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8"/>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Lst>
  <p:sldSz cx="9144000" cy="6858000" type="screen4x3"/>
  <p:notesSz cx="6858000" cy="10013950"/>
  <p:defaultTextStyle>
    <a:defPPr>
      <a:defRPr lang="fa-I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1E3A"/>
    <a:srgbClr val="0099CC"/>
    <a:srgbClr val="CC99FF"/>
    <a:srgbClr val="FFFFCC"/>
    <a:srgbClr val="CC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654" autoAdjust="0"/>
  </p:normalViewPr>
  <p:slideViewPr>
    <p:cSldViewPr>
      <p:cViewPr varScale="1">
        <p:scale>
          <a:sx n="41" d="100"/>
          <a:sy n="41" d="100"/>
        </p:scale>
        <p:origin x="135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90" y="27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500063"/>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500063"/>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AACE3EB3-BB97-4E83-ACB2-045F09BC80E1}" type="datetimeFigureOut">
              <a:rPr lang="fa-IR"/>
              <a:pPr>
                <a:defRPr/>
              </a:pPr>
              <a:t>14/05/1439</a:t>
            </a:fld>
            <a:endParaRPr lang="fa-IR"/>
          </a:p>
        </p:txBody>
      </p:sp>
      <p:sp>
        <p:nvSpPr>
          <p:cNvPr id="4" name="Slide Image Placeholder 3"/>
          <p:cNvSpPr>
            <a:spLocks noGrp="1" noRot="1" noChangeAspect="1"/>
          </p:cNvSpPr>
          <p:nvPr>
            <p:ph type="sldImg" idx="2"/>
          </p:nvPr>
        </p:nvSpPr>
        <p:spPr>
          <a:xfrm>
            <a:off x="925513" y="750888"/>
            <a:ext cx="5006975" cy="3756025"/>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756150"/>
            <a:ext cx="5486400" cy="450691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9512300"/>
            <a:ext cx="2971800" cy="500063"/>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9512300"/>
            <a:ext cx="2971800" cy="500063"/>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smtClean="0">
                <a:latin typeface="Calibri" panose="020F0502020204030204" pitchFamily="34" charset="0"/>
              </a:defRPr>
            </a:lvl1pPr>
          </a:lstStyle>
          <a:p>
            <a:pPr>
              <a:defRPr/>
            </a:pPr>
            <a:fld id="{0303959C-BB7C-4674-9759-DE09A9BA8EC1}" type="slidenum">
              <a:rPr lang="fa-IR" altLang="en-US"/>
              <a:pPr>
                <a:defRPr/>
              </a:pPr>
              <a:t>‹#›</a:t>
            </a:fld>
            <a:endParaRPr lang="fa-IR"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E6767A7-E968-4BFB-972A-398745C38EBA}" type="slidenum">
              <a:rPr lang="fa-IR" altLang="en-US"/>
              <a:pPr algn="l">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59F44B1-02A4-417D-9809-F9921BD36A49}" type="slidenum">
              <a:rPr lang="fa-IR" altLang="en-US">
                <a:solidFill>
                  <a:srgbClr val="000000"/>
                </a:solidFill>
              </a:rPr>
              <a:pPr algn="l">
                <a:spcBef>
                  <a:spcPct val="0"/>
                </a:spcBef>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D154375-6795-4A21-B969-26A63D05F792}" type="slidenum">
              <a:rPr lang="fa-IR" altLang="en-US">
                <a:solidFill>
                  <a:srgbClr val="000000"/>
                </a:solidFill>
              </a:rPr>
              <a:pPr algn="l">
                <a:spcBef>
                  <a:spcPct val="0"/>
                </a:spcBef>
              </a:pPr>
              <a:t>11</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919F6D2F-5285-4F38-9318-F7CCD24EBABB}" type="slidenum">
              <a:rPr lang="fa-IR" altLang="en-US">
                <a:solidFill>
                  <a:srgbClr val="000000"/>
                </a:solidFill>
              </a:rPr>
              <a:pPr algn="l">
                <a:spcBef>
                  <a:spcPct val="0"/>
                </a:spcBef>
              </a:pPr>
              <a:t>12</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0BA47EF-DEC2-42A7-9EB6-57EB32B80BB0}" type="slidenum">
              <a:rPr lang="fa-IR" altLang="en-US">
                <a:solidFill>
                  <a:srgbClr val="000000"/>
                </a:solidFill>
              </a:rPr>
              <a:pPr algn="l">
                <a:spcBef>
                  <a:spcPct val="0"/>
                </a:spcBef>
              </a:pPr>
              <a:t>13</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8DD4275-706E-4BA3-9148-483E209A147E}" type="slidenum">
              <a:rPr lang="fa-IR" altLang="en-US">
                <a:solidFill>
                  <a:srgbClr val="000000"/>
                </a:solidFill>
              </a:rPr>
              <a:pPr algn="l">
                <a:spcBef>
                  <a:spcPct val="0"/>
                </a:spcBef>
              </a:pPr>
              <a:t>14</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B6D72B8-5BE2-4B4C-BB99-06B98A0C03C7}" type="slidenum">
              <a:rPr lang="fa-IR" altLang="en-US">
                <a:solidFill>
                  <a:srgbClr val="000000"/>
                </a:solidFill>
                <a:latin typeface="Arial" panose="020B0604020202020204" pitchFamily="34" charset="0"/>
              </a:rPr>
              <a:pPr algn="l">
                <a:spcBef>
                  <a:spcPct val="0"/>
                </a:spcBef>
              </a:pPr>
              <a:t>15</a:t>
            </a:fld>
            <a:endParaRPr lang="en-US" altLang="en-US">
              <a:solidFill>
                <a:srgbClr val="000000"/>
              </a:solidFill>
              <a:latin typeface="Arial" panose="020B0604020202020204" pitchFamily="34" charset="0"/>
            </a:endParaRPr>
          </a:p>
        </p:txBody>
      </p:sp>
      <p:sp>
        <p:nvSpPr>
          <p:cNvPr id="48131" name="Rectangle 7"/>
          <p:cNvSpPr txBox="1">
            <a:spLocks noGrp="1" noChangeArrowheads="1"/>
          </p:cNvSpPr>
          <p:nvPr/>
        </p:nvSpPr>
        <p:spPr bwMode="auto">
          <a:xfrm>
            <a:off x="3883025" y="9510713"/>
            <a:ext cx="29733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FB55EDA6-34EE-478B-869A-A77FE6D005E1}" type="slidenum">
              <a:rPr lang="fa-IR" altLang="en-US">
                <a:solidFill>
                  <a:srgbClr val="000000"/>
                </a:solidFill>
                <a:latin typeface="Arial" panose="020B0604020202020204" pitchFamily="34" charset="0"/>
              </a:rPr>
              <a:pPr eaLnBrk="1" hangingPunct="1">
                <a:spcBef>
                  <a:spcPct val="0"/>
                </a:spcBef>
              </a:pPr>
              <a:t>15</a:t>
            </a:fld>
            <a:endParaRPr lang="en-US" altLang="en-US">
              <a:solidFill>
                <a:srgbClr val="000000"/>
              </a:solidFill>
              <a:latin typeface="Arial" panose="020B0604020202020204" pitchFamily="34" charset="0"/>
            </a:endParaRPr>
          </a:p>
        </p:txBody>
      </p:sp>
      <p:sp>
        <p:nvSpPr>
          <p:cNvPr id="4813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2" tIns="46471" rIns="92942" bIns="46471"/>
          <a:lstStyle/>
          <a:p>
            <a:pPr eaLnBrk="1" hangingPunct="1">
              <a:spcBef>
                <a:spcPct val="0"/>
              </a:spcBef>
            </a:pPr>
            <a:endParaRPr lang="fa-IR" altLang="en-US" smtClean="0"/>
          </a:p>
        </p:txBody>
      </p:sp>
      <p:sp>
        <p:nvSpPr>
          <p:cNvPr id="48134" name="Slide Number Placeholder 3"/>
          <p:cNvSpPr txBox="1">
            <a:spLocks noGrp="1"/>
          </p:cNvSpPr>
          <p:nvPr/>
        </p:nvSpPr>
        <p:spPr bwMode="auto">
          <a:xfrm>
            <a:off x="3883025" y="9510713"/>
            <a:ext cx="29733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2" tIns="46471" rIns="92942" bIns="46471" anchor="b"/>
          <a:lstStyle>
            <a:lvl1pPr algn="r" defTabSz="927100"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927100"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927100"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927100"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927100"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defTabSz="927100"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defTabSz="927100"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defTabSz="927100"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defTabSz="927100"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CFE40D93-31C3-4740-BCCE-7E5EB5BCA843}" type="slidenum">
              <a:rPr lang="fa-IR" altLang="en-US">
                <a:solidFill>
                  <a:srgbClr val="000000"/>
                </a:solidFill>
                <a:latin typeface="Arial" panose="020B0604020202020204" pitchFamily="34" charset="0"/>
              </a:rPr>
              <a:pPr eaLnBrk="1" hangingPunct="1">
                <a:spcBef>
                  <a:spcPct val="0"/>
                </a:spcBef>
              </a:pPr>
              <a:t>15</a:t>
            </a:fld>
            <a:endParaRPr lang="fa-IR"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726C78B-6453-489D-B1E0-A0083728F83C}" type="slidenum">
              <a:rPr lang="fa-IR" altLang="en-US"/>
              <a:pPr algn="l">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8FEEC0E-2834-4ABF-846A-8BCCDA69AD72}" type="slidenum">
              <a:rPr lang="fa-IR" altLang="en-US"/>
              <a:pPr algn="l">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9EDE37D1-8908-4CC8-9809-150A420A28F5}" type="slidenum">
              <a:rPr lang="fa-IR" altLang="en-US"/>
              <a:pPr algn="l">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918F31C6-0A6D-4E98-8898-840262476867}" type="slidenum">
              <a:rPr lang="fa-IR" altLang="en-US"/>
              <a:pPr algn="l">
                <a:spcBef>
                  <a:spcPct val="0"/>
                </a:spcBef>
              </a:pPr>
              <a:t>19</a:t>
            </a:fld>
            <a:endParaRPr lang="en-US" altLang="en-US"/>
          </a:p>
        </p:txBody>
      </p:sp>
      <p:sp>
        <p:nvSpPr>
          <p:cNvPr id="56323" name="Rectangle 7"/>
          <p:cNvSpPr txBox="1">
            <a:spLocks noGrp="1" noChangeArrowheads="1"/>
          </p:cNvSpPr>
          <p:nvPr/>
        </p:nvSpPr>
        <p:spPr bwMode="auto">
          <a:xfrm>
            <a:off x="3883025" y="9510713"/>
            <a:ext cx="29733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81AAEF7A-7EB3-45BD-BE73-A8547E2CE66A}" type="slidenum">
              <a:rPr lang="fa-IR" altLang="en-US"/>
              <a:pPr eaLnBrk="1" hangingPunct="1">
                <a:spcBef>
                  <a:spcPct val="0"/>
                </a:spcBef>
              </a:pPr>
              <a:t>19</a:t>
            </a:fld>
            <a:endParaRPr lang="en-US" altLang="en-US"/>
          </a:p>
        </p:txBody>
      </p:sp>
      <p:sp>
        <p:nvSpPr>
          <p:cNvPr id="5632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2" tIns="46471" rIns="92942" bIns="46471"/>
          <a:lstStyle/>
          <a:p>
            <a:pPr eaLnBrk="1" hangingPunct="1">
              <a:spcBef>
                <a:spcPct val="0"/>
              </a:spcBef>
            </a:pPr>
            <a:endParaRPr lang="fa-IR" altLang="en-US" smtClean="0"/>
          </a:p>
        </p:txBody>
      </p:sp>
      <p:sp>
        <p:nvSpPr>
          <p:cNvPr id="56326" name="Slide Number Placeholder 3"/>
          <p:cNvSpPr txBox="1">
            <a:spLocks noGrp="1"/>
          </p:cNvSpPr>
          <p:nvPr/>
        </p:nvSpPr>
        <p:spPr bwMode="auto">
          <a:xfrm>
            <a:off x="3883025" y="9510713"/>
            <a:ext cx="29733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2" tIns="46471" rIns="92942" bIns="46471" anchor="b"/>
          <a:lstStyle>
            <a:lvl1pPr algn="r" defTabSz="927100"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927100"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927100"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927100"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927100"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defTabSz="927100"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defTabSz="927100"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defTabSz="927100"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defTabSz="927100"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63975D05-441C-4C24-8869-6470760E874F}" type="slidenum">
              <a:rPr lang="fa-IR" altLang="en-US"/>
              <a:pPr eaLnBrk="1" hangingPunct="1">
                <a:spcBef>
                  <a:spcPct val="0"/>
                </a:spcBef>
              </a:pPr>
              <a:t>19</a:t>
            </a:fld>
            <a:endParaRPr lang="fa-I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E2A3F0E-E1CF-4526-B744-9ABD880B0E90}" type="slidenum">
              <a:rPr lang="fa-IR" altLang="en-US">
                <a:solidFill>
                  <a:srgbClr val="000000"/>
                </a:solidFill>
                <a:latin typeface="Arial" panose="020B0604020202020204" pitchFamily="34" charset="0"/>
              </a:rPr>
              <a:pPr algn="l">
                <a:spcBef>
                  <a:spcPct val="0"/>
                </a:spcBef>
              </a:pPr>
              <a:t>2</a:t>
            </a:fld>
            <a:endParaRPr lang="en-US" altLang="en-US">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288BF1D-F8F3-475C-BB40-0575A8F1FD6E}" type="slidenum">
              <a:rPr lang="fa-IR" altLang="en-US"/>
              <a:pPr algn="l">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1B0A0DF-F0AE-4FA8-B53D-51FD24637165}" type="slidenum">
              <a:rPr lang="fa-IR" altLang="en-US"/>
              <a:pPr algn="l">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62468" name="Slide Number Placeholder 3"/>
          <p:cNvSpPr txBox="1">
            <a:spLocks noGrp="1"/>
          </p:cNvSpPr>
          <p:nvPr/>
        </p:nvSpPr>
        <p:spPr bwMode="auto">
          <a:xfrm>
            <a:off x="3883025" y="9509125"/>
            <a:ext cx="29733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DA1D8C48-8C4E-4073-8DB8-677122E9B9C1}" type="slidenum">
              <a:rPr lang="fa-IR" altLang="en-US"/>
              <a:pP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A000BBA-B33D-45F8-A190-32DC8DF4E8AB}" type="slidenum">
              <a:rPr lang="fa-IR" altLang="en-US"/>
              <a:pPr algn="l">
                <a:spcBef>
                  <a:spcPct val="0"/>
                </a:spcBef>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0FE4F25-9A51-457D-9421-0D89893A71C9}" type="slidenum">
              <a:rPr lang="fa-IR" altLang="en-US"/>
              <a:pPr algn="l">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9F874FF-9D17-406E-B451-A97A7C708906}" type="slidenum">
              <a:rPr lang="fa-IR" altLang="en-US"/>
              <a:pPr algn="l">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401B7FF-B16F-4CB7-86A2-EEC34B258471}" type="slidenum">
              <a:rPr lang="fa-IR" altLang="en-US"/>
              <a:pPr algn="l">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362F6CD-038A-47DB-9F4B-D34A16F6CB02}" type="slidenum">
              <a:rPr lang="fa-IR" altLang="en-US"/>
              <a:pPr algn="l">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A9FE458-34F5-468A-AE53-9903F61EEBD9}" type="slidenum">
              <a:rPr lang="fa-IR" altLang="en-US"/>
              <a:pPr algn="l">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B962EB2-4DF4-4FCB-A150-626152038BC5}" type="slidenum">
              <a:rPr lang="fa-IR" altLang="en-US"/>
              <a:pPr algn="l">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2A8EAFA-889C-40C1-A915-DAA85471A500}" type="slidenum">
              <a:rPr lang="fa-IR" altLang="en-US"/>
              <a:pPr algn="l">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8BDF04A-F6AA-421A-8BB5-E6BF50174FA2}" type="slidenum">
              <a:rPr lang="fa-IR" altLang="en-US"/>
              <a:pPr algn="l">
                <a:spcBef>
                  <a:spcPct val="0"/>
                </a:spcBef>
              </a:pPr>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EA7E86C-7055-4CA1-9E72-257D99C392ED}" type="slidenum">
              <a:rPr lang="fa-IR" altLang="en-US"/>
              <a:pPr algn="l">
                <a:spcBef>
                  <a:spcPct val="0"/>
                </a:spcBef>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6FEE127-6E2E-46B7-BDCC-A8D644723C50}" type="slidenum">
              <a:rPr lang="fa-IR" altLang="en-US"/>
              <a:pPr algn="l">
                <a:spcBef>
                  <a:spcPct val="0"/>
                </a:spcBef>
              </a:pPr>
              <a:t>33</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8493AED-C083-4812-9C7F-26B9EC04BDB6}" type="slidenum">
              <a:rPr lang="fa-IR" altLang="en-US"/>
              <a:pPr algn="l">
                <a:spcBef>
                  <a:spcPct val="0"/>
                </a:spcBef>
              </a:pPr>
              <a:t>34</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A1CB47E-1A65-44D7-B33E-E9122C409D18}" type="slidenum">
              <a:rPr lang="fa-IR" altLang="en-US"/>
              <a:pPr algn="l">
                <a:spcBef>
                  <a:spcPct val="0"/>
                </a:spcBef>
              </a:pPr>
              <a:t>35</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E566CA1-92ED-4AF2-8929-EB09A0D0EDD5}" type="slidenum">
              <a:rPr lang="fa-IR" altLang="en-US"/>
              <a:pPr algn="l">
                <a:spcBef>
                  <a:spcPct val="0"/>
                </a:spcBef>
              </a:pPr>
              <a:t>36</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B6373E1-2B66-4929-A9D4-BA888DEA79CE}" type="slidenum">
              <a:rPr lang="fa-IR" altLang="en-US"/>
              <a:pPr algn="l">
                <a:spcBef>
                  <a:spcPct val="0"/>
                </a:spcBef>
              </a:pPr>
              <a:t>37</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DE2E6CD-86AD-4759-BB11-A76E48A4A8D9}" type="slidenum">
              <a:rPr lang="fa-IR" altLang="en-US"/>
              <a:pPr algn="l">
                <a:spcBef>
                  <a:spcPct val="0"/>
                </a:spcBef>
              </a:pPr>
              <a:t>38</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2CEF091-81F7-4752-B7B4-78F1CAFE8689}" type="slidenum">
              <a:rPr lang="fa-IR" altLang="en-US"/>
              <a:pPr algn="l">
                <a:spcBef>
                  <a:spcPct val="0"/>
                </a:spcBef>
              </a:pPr>
              <a:t>39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00250BA-780C-4ECF-BA87-B2BD4A639851}" type="slidenum">
              <a:rPr lang="fa-IR" altLang="en-US"/>
              <a:pPr algn="l">
                <a:spcBef>
                  <a:spcPct val="0"/>
                </a:spcBef>
              </a:pPr>
              <a:t>40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5404AF3-067B-4940-A4C9-44DAF3DD3CE5}" type="slidenum">
              <a:rPr lang="fa-IR" altLang="en-US"/>
              <a:pPr algn="l">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8DD5D2B-DBE4-4320-87E2-322618E20913}" type="slidenum">
              <a:rPr lang="fa-IR" altLang="en-US"/>
              <a:pPr algn="l">
                <a:spcBef>
                  <a:spcPct val="0"/>
                </a:spcBef>
              </a:pPr>
              <a:t>41</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7746DEC-6A19-426B-8013-01E1F2AB2650}" type="slidenum">
              <a:rPr lang="fa-IR" altLang="en-US"/>
              <a:pPr algn="l">
                <a:spcBef>
                  <a:spcPct val="0"/>
                </a:spcBef>
              </a:pPr>
              <a:t>42</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0EA1F23-3075-4B73-AEBD-8BE58BD483CD}" type="slidenum">
              <a:rPr lang="fa-IR" altLang="en-US"/>
              <a:pPr algn="l">
                <a:spcBef>
                  <a:spcPct val="0"/>
                </a:spcBef>
              </a:pPr>
              <a:t>43</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9263820-CBA2-4961-955A-7D692D29B604}" type="slidenum">
              <a:rPr lang="fa-IR" altLang="en-US"/>
              <a:pPr algn="l">
                <a:spcBef>
                  <a:spcPct val="0"/>
                </a:spcBef>
              </a:pPr>
              <a:t>44</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6C4E180-7744-48C6-91A7-5951AC444A0D}" type="slidenum">
              <a:rPr lang="fa-IR" altLang="en-US"/>
              <a:pPr algn="l">
                <a:spcBef>
                  <a:spcPct val="0"/>
                </a:spcBef>
              </a:pPr>
              <a:t>45</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C46A557-D5C3-4565-8FEE-7EA31006AF8F}" type="slidenum">
              <a:rPr lang="fa-IR" altLang="en-US"/>
              <a:pPr algn="l">
                <a:spcBef>
                  <a:spcPct val="0"/>
                </a:spcBef>
              </a:pPr>
              <a:t>46</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32B8462-4C5B-49CF-95DE-836F604F4BEA}" type="slidenum">
              <a:rPr lang="fa-IR" altLang="en-US"/>
              <a:pPr algn="l">
                <a:spcBef>
                  <a:spcPct val="0"/>
                </a:spcBef>
              </a:pPr>
              <a:t>47</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4804D03-84E2-4D50-9EF7-6EADF1CAB1F3}" type="slidenum">
              <a:rPr lang="fa-IR" altLang="en-US"/>
              <a:pPr algn="l">
                <a:spcBef>
                  <a:spcPct val="0"/>
                </a:spcBef>
              </a:pPr>
              <a:t>48</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6B26E0E-B165-4D23-B191-54A778E657C8}" type="slidenum">
              <a:rPr lang="fa-IR" altLang="en-US"/>
              <a:pPr algn="l">
                <a:spcBef>
                  <a:spcPct val="0"/>
                </a:spcBef>
              </a:pPr>
              <a:t>49</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4E4A42D-2F9E-4B20-9D25-7B985800F369}" type="slidenum">
              <a:rPr lang="fa-IR" altLang="en-US"/>
              <a:pPr algn="l">
                <a:spcBef>
                  <a:spcPct val="0"/>
                </a:spcBef>
              </a:pPr>
              <a:t>50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53877A7-94B5-4C04-9126-BFF32884B665}" type="slidenum">
              <a:rPr lang="fa-IR" altLang="en-US">
                <a:solidFill>
                  <a:srgbClr val="000000"/>
                </a:solidFill>
              </a:rPr>
              <a:pPr algn="l">
                <a:spcBef>
                  <a:spcPct val="0"/>
                </a:spcBef>
              </a:pPr>
              <a:t>5</a:t>
            </a:fld>
            <a:endParaRPr lang="en-US" altLang="en-US">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CC3154B-B1DB-4160-AD2E-7C3C0C9338B1}" type="slidenum">
              <a:rPr lang="fa-IR" altLang="en-US"/>
              <a:pPr algn="l">
                <a:spcBef>
                  <a:spcPct val="0"/>
                </a:spcBef>
              </a:pPr>
              <a:t>51</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9359F9E-1DF1-4F23-88C5-14CEF66EC883}" type="slidenum">
              <a:rPr lang="fa-IR" altLang="en-US"/>
              <a:pPr algn="l">
                <a:spcBef>
                  <a:spcPct val="0"/>
                </a:spcBef>
              </a:pPr>
              <a:t>52</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EB2F81A-B3BB-4ED6-8813-23AD9249D68C}" type="slidenum">
              <a:rPr lang="fa-IR" altLang="en-US"/>
              <a:pPr algn="l">
                <a:spcBef>
                  <a:spcPct val="0"/>
                </a:spcBef>
              </a:pPr>
              <a:t>53</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E9C89EE-7A16-49CC-A3F9-CE2ADEF910D1}" type="slidenum">
              <a:rPr lang="fa-IR" altLang="en-US"/>
              <a:pPr algn="l">
                <a:spcBef>
                  <a:spcPct val="0"/>
                </a:spcBef>
              </a:pPr>
              <a:t>54</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8738878-8C68-4677-BBAB-BC23D864DEAC}" type="slidenum">
              <a:rPr lang="fa-IR" altLang="en-US"/>
              <a:pPr algn="l">
                <a:spcBef>
                  <a:spcPct val="0"/>
                </a:spcBef>
              </a:pPr>
              <a:t>55</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4132206-B211-4449-A80B-B422A7B8993C}" type="slidenum">
              <a:rPr lang="fa-IR" altLang="en-US"/>
              <a:pPr algn="l">
                <a:spcBef>
                  <a:spcPct val="0"/>
                </a:spcBef>
              </a:pPr>
              <a:t>56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713A47E-BB62-47D0-AFBF-5BCBFCD59E04}" type="slidenum">
              <a:rPr lang="fa-IR" altLang="en-US">
                <a:solidFill>
                  <a:srgbClr val="000000"/>
                </a:solidFill>
              </a:rPr>
              <a:pPr algn="l">
                <a:spcBef>
                  <a:spcPct val="0"/>
                </a:spcBef>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C30580C-88BE-4D05-A19A-77E3A911D85F}" type="slidenum">
              <a:rPr lang="fa-IR" altLang="en-US">
                <a:solidFill>
                  <a:srgbClr val="000000"/>
                </a:solidFill>
              </a:rPr>
              <a:pPr algn="l">
                <a:spcBef>
                  <a:spcPct val="0"/>
                </a:spcBef>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D21605E-C916-4B10-8590-0FA2E3B1D781}" type="slidenum">
              <a:rPr lang="fa-IR" altLang="en-US">
                <a:solidFill>
                  <a:srgbClr val="000000"/>
                </a:solidFill>
              </a:rPr>
              <a:pPr algn="l">
                <a:spcBef>
                  <a:spcPct val="0"/>
                </a:spcBef>
              </a:pPr>
              <a:t>8</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7548508-FCBA-49E7-BA19-CA82729654CA}" type="slidenum">
              <a:rPr lang="fa-IR" altLang="en-US">
                <a:solidFill>
                  <a:srgbClr val="000000"/>
                </a:solidFill>
              </a:rPr>
              <a:pPr algn="l">
                <a:spcBef>
                  <a:spcPct val="0"/>
                </a:spcBef>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F9A78A56-B30F-4055-B019-32A8A9EE6465}" type="slidenum">
              <a:rPr lang="fa-IR" altLang="en-US"/>
              <a:pPr>
                <a:defRPr/>
              </a:pPr>
              <a:t>‹#›</a:t>
            </a:fld>
            <a:endParaRPr lang="en-US" altLang="en-US"/>
          </a:p>
        </p:txBody>
      </p:sp>
    </p:spTree>
    <p:extLst>
      <p:ext uri="{BB962C8B-B14F-4D97-AF65-F5344CB8AC3E}">
        <p14:creationId xmlns:p14="http://schemas.microsoft.com/office/powerpoint/2010/main" val="407991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B5CEF216-F16B-45A1-B943-865BE03949A2}" type="slidenum">
              <a:rPr lang="fa-IR" altLang="en-US"/>
              <a:pPr>
                <a:defRPr/>
              </a:pPr>
              <a:t>‹#›</a:t>
            </a:fld>
            <a:endParaRPr lang="en-US" altLang="en-US"/>
          </a:p>
        </p:txBody>
      </p:sp>
    </p:spTree>
    <p:extLst>
      <p:ext uri="{BB962C8B-B14F-4D97-AF65-F5344CB8AC3E}">
        <p14:creationId xmlns:p14="http://schemas.microsoft.com/office/powerpoint/2010/main" val="290718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E4169D66-40BE-499F-8250-15E8133A4ECE}" type="slidenum">
              <a:rPr lang="fa-IR" altLang="en-US"/>
              <a:pPr>
                <a:defRPr/>
              </a:pPr>
              <a:t>‹#›</a:t>
            </a:fld>
            <a:endParaRPr lang="en-US" altLang="en-US"/>
          </a:p>
        </p:txBody>
      </p:sp>
    </p:spTree>
    <p:extLst>
      <p:ext uri="{BB962C8B-B14F-4D97-AF65-F5344CB8AC3E}">
        <p14:creationId xmlns:p14="http://schemas.microsoft.com/office/powerpoint/2010/main" val="178564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Content, and 2 Content">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62E0F34F-A981-47B5-8250-EA8F0272763B}" type="slidenum">
              <a:rPr lang="fa-IR" altLang="en-US"/>
              <a:pPr>
                <a:defRPr/>
              </a:pPr>
              <a:t>‹#›</a:t>
            </a:fld>
            <a:endParaRPr lang="en-US" altLang="en-US"/>
          </a:p>
        </p:txBody>
      </p:sp>
    </p:spTree>
    <p:extLst>
      <p:ext uri="{BB962C8B-B14F-4D97-AF65-F5344CB8AC3E}">
        <p14:creationId xmlns:p14="http://schemas.microsoft.com/office/powerpoint/2010/main" val="3686419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a:xfrm>
            <a:off x="6643688" y="6524625"/>
            <a:ext cx="2289175" cy="476250"/>
          </a:xfrm>
        </p:spPr>
        <p:txBody>
          <a:bodyPr/>
          <a:lstStyle>
            <a:lvl1pPr>
              <a:defRPr smtClean="0">
                <a:solidFill>
                  <a:schemeClr val="bg1"/>
                </a:solidFill>
              </a:defRPr>
            </a:lvl1pPr>
          </a:lstStyle>
          <a:p>
            <a:pPr>
              <a:defRPr/>
            </a:pPr>
            <a:fld id="{33729CE4-2394-441D-B629-1AD7BC4940FD}" type="slidenum">
              <a:rPr lang="fa-IR" altLang="en-US"/>
              <a:pPr>
                <a:defRPr/>
              </a:pPr>
              <a:t>‹#›</a:t>
            </a:fld>
            <a:endParaRPr lang="en-US" altLang="en-US"/>
          </a:p>
        </p:txBody>
      </p:sp>
    </p:spTree>
    <p:extLst>
      <p:ext uri="{BB962C8B-B14F-4D97-AF65-F5344CB8AC3E}">
        <p14:creationId xmlns:p14="http://schemas.microsoft.com/office/powerpoint/2010/main" val="2013385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9C1A6794-4026-4AB1-A486-11665DFB85A6}" type="slidenum">
              <a:rPr lang="fa-IR" altLang="en-US"/>
              <a:pPr>
                <a:defRPr/>
              </a:pPr>
              <a:t>‹#›</a:t>
            </a:fld>
            <a:endParaRPr lang="en-US" altLang="en-US"/>
          </a:p>
        </p:txBody>
      </p:sp>
    </p:spTree>
    <p:extLst>
      <p:ext uri="{BB962C8B-B14F-4D97-AF65-F5344CB8AC3E}">
        <p14:creationId xmlns:p14="http://schemas.microsoft.com/office/powerpoint/2010/main" val="306598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C5FB7AFA-B709-48D0-80FE-04B78BF201DB}" type="slidenum">
              <a:rPr lang="fa-IR" altLang="en-US"/>
              <a:pPr>
                <a:defRPr/>
              </a:pPr>
              <a:t>‹#›</a:t>
            </a:fld>
            <a:endParaRPr lang="en-US" altLang="en-US"/>
          </a:p>
        </p:txBody>
      </p:sp>
    </p:spTree>
    <p:extLst>
      <p:ext uri="{BB962C8B-B14F-4D97-AF65-F5344CB8AC3E}">
        <p14:creationId xmlns:p14="http://schemas.microsoft.com/office/powerpoint/2010/main" val="267802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5971E9CC-64EE-43A9-9804-9C88BC9DDF66}" type="slidenum">
              <a:rPr lang="fa-IR" altLang="en-US"/>
              <a:pPr>
                <a:defRPr/>
              </a:pPr>
              <a:t>‹#›</a:t>
            </a:fld>
            <a:endParaRPr lang="en-US" altLang="en-US"/>
          </a:p>
        </p:txBody>
      </p:sp>
    </p:spTree>
    <p:extLst>
      <p:ext uri="{BB962C8B-B14F-4D97-AF65-F5344CB8AC3E}">
        <p14:creationId xmlns:p14="http://schemas.microsoft.com/office/powerpoint/2010/main" val="116791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E8638C61-93F4-4FD6-8421-9C5927BBD5B9}" type="slidenum">
              <a:rPr lang="fa-IR" altLang="en-US"/>
              <a:pPr>
                <a:defRPr/>
              </a:pPr>
              <a:t>‹#›</a:t>
            </a:fld>
            <a:endParaRPr lang="en-US" altLang="en-US"/>
          </a:p>
        </p:txBody>
      </p:sp>
    </p:spTree>
    <p:extLst>
      <p:ext uri="{BB962C8B-B14F-4D97-AF65-F5344CB8AC3E}">
        <p14:creationId xmlns:p14="http://schemas.microsoft.com/office/powerpoint/2010/main" val="45096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F9C454D5-5B54-4FBC-B7B9-64022D995465}" type="slidenum">
              <a:rPr lang="fa-IR" altLang="en-US"/>
              <a:pPr>
                <a:defRPr/>
              </a:pPr>
              <a:t>‹#›</a:t>
            </a:fld>
            <a:endParaRPr lang="en-US" altLang="en-US"/>
          </a:p>
        </p:txBody>
      </p:sp>
    </p:spTree>
    <p:extLst>
      <p:ext uri="{BB962C8B-B14F-4D97-AF65-F5344CB8AC3E}">
        <p14:creationId xmlns:p14="http://schemas.microsoft.com/office/powerpoint/2010/main" val="89441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461AE14E-3B91-47B0-ABEE-C2C0976312B5}" type="slidenum">
              <a:rPr lang="fa-IR" altLang="en-US"/>
              <a:pPr>
                <a:defRPr/>
              </a:pPr>
              <a:t>‹#›</a:t>
            </a:fld>
            <a:endParaRPr lang="en-US" altLang="en-US"/>
          </a:p>
        </p:txBody>
      </p:sp>
    </p:spTree>
    <p:extLst>
      <p:ext uri="{BB962C8B-B14F-4D97-AF65-F5344CB8AC3E}">
        <p14:creationId xmlns:p14="http://schemas.microsoft.com/office/powerpoint/2010/main" val="74643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D76AA3F4-505F-478D-866D-BF0EF69214BD}" type="slidenum">
              <a:rPr lang="fa-IR" altLang="en-US"/>
              <a:pPr>
                <a:defRPr/>
              </a:pPr>
              <a:t>‹#›</a:t>
            </a:fld>
            <a:endParaRPr lang="en-US" altLang="en-US"/>
          </a:p>
        </p:txBody>
      </p:sp>
    </p:spTree>
    <p:extLst>
      <p:ext uri="{BB962C8B-B14F-4D97-AF65-F5344CB8AC3E}">
        <p14:creationId xmlns:p14="http://schemas.microsoft.com/office/powerpoint/2010/main" val="288060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69A66BFB-C92E-4110-AB4C-BF7C24E1A96A}" type="slidenum">
              <a:rPr lang="fa-IR" altLang="en-US"/>
              <a:pPr>
                <a:defRPr/>
              </a:pPr>
              <a:t>‹#›</a:t>
            </a:fld>
            <a:endParaRPr lang="en-US" altLang="en-US"/>
          </a:p>
        </p:txBody>
      </p:sp>
    </p:spTree>
    <p:extLst>
      <p:ext uri="{BB962C8B-B14F-4D97-AF65-F5344CB8AC3E}">
        <p14:creationId xmlns:p14="http://schemas.microsoft.com/office/powerpoint/2010/main" val="410844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A1E1BAE6-6515-4059-BA52-349FE759F9CC}" type="slidenum">
              <a:rPr lang="fa-IR" altLang="en-US"/>
              <a:pPr>
                <a:defRPr/>
              </a:pPr>
              <a:t>‹#›</a:t>
            </a:fld>
            <a:endParaRPr lang="en-US" altLang="en-US"/>
          </a:p>
        </p:txBody>
      </p:sp>
    </p:spTree>
    <p:extLst>
      <p:ext uri="{BB962C8B-B14F-4D97-AF65-F5344CB8AC3E}">
        <p14:creationId xmlns:p14="http://schemas.microsoft.com/office/powerpoint/2010/main" val="9564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
        <p:nvSpPr>
          <p:cNvPr id="3" name="Rectangle 156"/>
          <p:cNvSpPr>
            <a:spLocks noGrp="1" noChangeArrowheads="1"/>
          </p:cNvSpPr>
          <p:nvPr>
            <p:ph type="sldNum" sz="quarter" idx="10"/>
          </p:nvPr>
        </p:nvSpPr>
        <p:spPr/>
        <p:txBody>
          <a:bodyPr/>
          <a:lstStyle>
            <a:lvl1pPr>
              <a:defRPr smtClean="0"/>
            </a:lvl1pPr>
          </a:lstStyle>
          <a:p>
            <a:pPr>
              <a:defRPr/>
            </a:pPr>
            <a:fld id="{4B9D727D-D22B-420E-B7A3-1D245A43CF87}" type="slidenum">
              <a:rPr lang="fa-IR" altLang="en-US"/>
              <a:pPr>
                <a:defRPr/>
              </a:pPr>
              <a:t>‹#›</a:t>
            </a:fld>
            <a:endParaRPr lang="en-US" altLang="en-US"/>
          </a:p>
        </p:txBody>
      </p:sp>
    </p:spTree>
    <p:extLst>
      <p:ext uri="{BB962C8B-B14F-4D97-AF65-F5344CB8AC3E}">
        <p14:creationId xmlns:p14="http://schemas.microsoft.com/office/powerpoint/2010/main" val="286972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 name="Rectangle 156"/>
          <p:cNvSpPr>
            <a:spLocks noGrp="1" noChangeArrowheads="1"/>
          </p:cNvSpPr>
          <p:nvPr>
            <p:ph type="sldNum" sz="quarter" idx="4"/>
          </p:nvPr>
        </p:nvSpPr>
        <p:spPr>
          <a:xfrm>
            <a:off x="6572250" y="6596063"/>
            <a:ext cx="2289175" cy="476250"/>
          </a:xfrm>
          <a:prstGeom prst="rect">
            <a:avLst/>
          </a:prstGeom>
          <a:ln/>
        </p:spPr>
        <p:txBody>
          <a:bodyPr vert="horz" wrap="square" lIns="91440" tIns="45720" rIns="91440" bIns="45720" numCol="1" anchor="t" anchorCtr="0" compatLnSpc="1">
            <a:prstTxWarp prst="textNoShape">
              <a:avLst/>
            </a:prstTxWarp>
          </a:bodyPr>
          <a:lstStyle>
            <a:lvl1pPr algn="r" rtl="1" eaLnBrk="1" hangingPunct="1">
              <a:defRPr sz="900" b="1" smtClean="0">
                <a:solidFill>
                  <a:srgbClr val="FFFFCC"/>
                </a:solidFill>
                <a:latin typeface="Calibri" panose="020F0502020204030204" pitchFamily="34" charset="0"/>
                <a:cs typeface="Titr" pitchFamily="2" charset="0"/>
              </a:defRPr>
            </a:lvl1pPr>
          </a:lstStyle>
          <a:p>
            <a:pPr>
              <a:defRPr/>
            </a:pPr>
            <a:fld id="{37EE1A2F-E704-4EC5-8747-9F1120E10A28}" type="slidenum">
              <a:rPr lang="fa-IR" altLang="en-US"/>
              <a:pPr>
                <a:defRPr/>
              </a:pPr>
              <a:t>‹#›</a:t>
            </a:fld>
            <a:endParaRPr lang="en-US" altLang="en-US"/>
          </a:p>
        </p:txBody>
      </p:sp>
      <p:sp>
        <p:nvSpPr>
          <p:cNvPr id="1027" name="Footer Placeholder 4"/>
          <p:cNvSpPr txBox="1">
            <a:spLocks/>
          </p:cNvSpPr>
          <p:nvPr userDrawn="1"/>
        </p:nvSpPr>
        <p:spPr bwMode="auto">
          <a:xfrm>
            <a:off x="3143250" y="6605588"/>
            <a:ext cx="4714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fa-IR" altLang="en-US" sz="900" b="1" smtClean="0">
                <a:solidFill>
                  <a:srgbClr val="002060"/>
                </a:solidFill>
                <a:cs typeface="Zar" pitchFamily="2" charset="0"/>
              </a:rPr>
              <a:t>تهيه و تنظيم:  معاونت ماليات بر ارزش افزوده – سازمان امور مالياتي کشور</a:t>
            </a:r>
            <a:endParaRPr lang="en-US" altLang="en-US" sz="900" b="1" smtClean="0">
              <a:solidFill>
                <a:srgbClr val="002060"/>
              </a:solidFill>
              <a:cs typeface="Zar" pitchFamily="2"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7"/>
          <p:cNvSpPr>
            <a:spLocks noGrp="1"/>
          </p:cNvSpPr>
          <p:nvPr>
            <p:ph type="sldNum" sz="quarter" idx="10"/>
          </p:nvPr>
        </p:nvSpPr>
        <p:spPr bwMode="auto">
          <a:xfrm>
            <a:off x="3786188" y="6586538"/>
            <a:ext cx="2133600" cy="27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F2AE068A-C2A2-4450-A212-BFD52B9F1B03}" type="slidenum">
              <a:rPr lang="fa-IR" altLang="en-US">
                <a:solidFill>
                  <a:srgbClr val="FFFFCC"/>
                </a:solidFill>
                <a:latin typeface="Calibri" panose="020F0502020204030204" pitchFamily="34" charset="0"/>
                <a:cs typeface="Titr" pitchFamily="2" charset="0"/>
              </a:rPr>
              <a:pPr algn="ctr"/>
              <a:t>1</a:t>
            </a:fld>
            <a:endParaRPr lang="en-US" altLang="en-US">
              <a:solidFill>
                <a:srgbClr val="FFFFCC"/>
              </a:solidFill>
              <a:latin typeface="Calibri" panose="020F0502020204030204" pitchFamily="34" charset="0"/>
              <a:cs typeface="Titr" pitchFamily="2" charset="0"/>
            </a:endParaRPr>
          </a:p>
        </p:txBody>
      </p:sp>
      <p:sp>
        <p:nvSpPr>
          <p:cNvPr id="39941" name="Rectangle 5"/>
          <p:cNvSpPr>
            <a:spLocks noChangeArrowheads="1"/>
          </p:cNvSpPr>
          <p:nvPr/>
        </p:nvSpPr>
        <p:spPr bwMode="auto">
          <a:xfrm>
            <a:off x="0" y="1071563"/>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200000"/>
              </a:lnSpc>
            </a:pPr>
            <a:r>
              <a:rPr lang="fa-IR" altLang="en-US" sz="2800" b="1">
                <a:solidFill>
                  <a:srgbClr val="002060"/>
                </a:solidFill>
                <a:latin typeface="Arial Black" panose="020B0A04020102020204" pitchFamily="34" charset="0"/>
                <a:cs typeface="Titr" pitchFamily="2" charset="0"/>
              </a:rPr>
              <a:t>آشنائي با ماليات بر ارزش افزوده براي فعالان اقتصادي</a:t>
            </a:r>
            <a:endParaRPr lang="en-US" altLang="en-US" sz="1600" b="1">
              <a:solidFill>
                <a:srgbClr val="002060"/>
              </a:solidFill>
              <a:latin typeface="Arial Black" panose="020B0A04020102020204" pitchFamily="34" charset="0"/>
              <a:cs typeface="Titr" pitchFamily="2" charset="0"/>
            </a:endParaRPr>
          </a:p>
        </p:txBody>
      </p:sp>
      <p:sp>
        <p:nvSpPr>
          <p:cNvPr id="8" name="Rectangle 5"/>
          <p:cNvSpPr>
            <a:spLocks noChangeArrowheads="1"/>
          </p:cNvSpPr>
          <p:nvPr/>
        </p:nvSpPr>
        <p:spPr bwMode="auto">
          <a:xfrm>
            <a:off x="0" y="1643063"/>
            <a:ext cx="9144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200000"/>
              </a:lnSpc>
            </a:pPr>
            <a:r>
              <a:rPr lang="fa-IR" altLang="en-US" b="1">
                <a:solidFill>
                  <a:srgbClr val="002060"/>
                </a:solidFill>
                <a:latin typeface="Arial Black" panose="020B0A04020102020204" pitchFamily="34" charset="0"/>
                <a:cs typeface="Zar" pitchFamily="2" charset="0"/>
              </a:rPr>
              <a:t>فهرست مندرجات</a:t>
            </a:r>
            <a:endParaRPr lang="en-US" altLang="en-US" b="1">
              <a:solidFill>
                <a:srgbClr val="002060"/>
              </a:solidFill>
              <a:latin typeface="Arial Black" panose="020B0A04020102020204" pitchFamily="34" charset="0"/>
              <a:cs typeface="Zar" pitchFamily="2" charset="0"/>
            </a:endParaRPr>
          </a:p>
        </p:txBody>
      </p:sp>
      <p:sp>
        <p:nvSpPr>
          <p:cNvPr id="9" name="Text Box 13"/>
          <p:cNvSpPr txBox="1">
            <a:spLocks noChangeArrowheads="1"/>
          </p:cNvSpPr>
          <p:nvPr/>
        </p:nvSpPr>
        <p:spPr bwMode="auto">
          <a:xfrm>
            <a:off x="-142875" y="63246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zh-CN" sz="1200" b="1">
                <a:solidFill>
                  <a:srgbClr val="002060"/>
                </a:solidFill>
                <a:latin typeface="Calibri" panose="020F0502020204030204" pitchFamily="34" charset="0"/>
                <a:ea typeface="Times New Roman" panose="02020603050405020304" pitchFamily="18" charset="0"/>
                <a:cs typeface="Titr" pitchFamily="2" charset="0"/>
              </a:rPr>
              <a:t>نسخه 1،01</a:t>
            </a:r>
          </a:p>
          <a:p>
            <a:pPr algn="ctr" eaLnBrk="1" hangingPunct="1"/>
            <a:r>
              <a:rPr lang="fa-IR" altLang="zh-CN" sz="1200" b="1">
                <a:solidFill>
                  <a:srgbClr val="002060"/>
                </a:solidFill>
                <a:latin typeface="Verdana" panose="020B0604030504040204" pitchFamily="34" charset="0"/>
                <a:ea typeface="Times New Roman" panose="02020603050405020304" pitchFamily="18" charset="0"/>
                <a:cs typeface="Titr" pitchFamily="2" charset="0"/>
              </a:rPr>
              <a:t>اسفند1387</a:t>
            </a:r>
          </a:p>
        </p:txBody>
      </p:sp>
      <p:sp>
        <p:nvSpPr>
          <p:cNvPr id="10" name="Rectangle 9"/>
          <p:cNvSpPr/>
          <p:nvPr/>
        </p:nvSpPr>
        <p:spPr>
          <a:xfrm>
            <a:off x="571472" y="2357430"/>
            <a:ext cx="8001056" cy="3429024"/>
          </a:xfrm>
          <a:prstGeom prst="rect">
            <a:avLst/>
          </a:prstGeom>
          <a:solidFill>
            <a:srgbClr val="003060"/>
          </a:solidFill>
        </p:spPr>
        <p:style>
          <a:lnRef idx="0">
            <a:schemeClr val="accent1"/>
          </a:lnRef>
          <a:fillRef idx="3">
            <a:schemeClr val="accent1"/>
          </a:fillRef>
          <a:effectRef idx="3">
            <a:schemeClr val="accent1"/>
          </a:effectRef>
          <a:fontRef idx="minor">
            <a:schemeClr val="lt1"/>
          </a:fontRef>
        </p:style>
        <p:txBody>
          <a:bodyPr anchor="ctr"/>
          <a:lstStyle/>
          <a:p>
            <a:pPr marL="814388" indent="-457200" algn="r" rtl="1" eaLnBrk="1" fontAlgn="auto" hangingPunct="1">
              <a:lnSpc>
                <a:spcPct val="150000"/>
              </a:lnSpc>
              <a:spcBef>
                <a:spcPts val="0"/>
              </a:spcBef>
              <a:spcAft>
                <a:spcPts val="0"/>
              </a:spcAft>
              <a:buFont typeface="+mj-lt"/>
              <a:buAutoNum type="arabicPeriod"/>
              <a:defRPr/>
            </a:pPr>
            <a:r>
              <a:rPr lang="fa-IR" sz="2000" b="1" dirty="0">
                <a:solidFill>
                  <a:srgbClr val="FFFFCC"/>
                </a:solidFill>
                <a:effectLst>
                  <a:outerShdw blurRad="38100" dist="38100" dir="2700000" algn="tl">
                    <a:srgbClr val="000000">
                      <a:alpha val="43137"/>
                    </a:srgbClr>
                  </a:outerShdw>
                </a:effectLst>
                <a:cs typeface="Zar" pitchFamily="2" charset="-78"/>
              </a:rPr>
              <a:t>ماليات بر ارزش افزوده چيست؟</a:t>
            </a:r>
          </a:p>
          <a:p>
            <a:pPr marL="814388" indent="-457200" algn="r" rtl="1" eaLnBrk="1" fontAlgn="auto" hangingPunct="1">
              <a:lnSpc>
                <a:spcPct val="150000"/>
              </a:lnSpc>
              <a:spcBef>
                <a:spcPts val="0"/>
              </a:spcBef>
              <a:spcAft>
                <a:spcPts val="0"/>
              </a:spcAft>
              <a:buFont typeface="+mj-lt"/>
              <a:buAutoNum type="arabicPeriod"/>
              <a:defRPr/>
            </a:pPr>
            <a:r>
              <a:rPr lang="fa-IR" sz="2000" b="1" dirty="0">
                <a:solidFill>
                  <a:srgbClr val="FFFFCC"/>
                </a:solidFill>
                <a:effectLst>
                  <a:outerShdw blurRad="38100" dist="38100" dir="2700000" algn="tl">
                    <a:srgbClr val="000000">
                      <a:alpha val="43137"/>
                    </a:srgbClr>
                  </a:outerShdw>
                </a:effectLst>
                <a:cs typeface="Zar" pitchFamily="2" charset="-78"/>
              </a:rPr>
              <a:t>معرفي اوليه و جايگاه ماليات بر ارزش افزوده در جهان</a:t>
            </a:r>
          </a:p>
          <a:p>
            <a:pPr marL="814388" indent="-457200" algn="r" rtl="1" eaLnBrk="1" fontAlgn="auto" hangingPunct="1">
              <a:lnSpc>
                <a:spcPct val="150000"/>
              </a:lnSpc>
              <a:spcBef>
                <a:spcPts val="0"/>
              </a:spcBef>
              <a:spcAft>
                <a:spcPts val="0"/>
              </a:spcAft>
              <a:buFont typeface="+mj-lt"/>
              <a:buAutoNum type="arabicPeriod"/>
              <a:defRPr/>
            </a:pPr>
            <a:r>
              <a:rPr lang="fa-IR" sz="2000" b="1" dirty="0">
                <a:solidFill>
                  <a:srgbClr val="FFFFCC"/>
                </a:solidFill>
                <a:effectLst>
                  <a:outerShdw blurRad="38100" dist="38100" dir="2700000" algn="tl">
                    <a:srgbClr val="000000">
                      <a:alpha val="43137"/>
                    </a:srgbClr>
                  </a:outerShdw>
                </a:effectLst>
                <a:cs typeface="Zar" pitchFamily="2" charset="-78"/>
              </a:rPr>
              <a:t>سابقه ماليات بر ارزش افزوده در ايران</a:t>
            </a:r>
          </a:p>
          <a:p>
            <a:pPr marL="814388" indent="-457200" algn="r" rtl="1" eaLnBrk="1" fontAlgn="auto" hangingPunct="1">
              <a:lnSpc>
                <a:spcPct val="150000"/>
              </a:lnSpc>
              <a:spcBef>
                <a:spcPts val="0"/>
              </a:spcBef>
              <a:spcAft>
                <a:spcPts val="0"/>
              </a:spcAft>
              <a:buFont typeface="+mj-lt"/>
              <a:buAutoNum type="arabicPeriod"/>
              <a:defRPr/>
            </a:pPr>
            <a:r>
              <a:rPr lang="fa-IR" sz="2000" b="1" dirty="0">
                <a:solidFill>
                  <a:srgbClr val="FFFFCC"/>
                </a:solidFill>
                <a:effectLst>
                  <a:outerShdw blurRad="38100" dist="38100" dir="2700000" algn="tl">
                    <a:srgbClr val="000000">
                      <a:alpha val="43137"/>
                    </a:srgbClr>
                  </a:outerShdw>
                </a:effectLst>
                <a:cs typeface="Zar" pitchFamily="2" charset="-78"/>
              </a:rPr>
              <a:t>نتايج و ويژگيهاي ماليات بر ارزش افزوده</a:t>
            </a:r>
          </a:p>
          <a:p>
            <a:pPr marL="814388" indent="-457200" algn="r" rtl="1" eaLnBrk="1" fontAlgn="auto" hangingPunct="1">
              <a:lnSpc>
                <a:spcPct val="150000"/>
              </a:lnSpc>
              <a:spcBef>
                <a:spcPts val="0"/>
              </a:spcBef>
              <a:spcAft>
                <a:spcPts val="0"/>
              </a:spcAft>
              <a:buFont typeface="+mj-lt"/>
              <a:buAutoNum type="arabicPeriod"/>
              <a:defRPr/>
            </a:pPr>
            <a:r>
              <a:rPr lang="fa-IR" sz="2000" b="1" dirty="0">
                <a:solidFill>
                  <a:srgbClr val="FFFFCC"/>
                </a:solidFill>
                <a:effectLst>
                  <a:outerShdw blurRad="38100" dist="38100" dir="2700000" algn="tl">
                    <a:srgbClr val="000000">
                      <a:alpha val="43137"/>
                    </a:srgbClr>
                  </a:outerShdw>
                </a:effectLst>
                <a:cs typeface="Zar" pitchFamily="2" charset="-78"/>
              </a:rPr>
              <a:t>ماليات بر ارزش افزوده چگونه محاسبه و پرداخت مي گردد؟</a:t>
            </a:r>
          </a:p>
          <a:p>
            <a:pPr marL="814388" indent="-457200" algn="r" rtl="1" eaLnBrk="1" fontAlgn="auto" hangingPunct="1">
              <a:lnSpc>
                <a:spcPct val="150000"/>
              </a:lnSpc>
              <a:spcBef>
                <a:spcPts val="0"/>
              </a:spcBef>
              <a:spcAft>
                <a:spcPts val="0"/>
              </a:spcAft>
              <a:buFont typeface="+mj-lt"/>
              <a:buAutoNum type="arabicPeriod"/>
              <a:defRPr/>
            </a:pPr>
            <a:r>
              <a:rPr lang="fa-IR" sz="2000" b="1" dirty="0">
                <a:solidFill>
                  <a:srgbClr val="FFFFCC"/>
                </a:solidFill>
                <a:effectLst>
                  <a:outerShdw blurRad="38100" dist="38100" dir="2700000" algn="tl">
                    <a:srgbClr val="000000">
                      <a:alpha val="43137"/>
                    </a:srgbClr>
                  </a:outerShdw>
                </a:effectLst>
                <a:cs typeface="Zar" pitchFamily="2" charset="-78"/>
              </a:rPr>
              <a:t>چه تکاليفي در اين نظام مالياتي بر عهده فعالان اقتصادي گذاشته شده است؟</a:t>
            </a:r>
          </a:p>
          <a:p>
            <a:pPr marL="814388" indent="-457200" algn="r" rtl="1" eaLnBrk="1" fontAlgn="auto" hangingPunct="1">
              <a:lnSpc>
                <a:spcPct val="150000"/>
              </a:lnSpc>
              <a:spcBef>
                <a:spcPts val="0"/>
              </a:spcBef>
              <a:spcAft>
                <a:spcPts val="0"/>
              </a:spcAft>
              <a:buFont typeface="+mj-lt"/>
              <a:buAutoNum type="arabicPeriod"/>
              <a:defRPr/>
            </a:pPr>
            <a:r>
              <a:rPr lang="fa-IR" sz="2000" b="1" dirty="0">
                <a:solidFill>
                  <a:srgbClr val="FFFFCC"/>
                </a:solidFill>
                <a:effectLst>
                  <a:outerShdw blurRad="38100" dist="38100" dir="2700000" algn="tl">
                    <a:srgbClr val="000000">
                      <a:alpha val="43137"/>
                    </a:srgbClr>
                  </a:outerShdw>
                </a:effectLst>
                <a:cs typeface="Zar" pitchFamily="2" charset="-78"/>
              </a:rPr>
              <a:t>سوالات متداول در رابطه با نظام ماليات بر ارزش افزوده،</a:t>
            </a:r>
            <a:endParaRPr lang="en-US" sz="2000" b="1" dirty="0">
              <a:solidFill>
                <a:srgbClr val="FFFFCC"/>
              </a:solidFill>
              <a:effectLst>
                <a:outerShdw blurRad="38100" dist="38100" dir="2700000" algn="tl">
                  <a:srgbClr val="000000">
                    <a:alpha val="43137"/>
                  </a:srgbClr>
                </a:outerShdw>
              </a:effectLst>
              <a:cs typeface="Zar" pitchFamily="2" charset="-78"/>
            </a:endParaRPr>
          </a:p>
        </p:txBody>
      </p:sp>
      <p:sp>
        <p:nvSpPr>
          <p:cNvPr id="11" name="Rectangle 5"/>
          <p:cNvSpPr>
            <a:spLocks noChangeArrowheads="1"/>
          </p:cNvSpPr>
          <p:nvPr/>
        </p:nvSpPr>
        <p:spPr bwMode="auto">
          <a:xfrm>
            <a:off x="0" y="578643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200000"/>
              </a:lnSpc>
            </a:pPr>
            <a:r>
              <a:rPr lang="fa-IR" altLang="en-US" sz="1200" b="1">
                <a:solidFill>
                  <a:srgbClr val="002060"/>
                </a:solidFill>
                <a:latin typeface="Arial Black" panose="020B0A04020102020204" pitchFamily="34" charset="0"/>
                <a:cs typeface="Zar" pitchFamily="2" charset="0"/>
              </a:rPr>
              <a:t>بهره برداري و تکثير اين گزارش تنها به شرط عدم دخل و تصرف در متن، عناوين و نام مرجع تهيه کننده آن مجاز مي باشد،</a:t>
            </a:r>
            <a:endParaRPr lang="en-US" altLang="en-US" sz="1200" b="1">
              <a:solidFill>
                <a:srgbClr val="002060"/>
              </a:solidFill>
              <a:latin typeface="Arial Black" panose="020B0A04020102020204" pitchFamily="34" charset="0"/>
              <a:cs typeface="Zar"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39941"/>
                                        </p:tgtEl>
                                        <p:attrNameLst>
                                          <p:attrName>style.visibility</p:attrName>
                                        </p:attrNameLst>
                                      </p:cBhvr>
                                      <p:to>
                                        <p:strVal val="visible"/>
                                      </p:to>
                                    </p:set>
                                    <p:animEffect transition="in" filter="checkerboard(across)">
                                      <p:cBhvr>
                                        <p:cTn id="7" dur="500"/>
                                        <p:tgtEl>
                                          <p:spTgt spid="39941"/>
                                        </p:tgtEl>
                                      </p:cBhvr>
                                    </p:animEffect>
                                  </p:childTnLst>
                                </p:cTn>
                              </p:par>
                            </p:childTnLst>
                          </p:cTn>
                        </p:par>
                        <p:par>
                          <p:cTn id="8" fill="hold" nodeType="afterGroup">
                            <p:stCondLst>
                              <p:cond delay="1000"/>
                            </p:stCondLst>
                            <p:childTnLst>
                              <p:par>
                                <p:cTn id="9" presetID="5" presetClass="entr" presetSubtype="1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par>
                          <p:cTn id="12" fill="hold" nodeType="afterGroup">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par>
                          <p:cTn id="16" fill="hold" nodeType="afterGroup">
                            <p:stCondLst>
                              <p:cond delay="2500"/>
                            </p:stCondLst>
                            <p:childTnLst>
                              <p:par>
                                <p:cTn id="17" presetID="5" presetClass="entr" presetSubtype="1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Group 2"/>
          <p:cNvGraphicFramePr>
            <a:graphicFrameLocks noGrp="1"/>
          </p:cNvGraphicFramePr>
          <p:nvPr/>
        </p:nvGraphicFramePr>
        <p:xfrm>
          <a:off x="285751" y="2103438"/>
          <a:ext cx="8429624" cy="4183060"/>
        </p:xfrm>
        <a:graphic>
          <a:graphicData uri="http://schemas.openxmlformats.org/drawingml/2006/table">
            <a:tbl>
              <a:tblPr rtl="1"/>
              <a:tblGrid>
                <a:gridCol w="797300">
                  <a:extLst>
                    <a:ext uri="{9D8B030D-6E8A-4147-A177-3AD203B41FA5}">
                      <a16:colId xmlns:a16="http://schemas.microsoft.com/office/drawing/2014/main" val="20000"/>
                    </a:ext>
                  </a:extLst>
                </a:gridCol>
                <a:gridCol w="1610916">
                  <a:extLst>
                    <a:ext uri="{9D8B030D-6E8A-4147-A177-3AD203B41FA5}">
                      <a16:colId xmlns:a16="http://schemas.microsoft.com/office/drawing/2014/main" val="20001"/>
                    </a:ext>
                  </a:extLst>
                </a:gridCol>
                <a:gridCol w="1204973">
                  <a:extLst>
                    <a:ext uri="{9D8B030D-6E8A-4147-A177-3AD203B41FA5}">
                      <a16:colId xmlns:a16="http://schemas.microsoft.com/office/drawing/2014/main" val="20002"/>
                    </a:ext>
                  </a:extLst>
                </a:gridCol>
                <a:gridCol w="1203245">
                  <a:extLst>
                    <a:ext uri="{9D8B030D-6E8A-4147-A177-3AD203B41FA5}">
                      <a16:colId xmlns:a16="http://schemas.microsoft.com/office/drawing/2014/main" val="20003"/>
                    </a:ext>
                  </a:extLst>
                </a:gridCol>
                <a:gridCol w="1204972">
                  <a:extLst>
                    <a:ext uri="{9D8B030D-6E8A-4147-A177-3AD203B41FA5}">
                      <a16:colId xmlns:a16="http://schemas.microsoft.com/office/drawing/2014/main" val="20004"/>
                    </a:ext>
                  </a:extLst>
                </a:gridCol>
                <a:gridCol w="1203245">
                  <a:extLst>
                    <a:ext uri="{9D8B030D-6E8A-4147-A177-3AD203B41FA5}">
                      <a16:colId xmlns:a16="http://schemas.microsoft.com/office/drawing/2014/main" val="20005"/>
                    </a:ext>
                  </a:extLst>
                </a:gridCol>
                <a:gridCol w="1204973">
                  <a:extLst>
                    <a:ext uri="{9D8B030D-6E8A-4147-A177-3AD203B41FA5}">
                      <a16:colId xmlns:a16="http://schemas.microsoft.com/office/drawing/2014/main" val="20006"/>
                    </a:ext>
                  </a:extLst>
                </a:gridCol>
              </a:tblGrid>
              <a:tr h="4680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رديف</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نام كشور</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سال معرفي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نرخ اصلي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ساير نرخها</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 T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/GDP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43806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121</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مولداوي</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20</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8</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30/8</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6/9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1"/>
                  </a:ext>
                </a:extLst>
              </a:tr>
              <a:tr h="36410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مونتنگرو</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2003</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17</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en-US"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rPr>
                        <a:t>n/a</a:t>
                      </a: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rPr>
                        <a:t>n/a</a:t>
                      </a:r>
                      <a:endParaRPr kumimoji="0" lang="en-US" sz="1400" b="1" i="0" u="none" strike="noStrike" cap="none" normalizeH="0" baseline="0" smtClean="0">
                        <a:ln>
                          <a:noFill/>
                        </a:ln>
                        <a:solidFill>
                          <a:srgbClr val="FFFFCC"/>
                        </a:solidFill>
                        <a:effectLst>
                          <a:outerShdw blurRad="38100" dist="38100" dir="2700000" algn="tl">
                            <a:srgbClr val="000000">
                              <a:alpha val="43137"/>
                            </a:srgbClr>
                          </a:outerShdw>
                        </a:effectLst>
                        <a:latin typeface="Verdana" pitchFamily="34"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2"/>
                  </a:ext>
                </a:extLst>
              </a:tr>
              <a:tr h="36410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123</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ناميبيا</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2000</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15</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a-IR"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en-US"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rPr>
                        <a:t>n/a</a:t>
                      </a: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rPr>
                        <a:t>n/a</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3"/>
                  </a:ext>
                </a:extLst>
              </a:tr>
              <a:tr h="36410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124</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نپال</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1997</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10</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a-IR"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en-US"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22/5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2/3</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4"/>
                  </a:ext>
                </a:extLst>
              </a:tr>
              <a:tr h="36410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نروژ </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1970</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24</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21/3</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8/9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5"/>
                  </a:ext>
                </a:extLst>
              </a:tr>
              <a:tr h="36410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نيجر</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1986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en-US"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27/6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2/2</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6"/>
                  </a:ext>
                </a:extLst>
              </a:tr>
              <a:tr h="36410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127</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نيجريه</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1994</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en-US"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19/7</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7"/>
                  </a:ext>
                </a:extLst>
              </a:tr>
              <a:tr h="36410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128</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نيكاراگوئه </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1975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14</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 ـ 10 ـ 7</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42/6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10/0</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8"/>
                  </a:ext>
                </a:extLst>
              </a:tr>
              <a:tr h="36410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129</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نيوزلند</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1986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en-US"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25/9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4/2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9"/>
                  </a:ext>
                </a:extLst>
              </a:tr>
              <a:tr h="36410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130</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وانواتو</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1998</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en-US"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38/6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8/3</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10"/>
                  </a:ext>
                </a:extLst>
              </a:tr>
            </a:tbl>
          </a:graphicData>
        </a:graphic>
      </p:graphicFrame>
      <p:sp>
        <p:nvSpPr>
          <p:cNvPr id="36964" name="Rectangle 100"/>
          <p:cNvSpPr>
            <a:spLocks noChangeArrowheads="1"/>
          </p:cNvSpPr>
          <p:nvPr/>
        </p:nvSpPr>
        <p:spPr bwMode="auto">
          <a:xfrm>
            <a:off x="0" y="1192213"/>
            <a:ext cx="91440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fa-IR" altLang="en-US" sz="2800">
                <a:solidFill>
                  <a:srgbClr val="003366"/>
                </a:solidFill>
                <a:latin typeface="Verdana" panose="020B0604030504040204" pitchFamily="34" charset="0"/>
                <a:cs typeface="Titr" pitchFamily="2" charset="0"/>
              </a:rPr>
              <a:t>نمونه وضعيت پياده سازي در کشورهاي جهان</a:t>
            </a:r>
            <a:endParaRPr lang="en-US" altLang="en-US" sz="2800">
              <a:solidFill>
                <a:srgbClr val="003366"/>
              </a:solidFill>
              <a:latin typeface="Verdana" panose="020B0604030504040204" pitchFamily="34" charset="0"/>
              <a:cs typeface="Titr" pitchFamily="2" charset="0"/>
            </a:endParaRPr>
          </a:p>
        </p:txBody>
      </p:sp>
      <p:sp>
        <p:nvSpPr>
          <p:cNvPr id="10" name="Rectangle 2"/>
          <p:cNvSpPr txBox="1">
            <a:spLocks noChangeArrowheads="1"/>
          </p:cNvSpPr>
          <p:nvPr/>
        </p:nvSpPr>
        <p:spPr>
          <a:xfrm>
            <a:off x="0" y="928688"/>
            <a:ext cx="9144000" cy="500062"/>
          </a:xfrm>
          <a:prstGeom prst="rect">
            <a:avLst/>
          </a:prstGeom>
        </p:spPr>
        <p:txBody>
          <a:bodyPr/>
          <a:lstStyle/>
          <a:p>
            <a:pPr algn="ctr" rtl="1" eaLnBrk="1" fontAlgn="auto" hangingPunct="1">
              <a:spcBef>
                <a:spcPts val="0"/>
              </a:spcBef>
              <a:spcAft>
                <a:spcPts val="0"/>
              </a:spcAft>
              <a:defRPr/>
            </a:pPr>
            <a:r>
              <a:rPr lang="fa-IR" sz="2000" kern="0" dirty="0">
                <a:solidFill>
                  <a:srgbClr val="003366"/>
                </a:solidFill>
                <a:latin typeface="+mj-lt"/>
                <a:ea typeface="+mj-ea"/>
                <a:cs typeface="Homa" pitchFamily="2" charset="-78"/>
              </a:rPr>
              <a:t>2- معرفي اوليه و جايگاه ماليات بر ارزش افزوده در جهان</a:t>
            </a:r>
            <a:endParaRPr lang="en-US" sz="2000" kern="0" dirty="0">
              <a:solidFill>
                <a:srgbClr val="003366"/>
              </a:solidFill>
              <a:latin typeface="+mj-lt"/>
              <a:ea typeface="+mj-ea"/>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wipe(up)">
                                      <p:cBhvr>
                                        <p:cTn id="7" dur="1000"/>
                                        <p:tgtEl>
                                          <p:spTgt spid="296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Group 2"/>
          <p:cNvGraphicFramePr>
            <a:graphicFrameLocks noGrp="1"/>
          </p:cNvGraphicFramePr>
          <p:nvPr/>
        </p:nvGraphicFramePr>
        <p:xfrm>
          <a:off x="214312" y="2357438"/>
          <a:ext cx="8715376" cy="2913064"/>
        </p:xfrm>
        <a:graphic>
          <a:graphicData uri="http://schemas.openxmlformats.org/drawingml/2006/table">
            <a:tbl>
              <a:tblPr rtl="1"/>
              <a:tblGrid>
                <a:gridCol w="824328">
                  <a:extLst>
                    <a:ext uri="{9D8B030D-6E8A-4147-A177-3AD203B41FA5}">
                      <a16:colId xmlns:a16="http://schemas.microsoft.com/office/drawing/2014/main" val="20000"/>
                    </a:ext>
                  </a:extLst>
                </a:gridCol>
                <a:gridCol w="1665523">
                  <a:extLst>
                    <a:ext uri="{9D8B030D-6E8A-4147-A177-3AD203B41FA5}">
                      <a16:colId xmlns:a16="http://schemas.microsoft.com/office/drawing/2014/main" val="20001"/>
                    </a:ext>
                  </a:extLst>
                </a:gridCol>
                <a:gridCol w="1245820">
                  <a:extLst>
                    <a:ext uri="{9D8B030D-6E8A-4147-A177-3AD203B41FA5}">
                      <a16:colId xmlns:a16="http://schemas.microsoft.com/office/drawing/2014/main" val="20002"/>
                    </a:ext>
                  </a:extLst>
                </a:gridCol>
                <a:gridCol w="1244033">
                  <a:extLst>
                    <a:ext uri="{9D8B030D-6E8A-4147-A177-3AD203B41FA5}">
                      <a16:colId xmlns:a16="http://schemas.microsoft.com/office/drawing/2014/main" val="20003"/>
                    </a:ext>
                  </a:extLst>
                </a:gridCol>
                <a:gridCol w="1245819">
                  <a:extLst>
                    <a:ext uri="{9D8B030D-6E8A-4147-A177-3AD203B41FA5}">
                      <a16:colId xmlns:a16="http://schemas.microsoft.com/office/drawing/2014/main" val="20004"/>
                    </a:ext>
                  </a:extLst>
                </a:gridCol>
                <a:gridCol w="1244033">
                  <a:extLst>
                    <a:ext uri="{9D8B030D-6E8A-4147-A177-3AD203B41FA5}">
                      <a16:colId xmlns:a16="http://schemas.microsoft.com/office/drawing/2014/main" val="20005"/>
                    </a:ext>
                  </a:extLst>
                </a:gridCol>
                <a:gridCol w="1245820">
                  <a:extLst>
                    <a:ext uri="{9D8B030D-6E8A-4147-A177-3AD203B41FA5}">
                      <a16:colId xmlns:a16="http://schemas.microsoft.com/office/drawing/2014/main" val="20006"/>
                    </a:ext>
                  </a:extLst>
                </a:gridCol>
              </a:tblGrid>
              <a:tr h="5000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رديف</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marL="91439" marR="91439"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نام كشور</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marL="91439" marR="91439"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سال معرفي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marL="91439" marR="91439"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نرخ اصلي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marL="91439" marR="91439"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ساير نرخها</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marL="91439" marR="91439"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 T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marL="91439" marR="91439"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/GDP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marL="91439" marR="91439"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46800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131</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ونزوئلا</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1993</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8</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25/0</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3/2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1"/>
                  </a:ext>
                </a:extLst>
              </a:tr>
              <a:tr h="3889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132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ويتنام</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10</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20 ـ 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24/5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4/0</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2"/>
                  </a:ext>
                </a:extLst>
              </a:tr>
              <a:tr h="3889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133</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هائيتي</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1982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10</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25/6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2/2</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3"/>
                  </a:ext>
                </a:extLst>
              </a:tr>
              <a:tr h="3889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134</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هلند</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1969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16/7</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6/9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4"/>
                  </a:ext>
                </a:extLst>
              </a:tr>
              <a:tr h="3889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135</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هندوراس</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1976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23/9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3/8</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5"/>
                  </a:ext>
                </a:extLst>
              </a:tr>
              <a:tr h="3889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136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يونان</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1987</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18</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8 ـ 4</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22/3</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7/5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marL="89999" marR="89999" marT="46802" marB="4680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6"/>
                  </a:ext>
                </a:extLst>
              </a:tr>
            </a:tbl>
          </a:graphicData>
        </a:graphic>
      </p:graphicFrame>
      <p:sp>
        <p:nvSpPr>
          <p:cNvPr id="297060" name="Rectangle 100"/>
          <p:cNvSpPr>
            <a:spLocks noChangeArrowheads="1"/>
          </p:cNvSpPr>
          <p:nvPr/>
        </p:nvSpPr>
        <p:spPr bwMode="auto">
          <a:xfrm>
            <a:off x="0" y="1214438"/>
            <a:ext cx="9144000" cy="879475"/>
          </a:xfrm>
          <a:prstGeom prst="rect">
            <a:avLst/>
          </a:prstGeom>
          <a:noFill/>
          <a:ln w="9525">
            <a:noFill/>
            <a:miter lim="800000"/>
            <a:headEnd/>
            <a:tailEnd/>
          </a:ln>
          <a:effectLst/>
        </p:spPr>
        <p:txBody>
          <a:bodyPr anchor="ctr" anchorCtr="1"/>
          <a:lstStyle/>
          <a:p>
            <a:pPr algn="ctr" rtl="1" eaLnBrk="1" fontAlgn="auto" hangingPunct="1">
              <a:lnSpc>
                <a:spcPct val="120000"/>
              </a:lnSpc>
              <a:spcBef>
                <a:spcPts val="0"/>
              </a:spcBef>
              <a:spcAft>
                <a:spcPts val="0"/>
              </a:spcAft>
              <a:defRPr/>
            </a:pPr>
            <a:r>
              <a:rPr lang="fa-IR" sz="2800" dirty="0">
                <a:solidFill>
                  <a:srgbClr val="003366"/>
                </a:solidFill>
                <a:effectLst>
                  <a:outerShdw blurRad="38100" dist="38100" dir="2700000" algn="tl">
                    <a:srgbClr val="000000">
                      <a:alpha val="43137"/>
                    </a:srgbClr>
                  </a:outerShdw>
                </a:effectLst>
                <a:latin typeface="Verdana" pitchFamily="34" charset="0"/>
                <a:cs typeface="Titr" pitchFamily="2" charset="-78"/>
              </a:rPr>
              <a:t>نمونه وضعيت پياده سازي در کشورهاي جهان</a:t>
            </a:r>
            <a:endParaRPr lang="en-US" sz="2800" dirty="0">
              <a:solidFill>
                <a:srgbClr val="003366"/>
              </a:solidFill>
              <a:effectLst>
                <a:outerShdw blurRad="38100" dist="38100" dir="2700000" algn="tl">
                  <a:srgbClr val="000000">
                    <a:alpha val="43137"/>
                  </a:srgbClr>
                </a:outerShdw>
              </a:effectLst>
              <a:latin typeface="Verdana" pitchFamily="34" charset="0"/>
              <a:cs typeface="Titr" pitchFamily="2" charset="-78"/>
            </a:endParaRPr>
          </a:p>
        </p:txBody>
      </p:sp>
      <p:sp>
        <p:nvSpPr>
          <p:cNvPr id="10" name="Rectangle 2"/>
          <p:cNvSpPr txBox="1">
            <a:spLocks noChangeArrowheads="1"/>
          </p:cNvSpPr>
          <p:nvPr/>
        </p:nvSpPr>
        <p:spPr>
          <a:xfrm>
            <a:off x="0" y="928688"/>
            <a:ext cx="9144000" cy="500062"/>
          </a:xfrm>
          <a:prstGeom prst="rect">
            <a:avLst/>
          </a:prstGeom>
        </p:spPr>
        <p:txBody>
          <a:bodyPr/>
          <a:lstStyle/>
          <a:p>
            <a:pPr algn="ctr" rtl="1" eaLnBrk="1" fontAlgn="auto" hangingPunct="1">
              <a:spcBef>
                <a:spcPts val="0"/>
              </a:spcBef>
              <a:spcAft>
                <a:spcPts val="0"/>
              </a:spcAft>
              <a:defRPr/>
            </a:pPr>
            <a:r>
              <a:rPr lang="fa-IR" kern="0" dirty="0">
                <a:solidFill>
                  <a:srgbClr val="003366"/>
                </a:solidFill>
                <a:latin typeface="+mj-lt"/>
                <a:ea typeface="+mj-ea"/>
                <a:cs typeface="Homa" pitchFamily="2" charset="-78"/>
              </a:rPr>
              <a:t>2- معرفي اوليه و جايگاه ماليات بر ارزش افزوده در جهان</a:t>
            </a:r>
            <a:endParaRPr lang="en-US" kern="0" dirty="0">
              <a:solidFill>
                <a:srgbClr val="003366"/>
              </a:solidFill>
              <a:latin typeface="+mj-lt"/>
              <a:ea typeface="+mj-ea"/>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wipe(up)">
                                      <p:cBhvr>
                                        <p:cTn id="7" dur="1000"/>
                                        <p:tgtEl>
                                          <p:spTgt spid="296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520700" y="1878013"/>
          <a:ext cx="7531100" cy="4673600"/>
        </p:xfrm>
        <a:graphic>
          <a:graphicData uri="http://schemas.openxmlformats.org/presentationml/2006/ole">
            <mc:AlternateContent xmlns:mc="http://schemas.openxmlformats.org/markup-compatibility/2006">
              <mc:Choice xmlns:v="urn:schemas-microsoft-com:vml" Requires="v">
                <p:oleObj spid="_x0000_s40965" name="Chart" r:id="rId4" imgW="7535309" imgH="4676037" progId="Excel.Chart.8">
                  <p:embed/>
                </p:oleObj>
              </mc:Choice>
              <mc:Fallback>
                <p:oleObj name="Chart" r:id="rId4" imgW="7535309" imgH="4676037" progId="Excel.Char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878013"/>
                        <a:ext cx="75311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Rectangle 8"/>
          <p:cNvSpPr>
            <a:spLocks noChangeArrowheads="1"/>
          </p:cNvSpPr>
          <p:nvPr/>
        </p:nvSpPr>
        <p:spPr bwMode="auto">
          <a:xfrm>
            <a:off x="357188" y="1333500"/>
            <a:ext cx="83581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2600" b="1">
                <a:solidFill>
                  <a:srgbClr val="003366"/>
                </a:solidFill>
                <a:latin typeface="Calibri" panose="020F0502020204030204" pitchFamily="34" charset="0"/>
                <a:cs typeface="Titr" pitchFamily="2" charset="0"/>
              </a:rPr>
              <a:t>سرعت گسترش ماليات بر ارزش افزوده در جهان</a:t>
            </a:r>
            <a:endParaRPr lang="en-US" altLang="en-US" sz="2600" b="1">
              <a:solidFill>
                <a:srgbClr val="003366"/>
              </a:solidFill>
              <a:latin typeface="Calibri" panose="020F0502020204030204" pitchFamily="34" charset="0"/>
              <a:cs typeface="Titr" pitchFamily="2" charset="0"/>
            </a:endParaRPr>
          </a:p>
        </p:txBody>
      </p:sp>
      <p:sp>
        <p:nvSpPr>
          <p:cNvPr id="10" name="Rectangle 2"/>
          <p:cNvSpPr txBox="1">
            <a:spLocks noChangeArrowheads="1"/>
          </p:cNvSpPr>
          <p:nvPr/>
        </p:nvSpPr>
        <p:spPr>
          <a:xfrm>
            <a:off x="0" y="928688"/>
            <a:ext cx="9144000" cy="500062"/>
          </a:xfrm>
          <a:prstGeom prst="rect">
            <a:avLst/>
          </a:prstGeom>
        </p:spPr>
        <p:txBody>
          <a:bodyPr/>
          <a:lstStyle/>
          <a:p>
            <a:pPr algn="ctr" rtl="1" eaLnBrk="1" fontAlgn="auto" hangingPunct="1">
              <a:spcBef>
                <a:spcPts val="0"/>
              </a:spcBef>
              <a:spcAft>
                <a:spcPts val="0"/>
              </a:spcAft>
              <a:defRPr/>
            </a:pPr>
            <a:r>
              <a:rPr lang="fa-IR" sz="1900" kern="0" dirty="0">
                <a:solidFill>
                  <a:srgbClr val="003366"/>
                </a:solidFill>
                <a:latin typeface="+mj-lt"/>
                <a:ea typeface="+mj-ea"/>
                <a:cs typeface="Homa" pitchFamily="2" charset="-78"/>
              </a:rPr>
              <a:t>2- معرفي اوليه و جايگاه ماليات بر ارزش افزوده در جهان</a:t>
            </a:r>
            <a:endParaRPr lang="en-US" sz="1900" kern="0" dirty="0">
              <a:solidFill>
                <a:srgbClr val="003366"/>
              </a:solidFill>
              <a:latin typeface="+mj-lt"/>
              <a:ea typeface="+mj-ea"/>
              <a:cs typeface="Hom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0" y="1571625"/>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2600" b="1">
                <a:solidFill>
                  <a:srgbClr val="003366"/>
                </a:solidFill>
                <a:latin typeface="Verdana" panose="020B0604030504040204" pitchFamily="34" charset="0"/>
                <a:cs typeface="Titr" pitchFamily="2" charset="0"/>
              </a:rPr>
              <a:t>تعدد نرخ‌هاي ماليات بر ارزش افزوده در در کشورهاي جهان</a:t>
            </a:r>
            <a:endParaRPr lang="en-US" altLang="en-US" sz="2600" b="1">
              <a:solidFill>
                <a:srgbClr val="003366"/>
              </a:solidFill>
              <a:latin typeface="Verdana" panose="020B0604030504040204" pitchFamily="34" charset="0"/>
              <a:cs typeface="Titr" pitchFamily="2" charset="0"/>
            </a:endParaRPr>
          </a:p>
        </p:txBody>
      </p:sp>
      <p:sp>
        <p:nvSpPr>
          <p:cNvPr id="43011" name="Rectangle 2"/>
          <p:cNvSpPr>
            <a:spLocks noChangeArrowheads="1"/>
          </p:cNvSpPr>
          <p:nvPr/>
        </p:nvSpPr>
        <p:spPr bwMode="auto">
          <a:xfrm>
            <a:off x="0" y="2857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solidFill>
                <a:srgbClr val="FFFFFF"/>
              </a:solidFill>
              <a:latin typeface="Calibri" panose="020F0502020204030204" pitchFamily="34" charset="0"/>
            </a:endParaRPr>
          </a:p>
        </p:txBody>
      </p:sp>
      <p:graphicFrame>
        <p:nvGraphicFramePr>
          <p:cNvPr id="8" name="Object 1"/>
          <p:cNvGraphicFramePr>
            <a:graphicFrameLocks noChangeAspect="1"/>
          </p:cNvGraphicFramePr>
          <p:nvPr/>
        </p:nvGraphicFramePr>
        <p:xfrm>
          <a:off x="877888" y="2306638"/>
          <a:ext cx="7559675" cy="4102100"/>
        </p:xfrm>
        <a:graphic>
          <a:graphicData uri="http://schemas.openxmlformats.org/presentationml/2006/ole">
            <mc:AlternateContent xmlns:mc="http://schemas.openxmlformats.org/markup-compatibility/2006">
              <mc:Choice xmlns:v="urn:schemas-microsoft-com:vml" Requires="v">
                <p:oleObj spid="_x0000_s43015" name="Chart" r:id="rId4" imgW="7559695" imgH="4102964" progId="Excel.Chart.8">
                  <p:embed/>
                </p:oleObj>
              </mc:Choice>
              <mc:Fallback>
                <p:oleObj name="Chart" r:id="rId4" imgW="7559695" imgH="4102964" progId="Excel.Char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888" y="2306638"/>
                        <a:ext cx="75596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Rectangle 3"/>
          <p:cNvSpPr>
            <a:spLocks noChangeArrowheads="1"/>
          </p:cNvSpPr>
          <p:nvPr/>
        </p:nvSpPr>
        <p:spPr bwMode="auto">
          <a:xfrm>
            <a:off x="0" y="502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solidFill>
                <a:srgbClr val="FFFFFF"/>
              </a:solidFill>
              <a:latin typeface="Calibri" panose="020F0502020204030204" pitchFamily="34" charset="0"/>
            </a:endParaRPr>
          </a:p>
        </p:txBody>
      </p:sp>
      <p:sp>
        <p:nvSpPr>
          <p:cNvPr id="13" name="Rectangle 2"/>
          <p:cNvSpPr txBox="1">
            <a:spLocks noChangeArrowheads="1"/>
          </p:cNvSpPr>
          <p:nvPr/>
        </p:nvSpPr>
        <p:spPr>
          <a:xfrm>
            <a:off x="0" y="1000125"/>
            <a:ext cx="9144000" cy="500063"/>
          </a:xfrm>
          <a:prstGeom prst="rect">
            <a:avLst/>
          </a:prstGeom>
        </p:spPr>
        <p:txBody>
          <a:bodyPr/>
          <a:lstStyle/>
          <a:p>
            <a:pPr algn="ctr" rtl="1" eaLnBrk="1" fontAlgn="auto" hangingPunct="1">
              <a:spcBef>
                <a:spcPts val="0"/>
              </a:spcBef>
              <a:spcAft>
                <a:spcPts val="0"/>
              </a:spcAft>
              <a:defRPr/>
            </a:pPr>
            <a:r>
              <a:rPr lang="fa-IR" sz="1900" kern="0" dirty="0">
                <a:solidFill>
                  <a:srgbClr val="003366"/>
                </a:solidFill>
                <a:latin typeface="+mj-lt"/>
                <a:ea typeface="+mj-ea"/>
                <a:cs typeface="Homa" pitchFamily="2" charset="-78"/>
              </a:rPr>
              <a:t>2- معرفي اوليه و جايگاه ماليات بر ارزش افزوده در جهان</a:t>
            </a:r>
            <a:endParaRPr lang="en-US" sz="1900" kern="0" dirty="0">
              <a:solidFill>
                <a:srgbClr val="003366"/>
              </a:solidFill>
              <a:latin typeface="+mj-lt"/>
              <a:ea typeface="+mj-ea"/>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 grpId="0" 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0" y="136525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2600" b="1">
                <a:solidFill>
                  <a:srgbClr val="003366"/>
                </a:solidFill>
                <a:latin typeface="Verdana" panose="020B0604030504040204" pitchFamily="34" charset="0"/>
                <a:cs typeface="Titr" pitchFamily="2" charset="0"/>
              </a:rPr>
              <a:t>نرخ‌ اصلي اجراي نظام ماليات بر ارزش افزوده در کشورهاي جهان</a:t>
            </a:r>
            <a:endParaRPr lang="en-US" altLang="en-US" sz="2600" b="1">
              <a:solidFill>
                <a:srgbClr val="003366"/>
              </a:solidFill>
              <a:latin typeface="Verdana" panose="020B0604030504040204" pitchFamily="34" charset="0"/>
              <a:cs typeface="Titr" pitchFamily="2" charset="0"/>
            </a:endParaRPr>
          </a:p>
        </p:txBody>
      </p:sp>
      <p:sp>
        <p:nvSpPr>
          <p:cNvPr id="45059" name="Rectangle 2"/>
          <p:cNvSpPr>
            <a:spLocks noChangeArrowheads="1"/>
          </p:cNvSpPr>
          <p:nvPr/>
        </p:nvSpPr>
        <p:spPr bwMode="auto">
          <a:xfrm>
            <a:off x="0" y="6191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solidFill>
                <a:srgbClr val="FFFFFF"/>
              </a:solidFill>
              <a:latin typeface="Calibri" panose="020F0502020204030204" pitchFamily="34" charset="0"/>
            </a:endParaRPr>
          </a:p>
        </p:txBody>
      </p:sp>
      <p:sp>
        <p:nvSpPr>
          <p:cNvPr id="45060" name="Rectangle 3"/>
          <p:cNvSpPr>
            <a:spLocks noChangeArrowheads="1"/>
          </p:cNvSpPr>
          <p:nvPr/>
        </p:nvSpPr>
        <p:spPr bwMode="auto">
          <a:xfrm>
            <a:off x="0" y="452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solidFill>
                <a:srgbClr val="FFFFFF"/>
              </a:solidFill>
              <a:latin typeface="Calibri" panose="020F0502020204030204" pitchFamily="34" charset="0"/>
            </a:endParaRPr>
          </a:p>
        </p:txBody>
      </p:sp>
      <p:sp>
        <p:nvSpPr>
          <p:cNvPr id="4506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solidFill>
                <a:srgbClr val="FFFFFF"/>
              </a:solidFill>
              <a:latin typeface="Calibri" panose="020F0502020204030204" pitchFamily="34" charset="0"/>
            </a:endParaRPr>
          </a:p>
        </p:txBody>
      </p:sp>
      <p:graphicFrame>
        <p:nvGraphicFramePr>
          <p:cNvPr id="11" name="Object 1"/>
          <p:cNvGraphicFramePr>
            <a:graphicFrameLocks noChangeAspect="1"/>
          </p:cNvGraphicFramePr>
          <p:nvPr/>
        </p:nvGraphicFramePr>
        <p:xfrm>
          <a:off x="306388" y="1949450"/>
          <a:ext cx="8316912" cy="4478338"/>
        </p:xfrm>
        <a:graphic>
          <a:graphicData uri="http://schemas.openxmlformats.org/presentationml/2006/ole">
            <mc:AlternateContent xmlns:mc="http://schemas.openxmlformats.org/markup-compatibility/2006">
              <mc:Choice xmlns:v="urn:schemas-microsoft-com:vml" Requires="v">
                <p:oleObj spid="_x0000_s45065" name="Chart" r:id="rId4" imgW="8321761" imgH="4474852" progId="Excel.Chart.8">
                  <p:embed/>
                </p:oleObj>
              </mc:Choice>
              <mc:Fallback>
                <p:oleObj name="Chart" r:id="rId4" imgW="8321761" imgH="4474852" progId="Excel.Char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8" y="1949450"/>
                        <a:ext cx="8316912"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3" name="Rectangle 3"/>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solidFill>
                <a:srgbClr val="FFFFFF"/>
              </a:solidFill>
              <a:latin typeface="Calibri" panose="020F0502020204030204" pitchFamily="34" charset="0"/>
            </a:endParaRPr>
          </a:p>
        </p:txBody>
      </p:sp>
      <p:sp>
        <p:nvSpPr>
          <p:cNvPr id="15" name="Rectangle 2"/>
          <p:cNvSpPr txBox="1">
            <a:spLocks noChangeArrowheads="1"/>
          </p:cNvSpPr>
          <p:nvPr/>
        </p:nvSpPr>
        <p:spPr>
          <a:xfrm>
            <a:off x="0" y="928688"/>
            <a:ext cx="9144000" cy="500062"/>
          </a:xfrm>
          <a:prstGeom prst="rect">
            <a:avLst/>
          </a:prstGeom>
        </p:spPr>
        <p:txBody>
          <a:bodyPr/>
          <a:lstStyle/>
          <a:p>
            <a:pPr algn="ctr" rtl="1" eaLnBrk="1" fontAlgn="auto" hangingPunct="1">
              <a:spcBef>
                <a:spcPts val="0"/>
              </a:spcBef>
              <a:spcAft>
                <a:spcPts val="0"/>
              </a:spcAft>
              <a:defRPr/>
            </a:pPr>
            <a:r>
              <a:rPr lang="fa-IR" sz="1900" kern="0" dirty="0">
                <a:solidFill>
                  <a:srgbClr val="003366"/>
                </a:solidFill>
                <a:latin typeface="+mj-lt"/>
                <a:ea typeface="+mj-ea"/>
                <a:cs typeface="Homa" pitchFamily="2" charset="-78"/>
              </a:rPr>
              <a:t>2- معرفي اوليه و جايگاه ماليات بر ارزش افزوده در جهان</a:t>
            </a:r>
            <a:endParaRPr lang="en-US" sz="1900" kern="0" dirty="0">
              <a:solidFill>
                <a:srgbClr val="003366"/>
              </a:solidFill>
              <a:latin typeface="+mj-lt"/>
              <a:ea typeface="+mj-ea"/>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 grpId="0" 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5" name="Picture 2" descr="blue line"/>
          <p:cNvPicPr>
            <a:picLocks noChangeAspect="1" noChangeArrowheads="1"/>
          </p:cNvPicPr>
          <p:nvPr/>
        </p:nvPicPr>
        <p:blipFill>
          <a:blip r:embed="rId5">
            <a:extLst>
              <a:ext uri="{28A0092B-C50C-407E-A947-70E740481C1C}">
                <a14:useLocalDpi xmlns:a14="http://schemas.microsoft.com/office/drawing/2010/main" val="0"/>
              </a:ext>
            </a:extLst>
          </a:blip>
          <a:srcRect t="7188" b="2759"/>
          <a:stretch>
            <a:fillRect/>
          </a:stretch>
        </p:blipFill>
        <p:spPr bwMode="ltGray">
          <a:xfrm>
            <a:off x="228600" y="1571625"/>
            <a:ext cx="8629650" cy="3457575"/>
          </a:xfrm>
          <a:prstGeom prst="rect">
            <a:avLst/>
          </a:prstGeom>
          <a:solidFill>
            <a:srgbClr val="00FF00"/>
          </a:solidFill>
          <a:ln w="25400">
            <a:solidFill>
              <a:srgbClr val="00FF00"/>
            </a:solidFill>
            <a:miter lim="800000"/>
            <a:headEnd/>
            <a:tailEnd/>
          </a:ln>
        </p:spPr>
      </p:pic>
      <p:pic>
        <p:nvPicPr>
          <p:cNvPr id="284676" name="Picture 3" descr="red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457200" y="48434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7" name="Picture 4" descr="red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7508875" y="27479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8" name="Picture 8" descr="red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2479675" y="46228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9" name="Picture 9" descr="red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3733800" y="43862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80" name="Picture 10" descr="red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5029200" y="40052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81" name="Text Box 11"/>
          <p:cNvSpPr txBox="1">
            <a:spLocks noChangeArrowheads="1"/>
          </p:cNvSpPr>
          <p:nvPr/>
        </p:nvSpPr>
        <p:spPr bwMode="auto">
          <a:xfrm>
            <a:off x="3540125" y="4095750"/>
            <a:ext cx="55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400" b="1">
                <a:solidFill>
                  <a:srgbClr val="333399"/>
                </a:solidFill>
                <a:latin typeface="Tahoma" panose="020B0604030504040204" pitchFamily="34" charset="0"/>
                <a:cs typeface="B Nazanin" panose="00000400000000000000" pitchFamily="2" charset="-78"/>
              </a:rPr>
              <a:t>1383</a:t>
            </a:r>
            <a:endParaRPr lang="en-US" altLang="en-US" sz="1400" b="1">
              <a:solidFill>
                <a:srgbClr val="333399"/>
              </a:solidFill>
              <a:latin typeface="Tahoma" panose="020B0604030504040204" pitchFamily="34" charset="0"/>
              <a:cs typeface="B Nazanin" panose="00000400000000000000" pitchFamily="2" charset="-78"/>
            </a:endParaRPr>
          </a:p>
        </p:txBody>
      </p:sp>
      <p:sp>
        <p:nvSpPr>
          <p:cNvPr id="284682" name="Text Box 12"/>
          <p:cNvSpPr txBox="1">
            <a:spLocks noChangeArrowheads="1"/>
          </p:cNvSpPr>
          <p:nvPr/>
        </p:nvSpPr>
        <p:spPr bwMode="auto">
          <a:xfrm>
            <a:off x="2308225" y="4343400"/>
            <a:ext cx="53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400" b="1">
                <a:solidFill>
                  <a:srgbClr val="333399"/>
                </a:solidFill>
                <a:latin typeface="Tahoma" panose="020B0604030504040204" pitchFamily="34" charset="0"/>
                <a:cs typeface="B Nazanin" panose="00000400000000000000" pitchFamily="2" charset="-78"/>
              </a:rPr>
              <a:t>1382</a:t>
            </a:r>
            <a:endParaRPr lang="en-US" altLang="en-US" sz="1400" b="1">
              <a:solidFill>
                <a:srgbClr val="333399"/>
              </a:solidFill>
              <a:latin typeface="Tahoma" panose="020B0604030504040204" pitchFamily="34" charset="0"/>
              <a:cs typeface="B Nazanin" panose="00000400000000000000" pitchFamily="2" charset="-78"/>
            </a:endParaRPr>
          </a:p>
        </p:txBody>
      </p:sp>
      <p:sp>
        <p:nvSpPr>
          <p:cNvPr id="284683" name="Text Box 13"/>
          <p:cNvSpPr txBox="1">
            <a:spLocks noChangeArrowheads="1"/>
          </p:cNvSpPr>
          <p:nvPr/>
        </p:nvSpPr>
        <p:spPr bwMode="auto">
          <a:xfrm>
            <a:off x="349250" y="45720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400" b="1">
                <a:solidFill>
                  <a:srgbClr val="333399"/>
                </a:solidFill>
                <a:latin typeface="Tahoma" panose="020B0604030504040204" pitchFamily="34" charset="0"/>
                <a:cs typeface="B Nazanin" panose="00000400000000000000" pitchFamily="2" charset="-78"/>
              </a:rPr>
              <a:t>1380</a:t>
            </a:r>
            <a:endParaRPr lang="en-US" altLang="en-US" sz="1400" b="1">
              <a:solidFill>
                <a:srgbClr val="333399"/>
              </a:solidFill>
              <a:latin typeface="Tahoma" panose="020B0604030504040204" pitchFamily="34" charset="0"/>
              <a:cs typeface="B Nazanin" panose="00000400000000000000" pitchFamily="2" charset="-78"/>
            </a:endParaRPr>
          </a:p>
        </p:txBody>
      </p:sp>
      <p:pic>
        <p:nvPicPr>
          <p:cNvPr id="284684" name="Picture 14" descr="red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1349375" y="47879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85" name="Text Box 15"/>
          <p:cNvSpPr txBox="1">
            <a:spLocks noChangeArrowheads="1"/>
          </p:cNvSpPr>
          <p:nvPr/>
        </p:nvSpPr>
        <p:spPr bwMode="auto">
          <a:xfrm>
            <a:off x="1265238" y="4519613"/>
            <a:ext cx="512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400" b="1">
                <a:solidFill>
                  <a:srgbClr val="333399"/>
                </a:solidFill>
                <a:latin typeface="Tahoma" panose="020B0604030504040204" pitchFamily="34" charset="0"/>
                <a:cs typeface="B Nazanin" panose="00000400000000000000" pitchFamily="2" charset="-78"/>
              </a:rPr>
              <a:t>1381</a:t>
            </a:r>
            <a:endParaRPr lang="en-US" altLang="en-US" sz="1400" b="1">
              <a:solidFill>
                <a:srgbClr val="333399"/>
              </a:solidFill>
              <a:latin typeface="Tahoma" panose="020B0604030504040204" pitchFamily="34" charset="0"/>
              <a:cs typeface="B Nazanin" panose="00000400000000000000" pitchFamily="2" charset="-78"/>
            </a:endParaRPr>
          </a:p>
        </p:txBody>
      </p:sp>
      <p:pic>
        <p:nvPicPr>
          <p:cNvPr id="284686" name="Picture 16" descr="red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6289675" y="34718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87" name="Line 17"/>
          <p:cNvSpPr>
            <a:spLocks noChangeShapeType="1"/>
          </p:cNvSpPr>
          <p:nvPr/>
        </p:nvSpPr>
        <p:spPr bwMode="auto">
          <a:xfrm flipH="1">
            <a:off x="569913" y="5000625"/>
            <a:ext cx="0" cy="214313"/>
          </a:xfrm>
          <a:prstGeom prst="line">
            <a:avLst/>
          </a:prstGeom>
          <a:noFill/>
          <a:ln w="15875">
            <a:solidFill>
              <a:schemeClr val="accent1"/>
            </a:solidFill>
            <a:prstDash val="dash"/>
            <a:round/>
            <a:headEnd/>
            <a:tailEnd/>
          </a:ln>
        </p:spPr>
        <p:txBody>
          <a:bodyPr/>
          <a:lstStyle/>
          <a:p>
            <a:pPr algn="r" rtl="1" eaLnBrk="1" fontAlgn="auto" hangingPunct="1">
              <a:spcBef>
                <a:spcPts val="0"/>
              </a:spcBef>
              <a:spcAft>
                <a:spcPts val="0"/>
              </a:spcAft>
              <a:defRPr/>
            </a:pPr>
            <a:endParaRPr lang="fa-IR">
              <a:solidFill>
                <a:schemeClr val="accent5">
                  <a:lumMod val="25000"/>
                </a:schemeClr>
              </a:solidFill>
              <a:latin typeface="+mn-lt"/>
              <a:cs typeface="+mn-cs"/>
            </a:endParaRPr>
          </a:p>
        </p:txBody>
      </p:sp>
      <p:sp>
        <p:nvSpPr>
          <p:cNvPr id="284688" name="Text Box 18"/>
          <p:cNvSpPr txBox="1">
            <a:spLocks noChangeArrowheads="1"/>
          </p:cNvSpPr>
          <p:nvPr/>
        </p:nvSpPr>
        <p:spPr bwMode="auto">
          <a:xfrm>
            <a:off x="0" y="51435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600" b="1">
                <a:solidFill>
                  <a:srgbClr val="224B50"/>
                </a:solidFill>
                <a:latin typeface="Calibri" panose="020F0502020204030204" pitchFamily="34" charset="0"/>
                <a:cs typeface="Yagut" pitchFamily="2" charset="0"/>
              </a:rPr>
              <a:t>تنظيم پيش</a:t>
            </a:r>
            <a:r>
              <a:rPr lang="fa-IR" altLang="en-US" sz="1600" b="1">
                <a:solidFill>
                  <a:srgbClr val="224B50"/>
                </a:solidFill>
                <a:latin typeface="Calibri" panose="020F0502020204030204" pitchFamily="34" charset="0"/>
                <a:cs typeface="B Nazanin" panose="00000400000000000000" pitchFamily="2" charset="-78"/>
              </a:rPr>
              <a:t>‌</a:t>
            </a:r>
            <a:r>
              <a:rPr lang="fa-IR" altLang="en-US" sz="1600" b="1">
                <a:solidFill>
                  <a:srgbClr val="224B50"/>
                </a:solidFill>
                <a:latin typeface="Calibri" panose="020F0502020204030204" pitchFamily="34" charset="0"/>
                <a:cs typeface="Yagut" pitchFamily="2" charset="0"/>
              </a:rPr>
              <a:t>نويس لايحه در معاونت وقت درآمدهاي مالياتي وزارت امور اقتصادي و دارايي</a:t>
            </a:r>
            <a:endParaRPr lang="en-US" altLang="en-US" sz="1600">
              <a:solidFill>
                <a:srgbClr val="224B50"/>
              </a:solidFill>
              <a:latin typeface="Tahoma" panose="020B0604030504040204" pitchFamily="34" charset="0"/>
              <a:cs typeface="Yagut" pitchFamily="2" charset="0"/>
            </a:endParaRPr>
          </a:p>
        </p:txBody>
      </p:sp>
      <p:sp>
        <p:nvSpPr>
          <p:cNvPr id="284689" name="Line 19"/>
          <p:cNvSpPr>
            <a:spLocks noChangeShapeType="1"/>
          </p:cNvSpPr>
          <p:nvPr/>
        </p:nvSpPr>
        <p:spPr bwMode="auto">
          <a:xfrm>
            <a:off x="1447800" y="4219575"/>
            <a:ext cx="0" cy="53022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4690" name="Text Box 20"/>
          <p:cNvSpPr txBox="1">
            <a:spLocks noChangeArrowheads="1"/>
          </p:cNvSpPr>
          <p:nvPr/>
        </p:nvSpPr>
        <p:spPr bwMode="auto">
          <a:xfrm>
            <a:off x="633413" y="3352800"/>
            <a:ext cx="1731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600" b="1">
                <a:solidFill>
                  <a:srgbClr val="4700D6"/>
                </a:solidFill>
                <a:latin typeface="Calibri" panose="020F0502020204030204" pitchFamily="34" charset="0"/>
                <a:cs typeface="Yagut" pitchFamily="2" charset="0"/>
              </a:rPr>
              <a:t>تقديم لايحه توسط دولت به مجلس شوراي اسلامي</a:t>
            </a:r>
            <a:endParaRPr lang="en-US" altLang="en-US" sz="1600">
              <a:solidFill>
                <a:srgbClr val="4700D6"/>
              </a:solidFill>
              <a:latin typeface="Tahoma" panose="020B0604030504040204" pitchFamily="34" charset="0"/>
              <a:cs typeface="Yagut" pitchFamily="2" charset="0"/>
            </a:endParaRPr>
          </a:p>
        </p:txBody>
      </p:sp>
      <p:sp>
        <p:nvSpPr>
          <p:cNvPr id="284691" name="Text Box 25"/>
          <p:cNvSpPr txBox="1">
            <a:spLocks noChangeArrowheads="1"/>
          </p:cNvSpPr>
          <p:nvPr/>
        </p:nvSpPr>
        <p:spPr bwMode="auto">
          <a:xfrm>
            <a:off x="4895850" y="3729038"/>
            <a:ext cx="539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400" b="1">
                <a:solidFill>
                  <a:srgbClr val="333399"/>
                </a:solidFill>
                <a:latin typeface="Tahoma" panose="020B0604030504040204" pitchFamily="34" charset="0"/>
                <a:cs typeface="B Nazanin" panose="00000400000000000000" pitchFamily="2" charset="-78"/>
              </a:rPr>
              <a:t>1384</a:t>
            </a:r>
            <a:endParaRPr lang="en-US" altLang="en-US" sz="1400" b="1">
              <a:solidFill>
                <a:srgbClr val="333399"/>
              </a:solidFill>
              <a:latin typeface="Tahoma" panose="020B0604030504040204" pitchFamily="34" charset="0"/>
              <a:cs typeface="B Nazanin" panose="00000400000000000000" pitchFamily="2" charset="-78"/>
            </a:endParaRPr>
          </a:p>
        </p:txBody>
      </p:sp>
      <p:sp>
        <p:nvSpPr>
          <p:cNvPr id="284692" name="Text Box 26"/>
          <p:cNvSpPr txBox="1">
            <a:spLocks noChangeArrowheads="1"/>
          </p:cNvSpPr>
          <p:nvPr/>
        </p:nvSpPr>
        <p:spPr bwMode="auto">
          <a:xfrm>
            <a:off x="4448175" y="5181600"/>
            <a:ext cx="1495425" cy="1069975"/>
          </a:xfrm>
          <a:prstGeom prst="rect">
            <a:avLst/>
          </a:prstGeom>
          <a:noFill/>
          <a:ln w="9525">
            <a:noFill/>
            <a:miter lim="800000"/>
            <a:headEnd/>
            <a:tailEnd/>
          </a:ln>
        </p:spPr>
        <p:txBody>
          <a:bodyPr>
            <a:spAutoFit/>
          </a:bodyPr>
          <a:lstStyle/>
          <a:p>
            <a:pPr algn="ctr" rtl="1" eaLnBrk="1" fontAlgn="auto" hangingPunct="1">
              <a:spcBef>
                <a:spcPts val="0"/>
              </a:spcBef>
              <a:spcAft>
                <a:spcPts val="0"/>
              </a:spcAft>
              <a:defRPr/>
            </a:pPr>
            <a:r>
              <a:rPr lang="fa-IR" sz="1600" b="1">
                <a:solidFill>
                  <a:schemeClr val="accent5">
                    <a:lumMod val="25000"/>
                  </a:schemeClr>
                </a:solidFill>
                <a:latin typeface="Calibri" pitchFamily="34" charset="0"/>
                <a:cs typeface="Yagut" pitchFamily="2" charset="-78"/>
              </a:rPr>
              <a:t>تصويب كليات لايحه در صحن علني مجلس شوراي اسلامي</a:t>
            </a:r>
            <a:endParaRPr lang="en-US" sz="1600">
              <a:solidFill>
                <a:schemeClr val="accent5">
                  <a:lumMod val="25000"/>
                </a:schemeClr>
              </a:solidFill>
              <a:latin typeface="Tahoma" pitchFamily="34" charset="0"/>
              <a:cs typeface="Yagut" pitchFamily="2" charset="-78"/>
            </a:endParaRPr>
          </a:p>
        </p:txBody>
      </p:sp>
      <p:sp>
        <p:nvSpPr>
          <p:cNvPr id="284693" name="Line 28"/>
          <p:cNvSpPr>
            <a:spLocks noChangeShapeType="1"/>
          </p:cNvSpPr>
          <p:nvPr/>
        </p:nvSpPr>
        <p:spPr bwMode="auto">
          <a:xfrm>
            <a:off x="5133975" y="4191000"/>
            <a:ext cx="0" cy="900113"/>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4694" name="Text Box 29"/>
          <p:cNvSpPr txBox="1">
            <a:spLocks noChangeArrowheads="1"/>
          </p:cNvSpPr>
          <p:nvPr/>
        </p:nvSpPr>
        <p:spPr bwMode="auto">
          <a:xfrm>
            <a:off x="6157913" y="3200400"/>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400" b="1">
                <a:solidFill>
                  <a:srgbClr val="333399"/>
                </a:solidFill>
                <a:latin typeface="Tahoma" panose="020B0604030504040204" pitchFamily="34" charset="0"/>
                <a:cs typeface="B Nazanin" panose="00000400000000000000" pitchFamily="2" charset="-78"/>
              </a:rPr>
              <a:t>1385</a:t>
            </a:r>
            <a:endParaRPr lang="en-US" altLang="en-US" sz="1400" b="1">
              <a:solidFill>
                <a:srgbClr val="333399"/>
              </a:solidFill>
              <a:latin typeface="Tahoma" panose="020B0604030504040204" pitchFamily="34" charset="0"/>
              <a:cs typeface="B Nazanin" panose="00000400000000000000" pitchFamily="2" charset="-78"/>
            </a:endParaRPr>
          </a:p>
        </p:txBody>
      </p:sp>
      <p:sp>
        <p:nvSpPr>
          <p:cNvPr id="284695" name="Text Box 30"/>
          <p:cNvSpPr txBox="1">
            <a:spLocks noChangeArrowheads="1"/>
          </p:cNvSpPr>
          <p:nvPr/>
        </p:nvSpPr>
        <p:spPr bwMode="auto">
          <a:xfrm>
            <a:off x="7183438" y="2514600"/>
            <a:ext cx="538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400" b="1">
                <a:solidFill>
                  <a:srgbClr val="333399"/>
                </a:solidFill>
                <a:latin typeface="Tahoma" panose="020B0604030504040204" pitchFamily="34" charset="0"/>
                <a:cs typeface="B Nazanin" panose="00000400000000000000" pitchFamily="2" charset="-78"/>
              </a:rPr>
              <a:t>1386</a:t>
            </a:r>
            <a:endParaRPr lang="en-US" altLang="en-US" sz="1400" b="1">
              <a:solidFill>
                <a:srgbClr val="333399"/>
              </a:solidFill>
              <a:latin typeface="Tahoma" panose="020B0604030504040204" pitchFamily="34" charset="0"/>
              <a:cs typeface="B Nazanin" panose="00000400000000000000" pitchFamily="2" charset="-78"/>
            </a:endParaRPr>
          </a:p>
        </p:txBody>
      </p:sp>
      <p:sp>
        <p:nvSpPr>
          <p:cNvPr id="284696" name="Text Box 32"/>
          <p:cNvSpPr txBox="1">
            <a:spLocks noChangeArrowheads="1"/>
          </p:cNvSpPr>
          <p:nvPr/>
        </p:nvSpPr>
        <p:spPr bwMode="auto">
          <a:xfrm>
            <a:off x="5486400" y="1676400"/>
            <a:ext cx="18986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600" b="1">
                <a:solidFill>
                  <a:srgbClr val="4700D6"/>
                </a:solidFill>
                <a:latin typeface="Calibri" panose="020F0502020204030204" pitchFamily="34" charset="0"/>
                <a:cs typeface="Yagut" pitchFamily="2" charset="0"/>
              </a:rPr>
              <a:t>تصويب اجراي آزمايشي بر اساس اصل 85 قانون اساسي و ارجاع به كميسيون اقتصادي</a:t>
            </a:r>
            <a:endParaRPr lang="en-US" altLang="en-US" sz="1600">
              <a:solidFill>
                <a:srgbClr val="4700D6"/>
              </a:solidFill>
              <a:latin typeface="Tahoma" panose="020B0604030504040204" pitchFamily="34" charset="0"/>
              <a:cs typeface="Yagut" pitchFamily="2" charset="0"/>
            </a:endParaRPr>
          </a:p>
        </p:txBody>
      </p:sp>
      <p:sp>
        <p:nvSpPr>
          <p:cNvPr id="284697" name="Text Box 34"/>
          <p:cNvSpPr txBox="1">
            <a:spLocks noChangeArrowheads="1"/>
          </p:cNvSpPr>
          <p:nvPr/>
        </p:nvSpPr>
        <p:spPr bwMode="auto">
          <a:xfrm>
            <a:off x="6019800" y="3657600"/>
            <a:ext cx="2133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fa-IR" altLang="en-US" sz="1600" b="1">
                <a:solidFill>
                  <a:srgbClr val="4700D6"/>
                </a:solidFill>
                <a:latin typeface="Calibri" panose="020F0502020204030204" pitchFamily="34" charset="0"/>
                <a:cs typeface="Yagut" pitchFamily="2" charset="0"/>
              </a:rPr>
              <a:t>تصويب مواد لايحه در كميسيون اقتصادي </a:t>
            </a:r>
          </a:p>
          <a:p>
            <a:pPr eaLnBrk="1" hangingPunct="1">
              <a:buFontTx/>
              <a:buChar char="•"/>
            </a:pPr>
            <a:r>
              <a:rPr lang="fa-IR" altLang="en-US" sz="1600" b="1">
                <a:solidFill>
                  <a:srgbClr val="4700D6"/>
                </a:solidFill>
                <a:latin typeface="Calibri" panose="020F0502020204030204" pitchFamily="34" charset="0"/>
                <a:cs typeface="Yagut" pitchFamily="2" charset="0"/>
              </a:rPr>
              <a:t>تصويب مدت اجراي آزمايشي در صحن علني</a:t>
            </a:r>
            <a:endParaRPr lang="en-US" altLang="en-US" sz="1600">
              <a:solidFill>
                <a:srgbClr val="4700D6"/>
              </a:solidFill>
              <a:latin typeface="Tahoma" panose="020B0604030504040204" pitchFamily="34" charset="0"/>
              <a:cs typeface="Yagut" pitchFamily="2" charset="0"/>
            </a:endParaRPr>
          </a:p>
        </p:txBody>
      </p:sp>
      <p:sp>
        <p:nvSpPr>
          <p:cNvPr id="284698" name="Line 36"/>
          <p:cNvSpPr>
            <a:spLocks noChangeShapeType="1"/>
          </p:cNvSpPr>
          <p:nvPr/>
        </p:nvSpPr>
        <p:spPr bwMode="auto">
          <a:xfrm flipV="1">
            <a:off x="7620000" y="2971800"/>
            <a:ext cx="0" cy="59690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284699" name="Picture 4" descr="red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8366125" y="1876425"/>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700" name="Line 33"/>
          <p:cNvSpPr>
            <a:spLocks noChangeShapeType="1"/>
          </p:cNvSpPr>
          <p:nvPr/>
        </p:nvSpPr>
        <p:spPr bwMode="auto">
          <a:xfrm>
            <a:off x="8501063" y="2143125"/>
            <a:ext cx="0" cy="61277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4701" name="Text Box 34"/>
          <p:cNvSpPr txBox="1">
            <a:spLocks noChangeArrowheads="1"/>
          </p:cNvSpPr>
          <p:nvPr/>
        </p:nvSpPr>
        <p:spPr bwMode="auto">
          <a:xfrm>
            <a:off x="7848600" y="2571750"/>
            <a:ext cx="1295400" cy="1938338"/>
          </a:xfrm>
          <a:prstGeom prst="rect">
            <a:avLst/>
          </a:prstGeom>
          <a:noFill/>
          <a:ln w="9525">
            <a:noFill/>
            <a:miter lim="800000"/>
            <a:headEnd/>
            <a:tailEnd/>
          </a:ln>
        </p:spPr>
        <p:txBody>
          <a:bodyPr>
            <a:spAutoFit/>
          </a:bodyPr>
          <a:lstStyle/>
          <a:p>
            <a:pPr algn="ctr" rtl="1" eaLnBrk="1" fontAlgn="auto" hangingPunct="1">
              <a:spcBef>
                <a:spcPts val="0"/>
              </a:spcBef>
              <a:spcAft>
                <a:spcPts val="0"/>
              </a:spcAft>
              <a:defRPr/>
            </a:pPr>
            <a:r>
              <a:rPr lang="fa-IR" b="1" dirty="0">
                <a:solidFill>
                  <a:srgbClr val="4700D6"/>
                </a:solidFill>
                <a:effectLst>
                  <a:outerShdw blurRad="38100" dist="38100" dir="2700000" algn="tl">
                    <a:srgbClr val="000000">
                      <a:alpha val="43137"/>
                    </a:srgbClr>
                  </a:outerShdw>
                </a:effectLst>
                <a:latin typeface="Tahoma" pitchFamily="34" charset="0"/>
                <a:cs typeface="Zar" pitchFamily="2" charset="-78"/>
              </a:rPr>
              <a:t>تائيد نهايي توسط شوراي نگهبان</a:t>
            </a:r>
            <a:endParaRPr lang="en-US" dirty="0">
              <a:solidFill>
                <a:srgbClr val="4700D6"/>
              </a:solidFill>
              <a:effectLst>
                <a:outerShdw blurRad="38100" dist="38100" dir="2700000" algn="tl">
                  <a:srgbClr val="000000">
                    <a:alpha val="43137"/>
                  </a:srgbClr>
                </a:outerShdw>
              </a:effectLst>
              <a:latin typeface="Tahoma" pitchFamily="34" charset="0"/>
              <a:cs typeface="Zar" pitchFamily="2" charset="-78"/>
            </a:endParaRPr>
          </a:p>
        </p:txBody>
      </p:sp>
      <p:sp>
        <p:nvSpPr>
          <p:cNvPr id="284702" name="TextBox 32"/>
          <p:cNvSpPr txBox="1">
            <a:spLocks noChangeArrowheads="1"/>
          </p:cNvSpPr>
          <p:nvPr/>
        </p:nvSpPr>
        <p:spPr bwMode="auto">
          <a:xfrm>
            <a:off x="7620000" y="1504950"/>
            <a:ext cx="1090613" cy="400050"/>
          </a:xfrm>
          <a:prstGeom prst="rect">
            <a:avLst/>
          </a:prstGeom>
          <a:noFill/>
          <a:ln w="9525">
            <a:noFill/>
            <a:miter lim="800000"/>
            <a:headEnd/>
            <a:tailEnd/>
          </a:ln>
        </p:spPr>
        <p:txBody>
          <a:bodyPr wrap="none">
            <a:spAutoFit/>
          </a:bodyPr>
          <a:lstStyle/>
          <a:p>
            <a:pPr algn="r" rtl="1" eaLnBrk="1" fontAlgn="auto" hangingPunct="1">
              <a:spcBef>
                <a:spcPts val="0"/>
              </a:spcBef>
              <a:spcAft>
                <a:spcPts val="0"/>
              </a:spcAft>
              <a:defRPr/>
            </a:pPr>
            <a:r>
              <a:rPr lang="fa-IR" sz="2000" b="1" dirty="0">
                <a:solidFill>
                  <a:srgbClr val="333399"/>
                </a:solidFill>
                <a:effectLst>
                  <a:outerShdw blurRad="38100" dist="38100" dir="2700000" algn="tl">
                    <a:srgbClr val="000000">
                      <a:alpha val="43137"/>
                    </a:srgbClr>
                  </a:outerShdw>
                </a:effectLst>
                <a:latin typeface="Calibri" pitchFamily="34" charset="0"/>
                <a:cs typeface="Zar" pitchFamily="2" charset="-78"/>
              </a:rPr>
              <a:t>بهار 1387</a:t>
            </a:r>
            <a:endParaRPr lang="en-US" sz="2000" b="1" dirty="0">
              <a:solidFill>
                <a:srgbClr val="333399"/>
              </a:solidFill>
              <a:effectLst>
                <a:outerShdw blurRad="38100" dist="38100" dir="2700000" algn="tl">
                  <a:srgbClr val="000000">
                    <a:alpha val="43137"/>
                  </a:srgbClr>
                </a:outerShdw>
              </a:effectLst>
              <a:latin typeface="Calibri" pitchFamily="34" charset="0"/>
              <a:cs typeface="Zar" pitchFamily="2" charset="-78"/>
            </a:endParaRPr>
          </a:p>
        </p:txBody>
      </p:sp>
      <p:sp>
        <p:nvSpPr>
          <p:cNvPr id="284703" name="Line 28"/>
          <p:cNvSpPr>
            <a:spLocks noChangeShapeType="1"/>
          </p:cNvSpPr>
          <p:nvPr/>
        </p:nvSpPr>
        <p:spPr bwMode="auto">
          <a:xfrm>
            <a:off x="6400800" y="2895600"/>
            <a:ext cx="0" cy="569913"/>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4708" name="Rectangle 36"/>
          <p:cNvSpPr>
            <a:spLocks noChangeArrowheads="1"/>
          </p:cNvSpPr>
          <p:nvPr/>
        </p:nvSpPr>
        <p:spPr bwMode="auto">
          <a:xfrm>
            <a:off x="285750" y="500063"/>
            <a:ext cx="86439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algn="r" defTabSz="957263" rtl="1">
              <a:defRPr>
                <a:solidFill>
                  <a:schemeClr val="tx1"/>
                </a:solidFill>
                <a:latin typeface="Arial" panose="020B0604020202020204" pitchFamily="34" charset="0"/>
                <a:cs typeface="Arial" panose="020B0604020202020204" pitchFamily="34" charset="0"/>
              </a:defRPr>
            </a:lvl1pPr>
            <a:lvl2pPr marL="742950" indent="-285750" algn="r" defTabSz="957263" rtl="1">
              <a:defRPr>
                <a:solidFill>
                  <a:schemeClr val="tx1"/>
                </a:solidFill>
                <a:latin typeface="Arial" panose="020B0604020202020204" pitchFamily="34" charset="0"/>
                <a:cs typeface="Arial" panose="020B0604020202020204" pitchFamily="34" charset="0"/>
              </a:defRPr>
            </a:lvl2pPr>
            <a:lvl3pPr marL="1143000" indent="-228600" algn="r" defTabSz="957263" rtl="1">
              <a:defRPr>
                <a:solidFill>
                  <a:schemeClr val="tx1"/>
                </a:solidFill>
                <a:latin typeface="Arial" panose="020B0604020202020204" pitchFamily="34" charset="0"/>
                <a:cs typeface="Arial" panose="020B0604020202020204" pitchFamily="34" charset="0"/>
              </a:defRPr>
            </a:lvl3pPr>
            <a:lvl4pPr marL="1600200" indent="-228600" algn="r" defTabSz="957263" rtl="1">
              <a:defRPr>
                <a:solidFill>
                  <a:schemeClr val="tx1"/>
                </a:solidFill>
                <a:latin typeface="Arial" panose="020B0604020202020204" pitchFamily="34" charset="0"/>
                <a:cs typeface="Arial" panose="020B0604020202020204" pitchFamily="34" charset="0"/>
              </a:defRPr>
            </a:lvl4pPr>
            <a:lvl5pPr marL="2057400" indent="-228600" algn="r" defTabSz="957263" rtl="1">
              <a:defRPr>
                <a:solidFill>
                  <a:schemeClr val="tx1"/>
                </a:solidFill>
                <a:latin typeface="Arial" panose="020B0604020202020204" pitchFamily="34" charset="0"/>
                <a:cs typeface="Arial" panose="020B0604020202020204" pitchFamily="34" charset="0"/>
              </a:defRPr>
            </a:lvl5pPr>
            <a:lvl6pPr marL="25146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fa-IR" altLang="en-US" sz="2200" u="sng">
                <a:solidFill>
                  <a:srgbClr val="003366"/>
                </a:solidFill>
                <a:cs typeface="Titr" pitchFamily="2" charset="0"/>
              </a:rPr>
              <a:t>روند کلي تنظيم و تصويب قانون کنوني ماليات بر ارزش افزوده</a:t>
            </a:r>
            <a:endParaRPr lang="en-US" altLang="en-US" sz="2200" u="sng">
              <a:solidFill>
                <a:srgbClr val="003366"/>
              </a:solidFill>
              <a:cs typeface="Titr" pitchFamily="2" charset="0"/>
            </a:endParaRPr>
          </a:p>
        </p:txBody>
      </p:sp>
      <p:sp>
        <p:nvSpPr>
          <p:cNvPr id="284709" name="Text Box 26"/>
          <p:cNvSpPr txBox="1">
            <a:spLocks noChangeArrowheads="1"/>
          </p:cNvSpPr>
          <p:nvPr/>
        </p:nvSpPr>
        <p:spPr bwMode="auto">
          <a:xfrm>
            <a:off x="3071813" y="5286375"/>
            <a:ext cx="1495425" cy="1323975"/>
          </a:xfrm>
          <a:prstGeom prst="rect">
            <a:avLst/>
          </a:prstGeom>
          <a:noFill/>
          <a:ln w="9525">
            <a:noFill/>
            <a:miter lim="800000"/>
            <a:headEnd/>
            <a:tailEnd/>
          </a:ln>
        </p:spPr>
        <p:txBody>
          <a:bodyPr>
            <a:spAutoFit/>
          </a:bodyPr>
          <a:lstStyle/>
          <a:p>
            <a:pPr algn="ctr" rtl="1" eaLnBrk="1" fontAlgn="auto" hangingPunct="1">
              <a:spcBef>
                <a:spcPts val="0"/>
              </a:spcBef>
              <a:spcAft>
                <a:spcPts val="0"/>
              </a:spcAft>
              <a:defRPr/>
            </a:pPr>
            <a:r>
              <a:rPr lang="fa-IR" sz="1600" b="1" dirty="0">
                <a:solidFill>
                  <a:schemeClr val="accent5">
                    <a:lumMod val="25000"/>
                  </a:schemeClr>
                </a:solidFill>
                <a:latin typeface="Calibri" pitchFamily="34" charset="0"/>
                <a:cs typeface="Yagut" pitchFamily="2" charset="-78"/>
              </a:rPr>
              <a:t>بررسي كليات لايحه در كميسيونهاي مجلس شوراي اسلامي</a:t>
            </a:r>
            <a:endParaRPr lang="en-US" sz="1600" dirty="0">
              <a:solidFill>
                <a:schemeClr val="accent5">
                  <a:lumMod val="25000"/>
                </a:schemeClr>
              </a:solidFill>
              <a:latin typeface="Tahoma" pitchFamily="34" charset="0"/>
              <a:cs typeface="Yagut" pitchFamily="2" charset="-78"/>
            </a:endParaRPr>
          </a:p>
        </p:txBody>
      </p:sp>
      <p:sp>
        <p:nvSpPr>
          <p:cNvPr id="284710" name="Line 28"/>
          <p:cNvSpPr>
            <a:spLocks noChangeShapeType="1"/>
          </p:cNvSpPr>
          <p:nvPr/>
        </p:nvSpPr>
        <p:spPr bwMode="auto">
          <a:xfrm>
            <a:off x="3851275" y="4508500"/>
            <a:ext cx="0" cy="82867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666" name="Rectangle 37"/>
          <p:cNvSpPr>
            <a:spLocks noChangeArrowheads="1"/>
          </p:cNvSpPr>
          <p:nvPr/>
        </p:nvSpPr>
        <p:spPr bwMode="auto">
          <a:xfrm>
            <a:off x="0" y="0"/>
            <a:ext cx="9144000" cy="461963"/>
          </a:xfrm>
          <a:prstGeom prst="rect">
            <a:avLst/>
          </a:prstGeom>
          <a:noFill/>
          <a:ln w="9525">
            <a:noFill/>
            <a:miter lim="800000"/>
            <a:headEnd/>
            <a:tailEnd/>
          </a:ln>
        </p:spPr>
        <p:txBody>
          <a:bodyPr>
            <a:spAutoFit/>
          </a:bodyPr>
          <a:lstStyle/>
          <a:p>
            <a:pPr marL="457200" indent="-457200" algn="ctr" rtl="1" eaLnBrk="1" fontAlgn="auto" hangingPunct="1">
              <a:lnSpc>
                <a:spcPct val="150000"/>
              </a:lnSpc>
              <a:spcBef>
                <a:spcPts val="0"/>
              </a:spcBef>
              <a:spcAft>
                <a:spcPts val="0"/>
              </a:spcAft>
              <a:defRPr/>
            </a:pPr>
            <a:r>
              <a:rPr lang="fa-IR" sz="1600" b="1" dirty="0">
                <a:solidFill>
                  <a:schemeClr val="accent5">
                    <a:lumMod val="25000"/>
                  </a:schemeClr>
                </a:solidFill>
                <a:latin typeface="+mn-lt"/>
                <a:cs typeface="Homa" pitchFamily="2" charset="-78"/>
              </a:rPr>
              <a:t>3- سابقه ماليات بر ارزش افزوده در ايران</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4708"/>
                                        </p:tgtEl>
                                        <p:attrNameLst>
                                          <p:attrName>style.visibility</p:attrName>
                                        </p:attrNameLst>
                                      </p:cBhvr>
                                      <p:to>
                                        <p:strVal val="visible"/>
                                      </p:to>
                                    </p:set>
                                    <p:anim calcmode="lin" valueType="num">
                                      <p:cBhvr>
                                        <p:cTn id="7" dur="500" fill="hold"/>
                                        <p:tgtEl>
                                          <p:spTgt spid="284708"/>
                                        </p:tgtEl>
                                        <p:attrNameLst>
                                          <p:attrName>ppt_w</p:attrName>
                                        </p:attrNameLst>
                                      </p:cBhvr>
                                      <p:tavLst>
                                        <p:tav tm="0">
                                          <p:val>
                                            <p:fltVal val="0"/>
                                          </p:val>
                                        </p:tav>
                                        <p:tav tm="100000">
                                          <p:val>
                                            <p:strVal val="#ppt_w"/>
                                          </p:val>
                                        </p:tav>
                                      </p:tavLst>
                                    </p:anim>
                                    <p:anim calcmode="lin" valueType="num">
                                      <p:cBhvr>
                                        <p:cTn id="8" dur="500" fill="hold"/>
                                        <p:tgtEl>
                                          <p:spTgt spid="284708"/>
                                        </p:tgtEl>
                                        <p:attrNameLst>
                                          <p:attrName>ppt_h</p:attrName>
                                        </p:attrNameLst>
                                      </p:cBhvr>
                                      <p:tavLst>
                                        <p:tav tm="0">
                                          <p:val>
                                            <p:fltVal val="0"/>
                                          </p:val>
                                        </p:tav>
                                        <p:tav tm="100000">
                                          <p:val>
                                            <p:strVal val="#ppt_h"/>
                                          </p:val>
                                        </p:tav>
                                      </p:tavLst>
                                    </p:anim>
                                    <p:animEffect transition="in" filter="fade">
                                      <p:cBhvr>
                                        <p:cTn id="9" dur="500"/>
                                        <p:tgtEl>
                                          <p:spTgt spid="284708"/>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84675"/>
                                        </p:tgtEl>
                                        <p:attrNameLst>
                                          <p:attrName>style.visibility</p:attrName>
                                        </p:attrNameLst>
                                      </p:cBhvr>
                                      <p:to>
                                        <p:strVal val="visible"/>
                                      </p:to>
                                    </p:set>
                                    <p:animEffect transition="in" filter="wipe(left)">
                                      <p:cBhvr>
                                        <p:cTn id="13" dur="500"/>
                                        <p:tgtEl>
                                          <p:spTgt spid="284675"/>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284676"/>
                                        </p:tgtEl>
                                        <p:attrNameLst>
                                          <p:attrName>style.visibility</p:attrName>
                                        </p:attrNameLst>
                                      </p:cBhvr>
                                      <p:to>
                                        <p:strVal val="visible"/>
                                      </p:to>
                                    </p:set>
                                    <p:animEffect transition="in" filter="fade">
                                      <p:cBhvr>
                                        <p:cTn id="17" dur="500"/>
                                        <p:tgtEl>
                                          <p:spTgt spid="284676"/>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84683"/>
                                        </p:tgtEl>
                                        <p:attrNameLst>
                                          <p:attrName>style.visibility</p:attrName>
                                        </p:attrNameLst>
                                      </p:cBhvr>
                                      <p:to>
                                        <p:strVal val="visible"/>
                                      </p:to>
                                    </p:set>
                                    <p:animEffect transition="in" filter="fade">
                                      <p:cBhvr>
                                        <p:cTn id="21" dur="500"/>
                                        <p:tgtEl>
                                          <p:spTgt spid="284683"/>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284687"/>
                                        </p:tgtEl>
                                        <p:attrNameLst>
                                          <p:attrName>style.visibility</p:attrName>
                                        </p:attrNameLst>
                                      </p:cBhvr>
                                      <p:to>
                                        <p:strVal val="visible"/>
                                      </p:to>
                                    </p:set>
                                    <p:animEffect transition="in" filter="fade">
                                      <p:cBhvr>
                                        <p:cTn id="25" dur="1000"/>
                                        <p:tgtEl>
                                          <p:spTgt spid="284687"/>
                                        </p:tgtEl>
                                      </p:cBhvr>
                                    </p:animEffect>
                                  </p:childTnLst>
                                </p:cTn>
                              </p:par>
                            </p:childTnLst>
                          </p:cTn>
                        </p:par>
                        <p:par>
                          <p:cTn id="26" fill="hold" nodeType="afterGroup">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284688"/>
                                        </p:tgtEl>
                                        <p:attrNameLst>
                                          <p:attrName>style.visibility</p:attrName>
                                        </p:attrNameLst>
                                      </p:cBhvr>
                                      <p:to>
                                        <p:strVal val="visible"/>
                                      </p:to>
                                    </p:set>
                                    <p:animEffect transition="in" filter="fade">
                                      <p:cBhvr>
                                        <p:cTn id="29" dur="1000"/>
                                        <p:tgtEl>
                                          <p:spTgt spid="284688"/>
                                        </p:tgtEl>
                                      </p:cBhvr>
                                    </p:animEffect>
                                  </p:childTnLst>
                                </p:cTn>
                              </p:par>
                            </p:childTnLst>
                          </p:cTn>
                        </p:par>
                        <p:par>
                          <p:cTn id="30" fill="hold" nodeType="afterGroup">
                            <p:stCondLst>
                              <p:cond delay="4500"/>
                            </p:stCondLst>
                            <p:childTnLst>
                              <p:par>
                                <p:cTn id="31" presetID="10" presetClass="entr" presetSubtype="0" fill="hold" nodeType="afterEffect">
                                  <p:stCondLst>
                                    <p:cond delay="0"/>
                                  </p:stCondLst>
                                  <p:childTnLst>
                                    <p:set>
                                      <p:cBhvr>
                                        <p:cTn id="32" dur="1" fill="hold">
                                          <p:stCondLst>
                                            <p:cond delay="0"/>
                                          </p:stCondLst>
                                        </p:cTn>
                                        <p:tgtEl>
                                          <p:spTgt spid="284684"/>
                                        </p:tgtEl>
                                        <p:attrNameLst>
                                          <p:attrName>style.visibility</p:attrName>
                                        </p:attrNameLst>
                                      </p:cBhvr>
                                      <p:to>
                                        <p:strVal val="visible"/>
                                      </p:to>
                                    </p:set>
                                    <p:animEffect transition="in" filter="fade">
                                      <p:cBhvr>
                                        <p:cTn id="33" dur="500"/>
                                        <p:tgtEl>
                                          <p:spTgt spid="284684"/>
                                        </p:tgtEl>
                                      </p:cBhvr>
                                    </p:animEffect>
                                  </p:childTnLst>
                                </p:cTn>
                              </p:par>
                            </p:childTnLst>
                          </p:cTn>
                        </p:par>
                        <p:par>
                          <p:cTn id="34" fill="hold" nodeType="afterGroup">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284685"/>
                                        </p:tgtEl>
                                        <p:attrNameLst>
                                          <p:attrName>style.visibility</p:attrName>
                                        </p:attrNameLst>
                                      </p:cBhvr>
                                      <p:to>
                                        <p:strVal val="visible"/>
                                      </p:to>
                                    </p:set>
                                    <p:animEffect transition="in" filter="fade">
                                      <p:cBhvr>
                                        <p:cTn id="37" dur="500"/>
                                        <p:tgtEl>
                                          <p:spTgt spid="284685"/>
                                        </p:tgtEl>
                                      </p:cBhvr>
                                    </p:animEffect>
                                  </p:childTnLst>
                                </p:cTn>
                              </p:par>
                            </p:childTnLst>
                          </p:cTn>
                        </p:par>
                        <p:par>
                          <p:cTn id="38" fill="hold" nodeType="afterGroup">
                            <p:stCondLst>
                              <p:cond delay="5500"/>
                            </p:stCondLst>
                            <p:childTnLst>
                              <p:par>
                                <p:cTn id="39" presetID="10" presetClass="entr" presetSubtype="0" fill="hold" nodeType="afterEffect">
                                  <p:stCondLst>
                                    <p:cond delay="0"/>
                                  </p:stCondLst>
                                  <p:childTnLst>
                                    <p:set>
                                      <p:cBhvr>
                                        <p:cTn id="40" dur="1" fill="hold">
                                          <p:stCondLst>
                                            <p:cond delay="0"/>
                                          </p:stCondLst>
                                        </p:cTn>
                                        <p:tgtEl>
                                          <p:spTgt spid="284689"/>
                                        </p:tgtEl>
                                        <p:attrNameLst>
                                          <p:attrName>style.visibility</p:attrName>
                                        </p:attrNameLst>
                                      </p:cBhvr>
                                      <p:to>
                                        <p:strVal val="visible"/>
                                      </p:to>
                                    </p:set>
                                    <p:animEffect transition="in" filter="fade">
                                      <p:cBhvr>
                                        <p:cTn id="41" dur="1000"/>
                                        <p:tgtEl>
                                          <p:spTgt spid="28468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4690"/>
                                        </p:tgtEl>
                                        <p:attrNameLst>
                                          <p:attrName>style.visibility</p:attrName>
                                        </p:attrNameLst>
                                      </p:cBhvr>
                                      <p:to>
                                        <p:strVal val="visible"/>
                                      </p:to>
                                    </p:set>
                                    <p:animEffect transition="in" filter="fade">
                                      <p:cBhvr>
                                        <p:cTn id="44" dur="1000"/>
                                        <p:tgtEl>
                                          <p:spTgt spid="284690"/>
                                        </p:tgtEl>
                                      </p:cBhvr>
                                    </p:animEffect>
                                  </p:childTnLst>
                                </p:cTn>
                              </p:par>
                            </p:childTnLst>
                          </p:cTn>
                        </p:par>
                        <p:par>
                          <p:cTn id="45" fill="hold" nodeType="afterGroup">
                            <p:stCondLst>
                              <p:cond delay="6500"/>
                            </p:stCondLst>
                            <p:childTnLst>
                              <p:par>
                                <p:cTn id="46" presetID="10" presetClass="entr" presetSubtype="0" fill="hold" nodeType="afterEffect">
                                  <p:stCondLst>
                                    <p:cond delay="0"/>
                                  </p:stCondLst>
                                  <p:childTnLst>
                                    <p:set>
                                      <p:cBhvr>
                                        <p:cTn id="47" dur="1" fill="hold">
                                          <p:stCondLst>
                                            <p:cond delay="0"/>
                                          </p:stCondLst>
                                        </p:cTn>
                                        <p:tgtEl>
                                          <p:spTgt spid="284678"/>
                                        </p:tgtEl>
                                        <p:attrNameLst>
                                          <p:attrName>style.visibility</p:attrName>
                                        </p:attrNameLst>
                                      </p:cBhvr>
                                      <p:to>
                                        <p:strVal val="visible"/>
                                      </p:to>
                                    </p:set>
                                    <p:animEffect transition="in" filter="fade">
                                      <p:cBhvr>
                                        <p:cTn id="48" dur="500"/>
                                        <p:tgtEl>
                                          <p:spTgt spid="284678"/>
                                        </p:tgtEl>
                                      </p:cBhvr>
                                    </p:animEffect>
                                  </p:childTnLst>
                                </p:cTn>
                              </p:par>
                            </p:childTnLst>
                          </p:cTn>
                        </p:par>
                        <p:par>
                          <p:cTn id="49" fill="hold" nodeType="afterGroup">
                            <p:stCondLst>
                              <p:cond delay="7000"/>
                            </p:stCondLst>
                            <p:childTnLst>
                              <p:par>
                                <p:cTn id="50" presetID="10" presetClass="entr" presetSubtype="0" fill="hold" grpId="0" nodeType="afterEffect">
                                  <p:stCondLst>
                                    <p:cond delay="0"/>
                                  </p:stCondLst>
                                  <p:childTnLst>
                                    <p:set>
                                      <p:cBhvr>
                                        <p:cTn id="51" dur="1" fill="hold">
                                          <p:stCondLst>
                                            <p:cond delay="0"/>
                                          </p:stCondLst>
                                        </p:cTn>
                                        <p:tgtEl>
                                          <p:spTgt spid="284682"/>
                                        </p:tgtEl>
                                        <p:attrNameLst>
                                          <p:attrName>style.visibility</p:attrName>
                                        </p:attrNameLst>
                                      </p:cBhvr>
                                      <p:to>
                                        <p:strVal val="visible"/>
                                      </p:to>
                                    </p:set>
                                    <p:animEffect transition="in" filter="fade">
                                      <p:cBhvr>
                                        <p:cTn id="52" dur="500"/>
                                        <p:tgtEl>
                                          <p:spTgt spid="284682"/>
                                        </p:tgtEl>
                                      </p:cBhvr>
                                    </p:animEffect>
                                  </p:childTnLst>
                                </p:cTn>
                              </p:par>
                            </p:childTnLst>
                          </p:cTn>
                        </p:par>
                        <p:par>
                          <p:cTn id="53" fill="hold" nodeType="afterGroup">
                            <p:stCondLst>
                              <p:cond delay="7500"/>
                            </p:stCondLst>
                            <p:childTnLst>
                              <p:par>
                                <p:cTn id="54" presetID="10" presetClass="entr" presetSubtype="0" fill="hold" nodeType="afterEffect">
                                  <p:stCondLst>
                                    <p:cond delay="0"/>
                                  </p:stCondLst>
                                  <p:childTnLst>
                                    <p:set>
                                      <p:cBhvr>
                                        <p:cTn id="55" dur="1" fill="hold">
                                          <p:stCondLst>
                                            <p:cond delay="0"/>
                                          </p:stCondLst>
                                        </p:cTn>
                                        <p:tgtEl>
                                          <p:spTgt spid="284679"/>
                                        </p:tgtEl>
                                        <p:attrNameLst>
                                          <p:attrName>style.visibility</p:attrName>
                                        </p:attrNameLst>
                                      </p:cBhvr>
                                      <p:to>
                                        <p:strVal val="visible"/>
                                      </p:to>
                                    </p:set>
                                    <p:animEffect transition="in" filter="fade">
                                      <p:cBhvr>
                                        <p:cTn id="56" dur="500"/>
                                        <p:tgtEl>
                                          <p:spTgt spid="284679"/>
                                        </p:tgtEl>
                                      </p:cBhvr>
                                    </p:animEffect>
                                  </p:childTnLst>
                                </p:cTn>
                              </p:par>
                            </p:childTnLst>
                          </p:cTn>
                        </p:par>
                        <p:par>
                          <p:cTn id="57" fill="hold" nodeType="afterGroup">
                            <p:stCondLst>
                              <p:cond delay="8000"/>
                            </p:stCondLst>
                            <p:childTnLst>
                              <p:par>
                                <p:cTn id="58" presetID="10" presetClass="entr" presetSubtype="0" fill="hold" grpId="0" nodeType="afterEffect">
                                  <p:stCondLst>
                                    <p:cond delay="0"/>
                                  </p:stCondLst>
                                  <p:childTnLst>
                                    <p:set>
                                      <p:cBhvr>
                                        <p:cTn id="59" dur="1" fill="hold">
                                          <p:stCondLst>
                                            <p:cond delay="0"/>
                                          </p:stCondLst>
                                        </p:cTn>
                                        <p:tgtEl>
                                          <p:spTgt spid="284681"/>
                                        </p:tgtEl>
                                        <p:attrNameLst>
                                          <p:attrName>style.visibility</p:attrName>
                                        </p:attrNameLst>
                                      </p:cBhvr>
                                      <p:to>
                                        <p:strVal val="visible"/>
                                      </p:to>
                                    </p:set>
                                    <p:animEffect transition="in" filter="fade">
                                      <p:cBhvr>
                                        <p:cTn id="60" dur="500"/>
                                        <p:tgtEl>
                                          <p:spTgt spid="284681"/>
                                        </p:tgtEl>
                                      </p:cBhvr>
                                    </p:animEffect>
                                  </p:childTnLst>
                                </p:cTn>
                              </p:par>
                            </p:childTnLst>
                          </p:cTn>
                        </p:par>
                        <p:par>
                          <p:cTn id="61" fill="hold" nodeType="afterGroup">
                            <p:stCondLst>
                              <p:cond delay="8500"/>
                            </p:stCondLst>
                            <p:childTnLst>
                              <p:par>
                                <p:cTn id="62" presetID="10" presetClass="entr" presetSubtype="0" fill="hold" nodeType="afterEffect">
                                  <p:stCondLst>
                                    <p:cond delay="0"/>
                                  </p:stCondLst>
                                  <p:childTnLst>
                                    <p:set>
                                      <p:cBhvr>
                                        <p:cTn id="63" dur="1" fill="hold">
                                          <p:stCondLst>
                                            <p:cond delay="0"/>
                                          </p:stCondLst>
                                        </p:cTn>
                                        <p:tgtEl>
                                          <p:spTgt spid="284710"/>
                                        </p:tgtEl>
                                        <p:attrNameLst>
                                          <p:attrName>style.visibility</p:attrName>
                                        </p:attrNameLst>
                                      </p:cBhvr>
                                      <p:to>
                                        <p:strVal val="visible"/>
                                      </p:to>
                                    </p:set>
                                    <p:animEffect transition="in" filter="fade">
                                      <p:cBhvr>
                                        <p:cTn id="64" dur="1000"/>
                                        <p:tgtEl>
                                          <p:spTgt spid="2847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4709"/>
                                        </p:tgtEl>
                                        <p:attrNameLst>
                                          <p:attrName>style.visibility</p:attrName>
                                        </p:attrNameLst>
                                      </p:cBhvr>
                                      <p:to>
                                        <p:strVal val="visible"/>
                                      </p:to>
                                    </p:set>
                                    <p:animEffect transition="in" filter="fade">
                                      <p:cBhvr>
                                        <p:cTn id="67" dur="1000"/>
                                        <p:tgtEl>
                                          <p:spTgt spid="284709"/>
                                        </p:tgtEl>
                                      </p:cBhvr>
                                    </p:animEffect>
                                  </p:childTnLst>
                                </p:cTn>
                              </p:par>
                            </p:childTnLst>
                          </p:cTn>
                        </p:par>
                        <p:par>
                          <p:cTn id="68" fill="hold" nodeType="afterGroup">
                            <p:stCondLst>
                              <p:cond delay="9500"/>
                            </p:stCondLst>
                            <p:childTnLst>
                              <p:par>
                                <p:cTn id="69" presetID="10" presetClass="entr" presetSubtype="0" fill="hold" nodeType="afterEffect">
                                  <p:stCondLst>
                                    <p:cond delay="0"/>
                                  </p:stCondLst>
                                  <p:childTnLst>
                                    <p:set>
                                      <p:cBhvr>
                                        <p:cTn id="70" dur="1" fill="hold">
                                          <p:stCondLst>
                                            <p:cond delay="0"/>
                                          </p:stCondLst>
                                        </p:cTn>
                                        <p:tgtEl>
                                          <p:spTgt spid="284680"/>
                                        </p:tgtEl>
                                        <p:attrNameLst>
                                          <p:attrName>style.visibility</p:attrName>
                                        </p:attrNameLst>
                                      </p:cBhvr>
                                      <p:to>
                                        <p:strVal val="visible"/>
                                      </p:to>
                                    </p:set>
                                    <p:animEffect transition="in" filter="fade">
                                      <p:cBhvr>
                                        <p:cTn id="71" dur="500"/>
                                        <p:tgtEl>
                                          <p:spTgt spid="284680"/>
                                        </p:tgtEl>
                                      </p:cBhvr>
                                    </p:animEffect>
                                  </p:childTnLst>
                                </p:cTn>
                              </p:par>
                            </p:childTnLst>
                          </p:cTn>
                        </p:par>
                        <p:par>
                          <p:cTn id="72" fill="hold" nodeType="afterGroup">
                            <p:stCondLst>
                              <p:cond delay="10000"/>
                            </p:stCondLst>
                            <p:childTnLst>
                              <p:par>
                                <p:cTn id="73" presetID="10" presetClass="entr" presetSubtype="0" fill="hold" grpId="0" nodeType="afterEffect">
                                  <p:stCondLst>
                                    <p:cond delay="0"/>
                                  </p:stCondLst>
                                  <p:childTnLst>
                                    <p:set>
                                      <p:cBhvr>
                                        <p:cTn id="74" dur="1" fill="hold">
                                          <p:stCondLst>
                                            <p:cond delay="0"/>
                                          </p:stCondLst>
                                        </p:cTn>
                                        <p:tgtEl>
                                          <p:spTgt spid="284691"/>
                                        </p:tgtEl>
                                        <p:attrNameLst>
                                          <p:attrName>style.visibility</p:attrName>
                                        </p:attrNameLst>
                                      </p:cBhvr>
                                      <p:to>
                                        <p:strVal val="visible"/>
                                      </p:to>
                                    </p:set>
                                    <p:animEffect transition="in" filter="fade">
                                      <p:cBhvr>
                                        <p:cTn id="75" dur="500"/>
                                        <p:tgtEl>
                                          <p:spTgt spid="284691"/>
                                        </p:tgtEl>
                                      </p:cBhvr>
                                    </p:animEffect>
                                  </p:childTnLst>
                                </p:cTn>
                              </p:par>
                            </p:childTnLst>
                          </p:cTn>
                        </p:par>
                        <p:par>
                          <p:cTn id="76" fill="hold" nodeType="afterGroup">
                            <p:stCondLst>
                              <p:cond delay="10500"/>
                            </p:stCondLst>
                            <p:childTnLst>
                              <p:par>
                                <p:cTn id="77" presetID="10" presetClass="entr" presetSubtype="0" fill="hold" nodeType="afterEffect">
                                  <p:stCondLst>
                                    <p:cond delay="0"/>
                                  </p:stCondLst>
                                  <p:childTnLst>
                                    <p:set>
                                      <p:cBhvr>
                                        <p:cTn id="78" dur="1" fill="hold">
                                          <p:stCondLst>
                                            <p:cond delay="0"/>
                                          </p:stCondLst>
                                        </p:cTn>
                                        <p:tgtEl>
                                          <p:spTgt spid="284693"/>
                                        </p:tgtEl>
                                        <p:attrNameLst>
                                          <p:attrName>style.visibility</p:attrName>
                                        </p:attrNameLst>
                                      </p:cBhvr>
                                      <p:to>
                                        <p:strVal val="visible"/>
                                      </p:to>
                                    </p:set>
                                    <p:animEffect transition="in" filter="fade">
                                      <p:cBhvr>
                                        <p:cTn id="79" dur="1000"/>
                                        <p:tgtEl>
                                          <p:spTgt spid="28469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4692"/>
                                        </p:tgtEl>
                                        <p:attrNameLst>
                                          <p:attrName>style.visibility</p:attrName>
                                        </p:attrNameLst>
                                      </p:cBhvr>
                                      <p:to>
                                        <p:strVal val="visible"/>
                                      </p:to>
                                    </p:set>
                                    <p:animEffect transition="in" filter="fade">
                                      <p:cBhvr>
                                        <p:cTn id="82" dur="1000"/>
                                        <p:tgtEl>
                                          <p:spTgt spid="284692"/>
                                        </p:tgtEl>
                                      </p:cBhvr>
                                    </p:animEffect>
                                  </p:childTnLst>
                                </p:cTn>
                              </p:par>
                            </p:childTnLst>
                          </p:cTn>
                        </p:par>
                        <p:par>
                          <p:cTn id="83" fill="hold" nodeType="afterGroup">
                            <p:stCondLst>
                              <p:cond delay="11500"/>
                            </p:stCondLst>
                            <p:childTnLst>
                              <p:par>
                                <p:cTn id="84" presetID="10" presetClass="entr" presetSubtype="0" fill="hold" nodeType="afterEffect">
                                  <p:stCondLst>
                                    <p:cond delay="0"/>
                                  </p:stCondLst>
                                  <p:childTnLst>
                                    <p:set>
                                      <p:cBhvr>
                                        <p:cTn id="85" dur="1" fill="hold">
                                          <p:stCondLst>
                                            <p:cond delay="0"/>
                                          </p:stCondLst>
                                        </p:cTn>
                                        <p:tgtEl>
                                          <p:spTgt spid="284686"/>
                                        </p:tgtEl>
                                        <p:attrNameLst>
                                          <p:attrName>style.visibility</p:attrName>
                                        </p:attrNameLst>
                                      </p:cBhvr>
                                      <p:to>
                                        <p:strVal val="visible"/>
                                      </p:to>
                                    </p:set>
                                    <p:animEffect transition="in" filter="fade">
                                      <p:cBhvr>
                                        <p:cTn id="86" dur="500"/>
                                        <p:tgtEl>
                                          <p:spTgt spid="284686"/>
                                        </p:tgtEl>
                                      </p:cBhvr>
                                    </p:animEffect>
                                  </p:childTnLst>
                                </p:cTn>
                              </p:par>
                            </p:childTnLst>
                          </p:cTn>
                        </p:par>
                        <p:par>
                          <p:cTn id="87" fill="hold" nodeType="afterGroup">
                            <p:stCondLst>
                              <p:cond delay="12000"/>
                            </p:stCondLst>
                            <p:childTnLst>
                              <p:par>
                                <p:cTn id="88" presetID="10" presetClass="entr" presetSubtype="0" fill="hold" grpId="0" nodeType="afterEffect">
                                  <p:stCondLst>
                                    <p:cond delay="0"/>
                                  </p:stCondLst>
                                  <p:childTnLst>
                                    <p:set>
                                      <p:cBhvr>
                                        <p:cTn id="89" dur="1" fill="hold">
                                          <p:stCondLst>
                                            <p:cond delay="0"/>
                                          </p:stCondLst>
                                        </p:cTn>
                                        <p:tgtEl>
                                          <p:spTgt spid="284694"/>
                                        </p:tgtEl>
                                        <p:attrNameLst>
                                          <p:attrName>style.visibility</p:attrName>
                                        </p:attrNameLst>
                                      </p:cBhvr>
                                      <p:to>
                                        <p:strVal val="visible"/>
                                      </p:to>
                                    </p:set>
                                    <p:animEffect transition="in" filter="fade">
                                      <p:cBhvr>
                                        <p:cTn id="90" dur="500"/>
                                        <p:tgtEl>
                                          <p:spTgt spid="284694"/>
                                        </p:tgtEl>
                                      </p:cBhvr>
                                    </p:animEffect>
                                  </p:childTnLst>
                                </p:cTn>
                              </p:par>
                            </p:childTnLst>
                          </p:cTn>
                        </p:par>
                        <p:par>
                          <p:cTn id="91" fill="hold" nodeType="afterGroup">
                            <p:stCondLst>
                              <p:cond delay="12500"/>
                            </p:stCondLst>
                            <p:childTnLst>
                              <p:par>
                                <p:cTn id="92" presetID="10" presetClass="entr" presetSubtype="0" fill="hold" nodeType="afterEffect">
                                  <p:stCondLst>
                                    <p:cond delay="0"/>
                                  </p:stCondLst>
                                  <p:childTnLst>
                                    <p:set>
                                      <p:cBhvr>
                                        <p:cTn id="93" dur="1" fill="hold">
                                          <p:stCondLst>
                                            <p:cond delay="0"/>
                                          </p:stCondLst>
                                        </p:cTn>
                                        <p:tgtEl>
                                          <p:spTgt spid="284703"/>
                                        </p:tgtEl>
                                        <p:attrNameLst>
                                          <p:attrName>style.visibility</p:attrName>
                                        </p:attrNameLst>
                                      </p:cBhvr>
                                      <p:to>
                                        <p:strVal val="visible"/>
                                      </p:to>
                                    </p:set>
                                    <p:animEffect transition="in" filter="fade">
                                      <p:cBhvr>
                                        <p:cTn id="94" dur="1000"/>
                                        <p:tgtEl>
                                          <p:spTgt spid="28470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84696"/>
                                        </p:tgtEl>
                                        <p:attrNameLst>
                                          <p:attrName>style.visibility</p:attrName>
                                        </p:attrNameLst>
                                      </p:cBhvr>
                                      <p:to>
                                        <p:strVal val="visible"/>
                                      </p:to>
                                    </p:set>
                                    <p:animEffect transition="in" filter="fade">
                                      <p:cBhvr>
                                        <p:cTn id="97" dur="1000"/>
                                        <p:tgtEl>
                                          <p:spTgt spid="284696"/>
                                        </p:tgtEl>
                                      </p:cBhvr>
                                    </p:animEffect>
                                  </p:childTnLst>
                                </p:cTn>
                              </p:par>
                            </p:childTnLst>
                          </p:cTn>
                        </p:par>
                        <p:par>
                          <p:cTn id="98" fill="hold" nodeType="afterGroup">
                            <p:stCondLst>
                              <p:cond delay="13500"/>
                            </p:stCondLst>
                            <p:childTnLst>
                              <p:par>
                                <p:cTn id="99" presetID="10" presetClass="entr" presetSubtype="0" fill="hold" nodeType="afterEffect">
                                  <p:stCondLst>
                                    <p:cond delay="0"/>
                                  </p:stCondLst>
                                  <p:childTnLst>
                                    <p:set>
                                      <p:cBhvr>
                                        <p:cTn id="100" dur="1" fill="hold">
                                          <p:stCondLst>
                                            <p:cond delay="0"/>
                                          </p:stCondLst>
                                        </p:cTn>
                                        <p:tgtEl>
                                          <p:spTgt spid="284677"/>
                                        </p:tgtEl>
                                        <p:attrNameLst>
                                          <p:attrName>style.visibility</p:attrName>
                                        </p:attrNameLst>
                                      </p:cBhvr>
                                      <p:to>
                                        <p:strVal val="visible"/>
                                      </p:to>
                                    </p:set>
                                    <p:animEffect transition="in" filter="fade">
                                      <p:cBhvr>
                                        <p:cTn id="101" dur="500"/>
                                        <p:tgtEl>
                                          <p:spTgt spid="284677"/>
                                        </p:tgtEl>
                                      </p:cBhvr>
                                    </p:animEffect>
                                  </p:childTnLst>
                                </p:cTn>
                              </p:par>
                            </p:childTnLst>
                          </p:cTn>
                        </p:par>
                        <p:par>
                          <p:cTn id="102" fill="hold" nodeType="afterGroup">
                            <p:stCondLst>
                              <p:cond delay="14000"/>
                            </p:stCondLst>
                            <p:childTnLst>
                              <p:par>
                                <p:cTn id="103" presetID="10" presetClass="entr" presetSubtype="0" fill="hold" grpId="0" nodeType="afterEffect">
                                  <p:stCondLst>
                                    <p:cond delay="0"/>
                                  </p:stCondLst>
                                  <p:childTnLst>
                                    <p:set>
                                      <p:cBhvr>
                                        <p:cTn id="104" dur="1" fill="hold">
                                          <p:stCondLst>
                                            <p:cond delay="0"/>
                                          </p:stCondLst>
                                        </p:cTn>
                                        <p:tgtEl>
                                          <p:spTgt spid="284695"/>
                                        </p:tgtEl>
                                        <p:attrNameLst>
                                          <p:attrName>style.visibility</p:attrName>
                                        </p:attrNameLst>
                                      </p:cBhvr>
                                      <p:to>
                                        <p:strVal val="visible"/>
                                      </p:to>
                                    </p:set>
                                    <p:animEffect transition="in" filter="fade">
                                      <p:cBhvr>
                                        <p:cTn id="105" dur="500"/>
                                        <p:tgtEl>
                                          <p:spTgt spid="284695"/>
                                        </p:tgtEl>
                                      </p:cBhvr>
                                    </p:animEffect>
                                  </p:childTnLst>
                                </p:cTn>
                              </p:par>
                            </p:childTnLst>
                          </p:cTn>
                        </p:par>
                        <p:par>
                          <p:cTn id="106" fill="hold" nodeType="afterGroup">
                            <p:stCondLst>
                              <p:cond delay="14500"/>
                            </p:stCondLst>
                            <p:childTnLst>
                              <p:par>
                                <p:cTn id="107" presetID="10" presetClass="entr" presetSubtype="0" fill="hold" nodeType="afterEffect">
                                  <p:stCondLst>
                                    <p:cond delay="0"/>
                                  </p:stCondLst>
                                  <p:childTnLst>
                                    <p:set>
                                      <p:cBhvr>
                                        <p:cTn id="108" dur="1" fill="hold">
                                          <p:stCondLst>
                                            <p:cond delay="0"/>
                                          </p:stCondLst>
                                        </p:cTn>
                                        <p:tgtEl>
                                          <p:spTgt spid="284698"/>
                                        </p:tgtEl>
                                        <p:attrNameLst>
                                          <p:attrName>style.visibility</p:attrName>
                                        </p:attrNameLst>
                                      </p:cBhvr>
                                      <p:to>
                                        <p:strVal val="visible"/>
                                      </p:to>
                                    </p:set>
                                    <p:animEffect transition="in" filter="fade">
                                      <p:cBhvr>
                                        <p:cTn id="109" dur="1000"/>
                                        <p:tgtEl>
                                          <p:spTgt spid="28469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84697"/>
                                        </p:tgtEl>
                                        <p:attrNameLst>
                                          <p:attrName>style.visibility</p:attrName>
                                        </p:attrNameLst>
                                      </p:cBhvr>
                                      <p:to>
                                        <p:strVal val="visible"/>
                                      </p:to>
                                    </p:set>
                                    <p:animEffect transition="in" filter="fade">
                                      <p:cBhvr>
                                        <p:cTn id="112" dur="500"/>
                                        <p:tgtEl>
                                          <p:spTgt spid="284697"/>
                                        </p:tgtEl>
                                      </p:cBhvr>
                                    </p:animEffect>
                                  </p:childTnLst>
                                </p:cTn>
                              </p:par>
                            </p:childTnLst>
                          </p:cTn>
                        </p:par>
                        <p:par>
                          <p:cTn id="113" fill="hold" nodeType="afterGroup">
                            <p:stCondLst>
                              <p:cond delay="15500"/>
                            </p:stCondLst>
                            <p:childTnLst>
                              <p:par>
                                <p:cTn id="114" presetID="10" presetClass="entr" presetSubtype="0" fill="hold" nodeType="afterEffect">
                                  <p:stCondLst>
                                    <p:cond delay="0"/>
                                  </p:stCondLst>
                                  <p:childTnLst>
                                    <p:set>
                                      <p:cBhvr>
                                        <p:cTn id="115" dur="1" fill="hold">
                                          <p:stCondLst>
                                            <p:cond delay="0"/>
                                          </p:stCondLst>
                                        </p:cTn>
                                        <p:tgtEl>
                                          <p:spTgt spid="284699"/>
                                        </p:tgtEl>
                                        <p:attrNameLst>
                                          <p:attrName>style.visibility</p:attrName>
                                        </p:attrNameLst>
                                      </p:cBhvr>
                                      <p:to>
                                        <p:strVal val="visible"/>
                                      </p:to>
                                    </p:set>
                                    <p:animEffect transition="in" filter="fade">
                                      <p:cBhvr>
                                        <p:cTn id="116" dur="500"/>
                                        <p:tgtEl>
                                          <p:spTgt spid="284699"/>
                                        </p:tgtEl>
                                      </p:cBhvr>
                                    </p:animEffect>
                                  </p:childTnLst>
                                </p:cTn>
                              </p:par>
                            </p:childTnLst>
                          </p:cTn>
                        </p:par>
                        <p:par>
                          <p:cTn id="117" fill="hold" nodeType="afterGroup">
                            <p:stCondLst>
                              <p:cond delay="16000"/>
                            </p:stCondLst>
                            <p:childTnLst>
                              <p:par>
                                <p:cTn id="118" presetID="10" presetClass="entr" presetSubtype="0" fill="hold" grpId="0" nodeType="afterEffect">
                                  <p:stCondLst>
                                    <p:cond delay="0"/>
                                  </p:stCondLst>
                                  <p:childTnLst>
                                    <p:set>
                                      <p:cBhvr>
                                        <p:cTn id="119" dur="1" fill="hold">
                                          <p:stCondLst>
                                            <p:cond delay="0"/>
                                          </p:stCondLst>
                                        </p:cTn>
                                        <p:tgtEl>
                                          <p:spTgt spid="284702"/>
                                        </p:tgtEl>
                                        <p:attrNameLst>
                                          <p:attrName>style.visibility</p:attrName>
                                        </p:attrNameLst>
                                      </p:cBhvr>
                                      <p:to>
                                        <p:strVal val="visible"/>
                                      </p:to>
                                    </p:set>
                                    <p:animEffect transition="in" filter="fade">
                                      <p:cBhvr>
                                        <p:cTn id="120" dur="500"/>
                                        <p:tgtEl>
                                          <p:spTgt spid="284702"/>
                                        </p:tgtEl>
                                      </p:cBhvr>
                                    </p:animEffect>
                                  </p:childTnLst>
                                  <p:subTnLst>
                                    <p:audio>
                                      <p:cMediaNode vol="98000">
                                        <p:cTn display="0" masterRel="sameClick">
                                          <p:stCondLst>
                                            <p:cond evt="begin" delay="0">
                                              <p:tn val="118"/>
                                            </p:cond>
                                          </p:stCondLst>
                                          <p:endCondLst>
                                            <p:cond evt="onStopAudio" delay="0">
                                              <p:tgtEl>
                                                <p:sldTgt/>
                                              </p:tgtEl>
                                            </p:cond>
                                          </p:endCondLst>
                                        </p:cTn>
                                        <p:tgtEl>
                                          <p:sndTgt r:embed="rId3" name="cashreg.wav"/>
                                        </p:tgtEl>
                                      </p:cMediaNode>
                                    </p:audio>
                                  </p:subTnLst>
                                </p:cTn>
                              </p:par>
                            </p:childTnLst>
                          </p:cTn>
                        </p:par>
                        <p:par>
                          <p:cTn id="121" fill="hold" nodeType="afterGroup">
                            <p:stCondLst>
                              <p:cond delay="16500"/>
                            </p:stCondLst>
                            <p:childTnLst>
                              <p:par>
                                <p:cTn id="122" presetID="10" presetClass="entr" presetSubtype="0" fill="hold" nodeType="afterEffect">
                                  <p:stCondLst>
                                    <p:cond delay="0"/>
                                  </p:stCondLst>
                                  <p:childTnLst>
                                    <p:set>
                                      <p:cBhvr>
                                        <p:cTn id="123" dur="1" fill="hold">
                                          <p:stCondLst>
                                            <p:cond delay="0"/>
                                          </p:stCondLst>
                                        </p:cTn>
                                        <p:tgtEl>
                                          <p:spTgt spid="284700"/>
                                        </p:tgtEl>
                                        <p:attrNameLst>
                                          <p:attrName>style.visibility</p:attrName>
                                        </p:attrNameLst>
                                      </p:cBhvr>
                                      <p:to>
                                        <p:strVal val="visible"/>
                                      </p:to>
                                    </p:set>
                                    <p:animEffect transition="in" filter="fade">
                                      <p:cBhvr>
                                        <p:cTn id="124" dur="1000"/>
                                        <p:tgtEl>
                                          <p:spTgt spid="284700"/>
                                        </p:tgtEl>
                                      </p:cBhvr>
                                    </p:animEffect>
                                  </p:childTnLst>
                                </p:cTn>
                              </p:par>
                              <p:par>
                                <p:cTn id="125" presetID="51" presetClass="entr" presetSubtype="0" fill="hold" grpId="0" nodeType="withEffect">
                                  <p:stCondLst>
                                    <p:cond delay="0"/>
                                  </p:stCondLst>
                                  <p:childTnLst>
                                    <p:set>
                                      <p:cBhvr>
                                        <p:cTn id="126" dur="1" fill="hold">
                                          <p:stCondLst>
                                            <p:cond delay="0"/>
                                          </p:stCondLst>
                                        </p:cTn>
                                        <p:tgtEl>
                                          <p:spTgt spid="284701"/>
                                        </p:tgtEl>
                                        <p:attrNameLst>
                                          <p:attrName>style.visibility</p:attrName>
                                        </p:attrNameLst>
                                      </p:cBhvr>
                                      <p:to>
                                        <p:strVal val="visible"/>
                                      </p:to>
                                    </p:set>
                                    <p:animEffect transition="in" filter="fade">
                                      <p:cBhvr>
                                        <p:cTn id="127" dur="770" decel="100000"/>
                                        <p:tgtEl>
                                          <p:spTgt spid="284701"/>
                                        </p:tgtEl>
                                      </p:cBhvr>
                                    </p:animEffect>
                                    <p:animScale>
                                      <p:cBhvr>
                                        <p:cTn id="128" dur="770" decel="100000"/>
                                        <p:tgtEl>
                                          <p:spTgt spid="284701"/>
                                        </p:tgtEl>
                                      </p:cBhvr>
                                      <p:from x="10000" y="10000"/>
                                      <p:to x="200000" y="450000"/>
                                    </p:animScale>
                                    <p:animScale>
                                      <p:cBhvr>
                                        <p:cTn id="129" dur="1230" accel="100000" fill="hold">
                                          <p:stCondLst>
                                            <p:cond delay="770"/>
                                          </p:stCondLst>
                                        </p:cTn>
                                        <p:tgtEl>
                                          <p:spTgt spid="284701"/>
                                        </p:tgtEl>
                                      </p:cBhvr>
                                      <p:from x="200000" y="450000"/>
                                      <p:to x="100000" y="100000"/>
                                    </p:animScale>
                                    <p:set>
                                      <p:cBhvr>
                                        <p:cTn id="130" dur="770" fill="hold"/>
                                        <p:tgtEl>
                                          <p:spTgt spid="284701"/>
                                        </p:tgtEl>
                                        <p:attrNameLst>
                                          <p:attrName>ppt_x</p:attrName>
                                        </p:attrNameLst>
                                      </p:cBhvr>
                                      <p:to>
                                        <p:strVal val="(0.5)"/>
                                      </p:to>
                                    </p:set>
                                    <p:anim from="(0.5)" to="(#ppt_x)" calcmode="lin" valueType="num">
                                      <p:cBhvr>
                                        <p:cTn id="131" dur="1230" accel="100000" fill="hold">
                                          <p:stCondLst>
                                            <p:cond delay="770"/>
                                          </p:stCondLst>
                                        </p:cTn>
                                        <p:tgtEl>
                                          <p:spTgt spid="284701"/>
                                        </p:tgtEl>
                                        <p:attrNameLst>
                                          <p:attrName>ppt_x</p:attrName>
                                        </p:attrNameLst>
                                      </p:cBhvr>
                                    </p:anim>
                                    <p:set>
                                      <p:cBhvr>
                                        <p:cTn id="132" dur="770" fill="hold"/>
                                        <p:tgtEl>
                                          <p:spTgt spid="284701"/>
                                        </p:tgtEl>
                                        <p:attrNameLst>
                                          <p:attrName>ppt_y</p:attrName>
                                        </p:attrNameLst>
                                      </p:cBhvr>
                                      <p:to>
                                        <p:strVal val="(#ppt_y+0.4)"/>
                                      </p:to>
                                    </p:set>
                                    <p:anim from="(#ppt_y+0.4)" to="(#ppt_y)" calcmode="lin" valueType="num">
                                      <p:cBhvr>
                                        <p:cTn id="133" dur="1230" accel="100000" fill="hold">
                                          <p:stCondLst>
                                            <p:cond delay="770"/>
                                          </p:stCondLst>
                                        </p:cTn>
                                        <p:tgtEl>
                                          <p:spTgt spid="284701"/>
                                        </p:tgtEl>
                                        <p:attrNameLst>
                                          <p:attrName>ppt_y</p:attrName>
                                        </p:attrNameLst>
                                      </p:cBhvr>
                                    </p:anim>
                                  </p:childTnLst>
                                  <p:subTnLst>
                                    <p:audio>
                                      <p:cMediaNode vol="100000">
                                        <p:cTn display="0" masterRel="sameClick">
                                          <p:stCondLst>
                                            <p:cond evt="begin" delay="0">
                                              <p:tn val="125"/>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1" grpId="0"/>
      <p:bldP spid="284682" grpId="0"/>
      <p:bldP spid="284683" grpId="0"/>
      <p:bldP spid="284685" grpId="0"/>
      <p:bldP spid="284688" grpId="0"/>
      <p:bldP spid="284690" grpId="0"/>
      <p:bldP spid="284691" grpId="0"/>
      <p:bldP spid="284692" grpId="0"/>
      <p:bldP spid="284694" grpId="0"/>
      <p:bldP spid="284695" grpId="0"/>
      <p:bldP spid="284696" grpId="0"/>
      <p:bldP spid="284697" grpId="0"/>
      <p:bldP spid="284701" grpId="0"/>
      <p:bldP spid="284702" grpId="0"/>
      <p:bldP spid="284708" grpId="0"/>
      <p:bldP spid="2847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630238" y="1173163"/>
            <a:ext cx="7656512" cy="898525"/>
          </a:xfrm>
          <a:prstGeom prst="rect">
            <a:avLst/>
          </a:prstGeom>
        </p:spPr>
        <p:txBody>
          <a:bodyPr/>
          <a:lstStyle/>
          <a:p>
            <a:pPr eaLnBrk="1" fontAlgn="auto" hangingPunct="1">
              <a:spcAft>
                <a:spcPts val="0"/>
              </a:spcAft>
              <a:defRPr/>
            </a:pPr>
            <a:r>
              <a:rPr lang="fa-IR" sz="2500" u="sng" dirty="0" smtClean="0">
                <a:solidFill>
                  <a:schemeClr val="accent4">
                    <a:lumMod val="75000"/>
                  </a:schemeClr>
                </a:solidFill>
                <a:cs typeface="Titr" pitchFamily="2" charset="-78"/>
              </a:rPr>
              <a:t>تاريخچه استقرار نظام ماليات بر ارزش افزوده در ايران</a:t>
            </a:r>
            <a:endParaRPr lang="en-US" sz="2500" u="sng" dirty="0" smtClean="0">
              <a:solidFill>
                <a:schemeClr val="accent4">
                  <a:lumMod val="75000"/>
                </a:schemeClr>
              </a:solidFill>
              <a:cs typeface="Titr" pitchFamily="2" charset="-78"/>
            </a:endParaRPr>
          </a:p>
        </p:txBody>
      </p:sp>
      <p:sp>
        <p:nvSpPr>
          <p:cNvPr id="49155" name="Rectangle 3"/>
          <p:cNvSpPr>
            <a:spLocks noGrp="1" noChangeArrowheads="1"/>
          </p:cNvSpPr>
          <p:nvPr>
            <p:ph type="body" idx="4294967295"/>
          </p:nvPr>
        </p:nvSpPr>
        <p:spPr bwMode="auto">
          <a:xfrm>
            <a:off x="642938" y="1785938"/>
            <a:ext cx="7345362" cy="485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0000"/>
              </a:lnSpc>
              <a:spcBef>
                <a:spcPts val="600"/>
              </a:spcBef>
              <a:spcAft>
                <a:spcPts val="600"/>
              </a:spcAft>
            </a:pPr>
            <a:r>
              <a:rPr lang="fa-IR" altLang="en-US" sz="1800" b="1" smtClean="0">
                <a:solidFill>
                  <a:srgbClr val="7030A0"/>
                </a:solidFill>
                <a:cs typeface="Zar" pitchFamily="2" charset="0"/>
              </a:rPr>
              <a:t>1366: </a:t>
            </a:r>
            <a:r>
              <a:rPr lang="fa-IR" altLang="en-US" sz="1800" b="1" smtClean="0">
                <a:solidFill>
                  <a:srgbClr val="003366"/>
                </a:solidFill>
                <a:cs typeface="Zar" pitchFamily="2" charset="0"/>
              </a:rPr>
              <a:t>لايحه ماليات بر ارزش افزوده به مجلس رفت و در شور اول تصويب و در شور دوم هم 6 ماده آن تصويب شد، اما به دليل سياست تثبيت قيمتها، به دولت مسترد گرديد.</a:t>
            </a:r>
          </a:p>
          <a:p>
            <a:pPr algn="just" eaLnBrk="1" hangingPunct="1">
              <a:lnSpc>
                <a:spcPct val="120000"/>
              </a:lnSpc>
              <a:spcBef>
                <a:spcPts val="600"/>
              </a:spcBef>
              <a:spcAft>
                <a:spcPts val="600"/>
              </a:spcAft>
            </a:pPr>
            <a:r>
              <a:rPr lang="fa-IR" altLang="en-US" sz="1800" b="1" smtClean="0">
                <a:solidFill>
                  <a:srgbClr val="7030A0"/>
                </a:solidFill>
                <a:cs typeface="Zar" pitchFamily="2" charset="0"/>
              </a:rPr>
              <a:t>1370: </a:t>
            </a:r>
            <a:r>
              <a:rPr lang="fa-IR" altLang="en-US" sz="1800" b="1" smtClean="0">
                <a:solidFill>
                  <a:srgbClr val="003366"/>
                </a:solidFill>
                <a:cs typeface="Zar" pitchFamily="2" charset="0"/>
              </a:rPr>
              <a:t>بررسي‌ گسترده كارشناسان داخلي و بين‌المللي، اجراي نظام ماليات بر ارزش افزوده را به عنوان يکي از راهكارهاي اصلي افزايش کارائي نظام مالياتي پيش روي دولت  قرار داد.</a:t>
            </a:r>
          </a:p>
          <a:p>
            <a:pPr algn="just" eaLnBrk="1" hangingPunct="1">
              <a:lnSpc>
                <a:spcPct val="120000"/>
              </a:lnSpc>
              <a:spcBef>
                <a:spcPts val="600"/>
              </a:spcBef>
              <a:spcAft>
                <a:spcPts val="600"/>
              </a:spcAft>
            </a:pPr>
            <a:r>
              <a:rPr lang="fa-IR" altLang="en-US" sz="1800" b="1" smtClean="0">
                <a:solidFill>
                  <a:srgbClr val="7030A0"/>
                </a:solidFill>
                <a:cs typeface="Zar" pitchFamily="2" charset="0"/>
              </a:rPr>
              <a:t>1376: </a:t>
            </a:r>
            <a:r>
              <a:rPr lang="fa-IR" altLang="en-US" sz="1800" b="1" smtClean="0">
                <a:solidFill>
                  <a:srgbClr val="003366"/>
                </a:solidFill>
                <a:cs typeface="Zar" pitchFamily="2" charset="0"/>
              </a:rPr>
              <a:t>انجام مطالعات علمي بر روي استقرار نظام ماليات بر ارزش افزوده توسط معاونت وقت درآمدهاي مالياتي وزارت دارائي مجددا” آغاز گرديد.</a:t>
            </a:r>
          </a:p>
          <a:p>
            <a:pPr algn="just" eaLnBrk="1" hangingPunct="1">
              <a:lnSpc>
                <a:spcPct val="120000"/>
              </a:lnSpc>
              <a:spcBef>
                <a:spcPts val="600"/>
              </a:spcBef>
              <a:spcAft>
                <a:spcPts val="600"/>
              </a:spcAft>
            </a:pPr>
            <a:r>
              <a:rPr lang="fa-IR" altLang="en-US" sz="1800" b="1" smtClean="0">
                <a:solidFill>
                  <a:srgbClr val="003366"/>
                </a:solidFill>
                <a:cs typeface="Zar" pitchFamily="2" charset="0"/>
              </a:rPr>
              <a:t> </a:t>
            </a:r>
            <a:r>
              <a:rPr lang="fa-IR" altLang="en-US" sz="1800" b="1" smtClean="0">
                <a:solidFill>
                  <a:srgbClr val="7030A0"/>
                </a:solidFill>
                <a:cs typeface="Zar" pitchFamily="2" charset="0"/>
              </a:rPr>
              <a:t>1379: </a:t>
            </a:r>
            <a:r>
              <a:rPr lang="fa-IR" altLang="en-US" sz="1800" b="1" smtClean="0">
                <a:solidFill>
                  <a:srgbClr val="003366"/>
                </a:solidFill>
                <a:cs typeface="Zar" pitchFamily="2" charset="0"/>
              </a:rPr>
              <a:t>تاسيس دفتر مستقل طرح ماليات بر ارزش افزوده در سازمان امور مالياتي کشور.</a:t>
            </a:r>
          </a:p>
          <a:p>
            <a:pPr algn="just" eaLnBrk="1" hangingPunct="1">
              <a:lnSpc>
                <a:spcPct val="120000"/>
              </a:lnSpc>
              <a:spcBef>
                <a:spcPts val="600"/>
              </a:spcBef>
              <a:spcAft>
                <a:spcPts val="600"/>
              </a:spcAft>
            </a:pPr>
            <a:r>
              <a:rPr lang="fa-IR" altLang="en-US" sz="1800" b="1" smtClean="0">
                <a:solidFill>
                  <a:srgbClr val="7030A0"/>
                </a:solidFill>
                <a:cs typeface="Zar" pitchFamily="2" charset="0"/>
              </a:rPr>
              <a:t>1380: </a:t>
            </a:r>
            <a:r>
              <a:rPr lang="fa-IR" altLang="en-US" sz="1800" b="1" smtClean="0">
                <a:solidFill>
                  <a:srgbClr val="003366"/>
                </a:solidFill>
                <a:cs typeface="Zar" pitchFamily="2" charset="0"/>
              </a:rPr>
              <a:t>ارائه پيش نويس جديد لايحه ماليات بر ارزش افزوده توسط وزارت امور اقتصادي و دارائي (معاونت وقت درآمدهاي مالياتي) به  هيأت وزيران.</a:t>
            </a:r>
          </a:p>
        </p:txBody>
      </p:sp>
      <p:sp>
        <p:nvSpPr>
          <p:cNvPr id="49156" name="Rectangle 7"/>
          <p:cNvSpPr>
            <a:spLocks noChangeArrowheads="1"/>
          </p:cNvSpPr>
          <p:nvPr/>
        </p:nvSpPr>
        <p:spPr bwMode="auto">
          <a:xfrm>
            <a:off x="-214313" y="642938"/>
            <a:ext cx="7858126"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fa-IR" altLang="en-US" sz="1900">
                <a:solidFill>
                  <a:srgbClr val="003366"/>
                </a:solidFill>
                <a:latin typeface="Calibri" panose="020F0502020204030204" pitchFamily="34" charset="0"/>
                <a:cs typeface="Homa" pitchFamily="2" charset="0"/>
              </a:rPr>
              <a:t>3- سابقه ماليات بر ارزش افزوده در ايران</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473075" y="1173163"/>
            <a:ext cx="7885113" cy="898525"/>
          </a:xfrm>
          <a:prstGeom prst="rect">
            <a:avLst/>
          </a:prstGeom>
        </p:spPr>
        <p:txBody>
          <a:bodyPr/>
          <a:lstStyle/>
          <a:p>
            <a:pPr eaLnBrk="1" fontAlgn="auto" hangingPunct="1">
              <a:spcAft>
                <a:spcPts val="0"/>
              </a:spcAft>
              <a:defRPr/>
            </a:pPr>
            <a:r>
              <a:rPr lang="fa-IR" sz="2200" u="sng" dirty="0" smtClean="0">
                <a:solidFill>
                  <a:schemeClr val="accent4">
                    <a:lumMod val="75000"/>
                  </a:schemeClr>
                </a:solidFill>
                <a:cs typeface="Titr" pitchFamily="2" charset="-78"/>
              </a:rPr>
              <a:t>تاريخچه استقرار نظام ماليات بر ارزش افزوده در ايران (ادامه)</a:t>
            </a:r>
            <a:endParaRPr lang="en-US" sz="2200" u="sng" dirty="0" smtClean="0">
              <a:solidFill>
                <a:schemeClr val="accent4">
                  <a:lumMod val="75000"/>
                </a:schemeClr>
              </a:solidFill>
              <a:cs typeface="Titr" pitchFamily="2" charset="-78"/>
            </a:endParaRPr>
          </a:p>
        </p:txBody>
      </p:sp>
      <p:sp>
        <p:nvSpPr>
          <p:cNvPr id="51203" name="Rectangle 3"/>
          <p:cNvSpPr>
            <a:spLocks noGrp="1" noChangeArrowheads="1"/>
          </p:cNvSpPr>
          <p:nvPr>
            <p:ph type="body" idx="4294967295"/>
          </p:nvPr>
        </p:nvSpPr>
        <p:spPr bwMode="auto">
          <a:xfrm>
            <a:off x="428625" y="1693863"/>
            <a:ext cx="7596188" cy="5092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0000"/>
              </a:lnSpc>
              <a:spcBef>
                <a:spcPts val="600"/>
              </a:spcBef>
              <a:spcAft>
                <a:spcPts val="600"/>
              </a:spcAft>
            </a:pPr>
            <a:r>
              <a:rPr lang="fa-IR" altLang="en-US" sz="1800" b="1" smtClean="0">
                <a:solidFill>
                  <a:srgbClr val="7030A0"/>
                </a:solidFill>
                <a:cs typeface="Zar" pitchFamily="2" charset="0"/>
              </a:rPr>
              <a:t>مهر 1381: </a:t>
            </a:r>
            <a:r>
              <a:rPr lang="fa-IR" altLang="en-US" sz="1800" b="1" smtClean="0">
                <a:solidFill>
                  <a:srgbClr val="000066"/>
                </a:solidFill>
                <a:cs typeface="Zar" pitchFamily="2" charset="0"/>
              </a:rPr>
              <a:t>تقديم لايحه ماليات بر ارزش افزوده پس از تصويب در هيئت وزيران به مجلس شوراي اسلامي.</a:t>
            </a:r>
          </a:p>
          <a:p>
            <a:pPr algn="just" eaLnBrk="1" hangingPunct="1">
              <a:lnSpc>
                <a:spcPct val="120000"/>
              </a:lnSpc>
              <a:spcBef>
                <a:spcPts val="600"/>
              </a:spcBef>
              <a:spcAft>
                <a:spcPts val="600"/>
              </a:spcAft>
            </a:pPr>
            <a:r>
              <a:rPr lang="fa-IR" altLang="en-US" sz="1800" b="1" smtClean="0">
                <a:solidFill>
                  <a:srgbClr val="7030A0"/>
                </a:solidFill>
                <a:cs typeface="Zar" pitchFamily="2" charset="0"/>
              </a:rPr>
              <a:t>1381: </a:t>
            </a:r>
            <a:r>
              <a:rPr lang="fa-IR" altLang="en-US" sz="1800" b="1" smtClean="0">
                <a:solidFill>
                  <a:srgbClr val="000066"/>
                </a:solidFill>
                <a:cs typeface="Zar" pitchFamily="2" charset="0"/>
              </a:rPr>
              <a:t>اجراي برنامه توسعه مطالعات توجيهي و تطبيقي با هدف فراهم آوردن مقدمات لازم جهت اجراي نظام ماليات بر ارزش افزوده در دستور کار سازمان امور مالياتي.</a:t>
            </a:r>
            <a:endParaRPr lang="en-US" altLang="en-US" sz="1800" b="1" smtClean="0">
              <a:solidFill>
                <a:srgbClr val="000066"/>
              </a:solidFill>
              <a:cs typeface="Zar" pitchFamily="2" charset="0"/>
            </a:endParaRPr>
          </a:p>
          <a:p>
            <a:pPr algn="just" eaLnBrk="1" hangingPunct="1">
              <a:lnSpc>
                <a:spcPct val="120000"/>
              </a:lnSpc>
              <a:spcBef>
                <a:spcPts val="600"/>
              </a:spcBef>
              <a:spcAft>
                <a:spcPts val="600"/>
              </a:spcAft>
            </a:pPr>
            <a:r>
              <a:rPr lang="fa-IR" altLang="en-US" sz="1800" b="1" smtClean="0">
                <a:solidFill>
                  <a:srgbClr val="7030A0"/>
                </a:solidFill>
                <a:cs typeface="Zar" pitchFamily="2" charset="0"/>
              </a:rPr>
              <a:t>آذر 1383: </a:t>
            </a:r>
            <a:r>
              <a:rPr lang="fa-IR" altLang="en-US" sz="1800" b="1" smtClean="0">
                <a:solidFill>
                  <a:srgbClr val="000066"/>
                </a:solidFill>
                <a:cs typeface="Zar" pitchFamily="2" charset="0"/>
              </a:rPr>
              <a:t>تصويب استقرار نظام ماليات بر ارزش افزوده به عنوان بخشي از سياستهاي  كلان نظام در بخش مالي توسط مجمع تشخيص مصلحت نظام.</a:t>
            </a:r>
          </a:p>
          <a:p>
            <a:pPr algn="just" eaLnBrk="1" hangingPunct="1">
              <a:lnSpc>
                <a:spcPct val="120000"/>
              </a:lnSpc>
              <a:spcBef>
                <a:spcPts val="600"/>
              </a:spcBef>
              <a:spcAft>
                <a:spcPts val="600"/>
              </a:spcAft>
            </a:pPr>
            <a:r>
              <a:rPr lang="fa-IR" altLang="en-US" sz="1800" b="1" smtClean="0">
                <a:solidFill>
                  <a:srgbClr val="7030A0"/>
                </a:solidFill>
                <a:cs typeface="Zar" pitchFamily="2" charset="0"/>
              </a:rPr>
              <a:t>فروردين 1384: </a:t>
            </a:r>
            <a:r>
              <a:rPr lang="fa-IR" altLang="en-US" sz="1800" b="1" smtClean="0">
                <a:solidFill>
                  <a:srgbClr val="000066"/>
                </a:solidFill>
                <a:cs typeface="Zar" pitchFamily="2" charset="0"/>
              </a:rPr>
              <a:t>تصويب كليات لايحه ماليات بر ارزش افزوده در صحن علني مجلس شوراي اسلامي.</a:t>
            </a:r>
          </a:p>
          <a:p>
            <a:pPr algn="just" eaLnBrk="1" hangingPunct="1">
              <a:lnSpc>
                <a:spcPct val="120000"/>
              </a:lnSpc>
              <a:spcBef>
                <a:spcPts val="600"/>
              </a:spcBef>
              <a:spcAft>
                <a:spcPts val="600"/>
              </a:spcAft>
            </a:pPr>
            <a:r>
              <a:rPr lang="fa-IR" altLang="en-US" sz="1800" b="1" smtClean="0">
                <a:solidFill>
                  <a:srgbClr val="7030A0"/>
                </a:solidFill>
                <a:cs typeface="Zar" pitchFamily="2" charset="0"/>
              </a:rPr>
              <a:t>1384: </a:t>
            </a:r>
            <a:r>
              <a:rPr lang="fa-IR" altLang="en-US" sz="1800" b="1" smtClean="0">
                <a:solidFill>
                  <a:srgbClr val="000066"/>
                </a:solidFill>
                <a:cs typeface="Zar" pitchFamily="2" charset="0"/>
              </a:rPr>
              <a:t>بررسي جزئيات لايحه ماليات بر ارزش افزوده توسط كميسيونهاي اصلي و فرعي در شور دوم.</a:t>
            </a:r>
          </a:p>
          <a:p>
            <a:pPr algn="just" eaLnBrk="1" hangingPunct="1">
              <a:lnSpc>
                <a:spcPct val="120000"/>
              </a:lnSpc>
              <a:spcBef>
                <a:spcPts val="600"/>
              </a:spcBef>
              <a:spcAft>
                <a:spcPts val="600"/>
              </a:spcAft>
            </a:pPr>
            <a:r>
              <a:rPr lang="fa-IR" altLang="en-US" sz="1800" b="1" smtClean="0">
                <a:solidFill>
                  <a:srgbClr val="7030A0"/>
                </a:solidFill>
                <a:cs typeface="Zar" pitchFamily="2" charset="0"/>
              </a:rPr>
              <a:t>تير 1385: </a:t>
            </a:r>
            <a:r>
              <a:rPr lang="fa-IR" altLang="en-US" sz="1800" b="1" smtClean="0">
                <a:solidFill>
                  <a:srgbClr val="000066"/>
                </a:solidFill>
                <a:cs typeface="Zar" pitchFamily="2" charset="0"/>
              </a:rPr>
              <a:t>انتشار گزارش مركز پژوهشهاي مجلس شوراي اسلامي در تائيد و اظهار نظر در باره لايحه ماليات بر ارزش افزوده.18</a:t>
            </a:r>
          </a:p>
          <a:p>
            <a:pPr algn="just" eaLnBrk="1" hangingPunct="1">
              <a:lnSpc>
                <a:spcPct val="120000"/>
              </a:lnSpc>
              <a:spcBef>
                <a:spcPts val="600"/>
              </a:spcBef>
              <a:spcAft>
                <a:spcPts val="600"/>
              </a:spcAft>
            </a:pPr>
            <a:endParaRPr lang="fa-IR" altLang="en-US" sz="1800" b="1" smtClean="0">
              <a:solidFill>
                <a:srgbClr val="000066"/>
              </a:solidFill>
              <a:cs typeface="Zar" pitchFamily="2" charset="0"/>
            </a:endParaRPr>
          </a:p>
        </p:txBody>
      </p:sp>
      <p:sp>
        <p:nvSpPr>
          <p:cNvPr id="51204" name="Rectangle 7"/>
          <p:cNvSpPr>
            <a:spLocks noChangeArrowheads="1"/>
          </p:cNvSpPr>
          <p:nvPr/>
        </p:nvSpPr>
        <p:spPr bwMode="auto">
          <a:xfrm>
            <a:off x="0" y="642938"/>
            <a:ext cx="78581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fa-IR" altLang="en-US" sz="1900">
                <a:solidFill>
                  <a:srgbClr val="003366"/>
                </a:solidFill>
                <a:latin typeface="Calibri" panose="020F0502020204030204" pitchFamily="34" charset="0"/>
                <a:cs typeface="Homa" pitchFamily="2" charset="0"/>
              </a:rPr>
              <a:t>3- سابقه ماليات بر ارزش افزوده در ايران</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928688" y="1285875"/>
            <a:ext cx="7885112" cy="898525"/>
          </a:xfrm>
          <a:prstGeom prst="rect">
            <a:avLst/>
          </a:prstGeom>
        </p:spPr>
        <p:txBody>
          <a:bodyPr/>
          <a:lstStyle/>
          <a:p>
            <a:pPr eaLnBrk="1" fontAlgn="auto" hangingPunct="1">
              <a:spcAft>
                <a:spcPts val="0"/>
              </a:spcAft>
              <a:defRPr/>
            </a:pPr>
            <a:r>
              <a:rPr lang="fa-IR" sz="2000" u="sng" dirty="0" smtClean="0">
                <a:solidFill>
                  <a:schemeClr val="accent4">
                    <a:lumMod val="75000"/>
                  </a:schemeClr>
                </a:solidFill>
                <a:cs typeface="Titr" pitchFamily="2" charset="-78"/>
              </a:rPr>
              <a:t>تاريخچه استقرار نظام ماليات بر ارزش افزوده در ايران (ادامه)</a:t>
            </a:r>
            <a:endParaRPr lang="en-US" sz="2000" u="sng" dirty="0" smtClean="0">
              <a:solidFill>
                <a:schemeClr val="accent4">
                  <a:lumMod val="75000"/>
                </a:schemeClr>
              </a:solidFill>
              <a:cs typeface="Titr" pitchFamily="2" charset="-78"/>
            </a:endParaRPr>
          </a:p>
        </p:txBody>
      </p:sp>
      <p:sp>
        <p:nvSpPr>
          <p:cNvPr id="53251" name="Rectangle 3"/>
          <p:cNvSpPr>
            <a:spLocks noGrp="1" noChangeArrowheads="1"/>
          </p:cNvSpPr>
          <p:nvPr>
            <p:ph type="body" idx="4294967295"/>
          </p:nvPr>
        </p:nvSpPr>
        <p:spPr bwMode="auto">
          <a:xfrm>
            <a:off x="500063" y="1908175"/>
            <a:ext cx="7786687" cy="4449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600"/>
              </a:spcBef>
              <a:spcAft>
                <a:spcPts val="600"/>
              </a:spcAft>
            </a:pPr>
            <a:r>
              <a:rPr lang="fa-IR" altLang="en-US" sz="1700" b="1" smtClean="0">
                <a:solidFill>
                  <a:srgbClr val="7030A0"/>
                </a:solidFill>
                <a:cs typeface="Zar" pitchFamily="2" charset="0"/>
              </a:rPr>
              <a:t>تير 1385: </a:t>
            </a:r>
            <a:r>
              <a:rPr lang="fa-IR" altLang="en-US" sz="1700" b="1" smtClean="0">
                <a:solidFill>
                  <a:srgbClr val="003366"/>
                </a:solidFill>
                <a:cs typeface="Zar" pitchFamily="2" charset="0"/>
              </a:rPr>
              <a:t>مجلس شوراي اسلامي بر اساس اصل 85 قانون اساسي، تصويب اجراي آزمايشي ماليات بر ارزش افزوده را به كميسيون امور اقتصادي تفويض نمود.</a:t>
            </a:r>
          </a:p>
          <a:p>
            <a:pPr algn="just" eaLnBrk="1" hangingPunct="1">
              <a:spcBef>
                <a:spcPts val="600"/>
              </a:spcBef>
              <a:spcAft>
                <a:spcPts val="600"/>
              </a:spcAft>
            </a:pPr>
            <a:r>
              <a:rPr lang="fa-IR" altLang="en-US" sz="1700" b="1" smtClean="0">
                <a:solidFill>
                  <a:srgbClr val="7030A0"/>
                </a:solidFill>
                <a:cs typeface="Zar" pitchFamily="2" charset="0"/>
              </a:rPr>
              <a:t>شهريور 1385 - مهر 1386: </a:t>
            </a:r>
            <a:r>
              <a:rPr lang="fa-IR" altLang="en-US" sz="1700" b="1" smtClean="0">
                <a:solidFill>
                  <a:srgbClr val="003366"/>
                </a:solidFill>
                <a:cs typeface="Zar" pitchFamily="2" charset="0"/>
              </a:rPr>
              <a:t>مواد لايحه ماليات بر ارزش افزوده در اجراي اصل 85 قانون اساسي به تصويب كميسيون اقتصادي مجلس شوراي اسلامي رسيد.</a:t>
            </a:r>
          </a:p>
          <a:p>
            <a:pPr algn="just" eaLnBrk="1" hangingPunct="1">
              <a:spcBef>
                <a:spcPts val="600"/>
              </a:spcBef>
              <a:spcAft>
                <a:spcPts val="600"/>
              </a:spcAft>
            </a:pPr>
            <a:r>
              <a:rPr lang="fa-IR" altLang="en-US" sz="1700" b="1" smtClean="0">
                <a:solidFill>
                  <a:srgbClr val="7030A0"/>
                </a:solidFill>
                <a:cs typeface="Zar" pitchFamily="2" charset="0"/>
              </a:rPr>
              <a:t>بهمن 1385: </a:t>
            </a:r>
            <a:r>
              <a:rPr lang="fa-IR" altLang="en-US" sz="1700" b="1" smtClean="0">
                <a:solidFill>
                  <a:srgbClr val="003366"/>
                </a:solidFill>
                <a:cs typeface="Zar" pitchFamily="2" charset="0"/>
              </a:rPr>
              <a:t>تغيير نام دفتر طرح ماليات بر ارزش افزوده سازمان امور مالياتي کشور به ”دفتر طرح استقرار نظام ماليات بر ارزش افزوده“ همراه با بازنگري در ماموريتها،  اهداف، سازماندهي و عملکرد و همچنين گسترش فعاليتهاي مرتبط.</a:t>
            </a:r>
          </a:p>
          <a:p>
            <a:pPr algn="just" eaLnBrk="1" hangingPunct="1">
              <a:spcBef>
                <a:spcPts val="600"/>
              </a:spcBef>
              <a:spcAft>
                <a:spcPts val="600"/>
              </a:spcAft>
            </a:pPr>
            <a:r>
              <a:rPr lang="fa-IR" altLang="en-US" sz="1700" b="1" smtClean="0">
                <a:solidFill>
                  <a:srgbClr val="7030A0"/>
                </a:solidFill>
                <a:cs typeface="Zar" pitchFamily="2" charset="0"/>
              </a:rPr>
              <a:t>بهمن 1386: </a:t>
            </a:r>
            <a:r>
              <a:rPr lang="fa-IR" altLang="en-US" sz="1700" b="1" smtClean="0">
                <a:solidFill>
                  <a:srgbClr val="003366"/>
                </a:solidFill>
                <a:cs typeface="Zar" pitchFamily="2" charset="0"/>
              </a:rPr>
              <a:t>مدت اجراي آزمايشي لايحه ماليات بر ارزش افزوده (5 سال)، بر اساس اصل 85 قانون اساسي، به تصويب صحن علني مجلس شوراي اسلامي رسيد.</a:t>
            </a:r>
          </a:p>
          <a:p>
            <a:pPr algn="just" eaLnBrk="1" hangingPunct="1">
              <a:spcBef>
                <a:spcPts val="600"/>
              </a:spcBef>
              <a:spcAft>
                <a:spcPts val="600"/>
              </a:spcAft>
            </a:pPr>
            <a:r>
              <a:rPr lang="fa-IR" altLang="en-US" sz="1700" b="1" smtClean="0">
                <a:solidFill>
                  <a:srgbClr val="7030A0"/>
                </a:solidFill>
                <a:cs typeface="Zar" pitchFamily="2" charset="0"/>
              </a:rPr>
              <a:t>اسفند 1386 - ارديبهشت 1387: </a:t>
            </a:r>
            <a:r>
              <a:rPr lang="fa-IR" altLang="en-US" sz="1700" b="1" smtClean="0">
                <a:solidFill>
                  <a:srgbClr val="003366"/>
                </a:solidFill>
                <a:cs typeface="Zar" pitchFamily="2" charset="0"/>
              </a:rPr>
              <a:t>رفع ايرادات شوراي نگهبان به لايحه ماليات بر ارزش افزوده در دو نوبت.</a:t>
            </a:r>
          </a:p>
          <a:p>
            <a:pPr algn="just" eaLnBrk="1" hangingPunct="1">
              <a:spcBef>
                <a:spcPts val="600"/>
              </a:spcBef>
              <a:spcAft>
                <a:spcPts val="600"/>
              </a:spcAft>
            </a:pPr>
            <a:r>
              <a:rPr lang="fa-IR" altLang="en-US" sz="1700" b="1" smtClean="0">
                <a:solidFill>
                  <a:srgbClr val="7030A0"/>
                </a:solidFill>
                <a:cs typeface="Zar" pitchFamily="2" charset="0"/>
              </a:rPr>
              <a:t>خرداد 1387: </a:t>
            </a:r>
            <a:r>
              <a:rPr lang="fa-IR" altLang="en-US" sz="1700" b="1" smtClean="0">
                <a:solidFill>
                  <a:srgbClr val="003366"/>
                </a:solidFill>
                <a:cs typeface="Zar" pitchFamily="2" charset="0"/>
              </a:rPr>
              <a:t>لايحه ماليات بر ارزش افزوده به تائيد نهائي شوراي نگهبان رسيد و به عنوان </a:t>
            </a:r>
            <a:r>
              <a:rPr lang="fa-IR" altLang="en-US" sz="1700" b="1" u="sng" smtClean="0">
                <a:solidFill>
                  <a:srgbClr val="003366"/>
                </a:solidFill>
                <a:cs typeface="Zar" pitchFamily="2" charset="0"/>
              </a:rPr>
              <a:t>قانون</a:t>
            </a:r>
            <a:r>
              <a:rPr lang="fa-IR" altLang="en-US" sz="1700" b="1" smtClean="0">
                <a:solidFill>
                  <a:srgbClr val="003366"/>
                </a:solidFill>
                <a:cs typeface="Zar" pitchFamily="2" charset="0"/>
              </a:rPr>
              <a:t> ابلاغ گرديد.</a:t>
            </a:r>
          </a:p>
        </p:txBody>
      </p:sp>
      <p:sp>
        <p:nvSpPr>
          <p:cNvPr id="53252" name="Rectangle 7"/>
          <p:cNvSpPr>
            <a:spLocks noChangeArrowheads="1"/>
          </p:cNvSpPr>
          <p:nvPr/>
        </p:nvSpPr>
        <p:spPr bwMode="auto">
          <a:xfrm>
            <a:off x="-214313" y="720725"/>
            <a:ext cx="7858126"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fa-IR" altLang="en-US" sz="1900">
                <a:solidFill>
                  <a:srgbClr val="003366"/>
                </a:solidFill>
                <a:latin typeface="Calibri" panose="020F0502020204030204" pitchFamily="34" charset="0"/>
                <a:cs typeface="Homa" pitchFamily="2" charset="0"/>
              </a:rPr>
              <a:t>3- سابقه ماليات بر ارزش افزوده در ايران</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708" name="Rectangle 36"/>
          <p:cNvSpPr>
            <a:spLocks noChangeArrowheads="1"/>
          </p:cNvSpPr>
          <p:nvPr/>
        </p:nvSpPr>
        <p:spPr bwMode="auto">
          <a:xfrm>
            <a:off x="538163" y="1357313"/>
            <a:ext cx="8534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algn="r" defTabSz="957263" rtl="1">
              <a:defRPr>
                <a:solidFill>
                  <a:schemeClr val="tx1"/>
                </a:solidFill>
                <a:latin typeface="Arial" panose="020B0604020202020204" pitchFamily="34" charset="0"/>
                <a:cs typeface="Arial" panose="020B0604020202020204" pitchFamily="34" charset="0"/>
              </a:defRPr>
            </a:lvl1pPr>
            <a:lvl2pPr marL="742950" indent="-285750" algn="r" defTabSz="957263" rtl="1">
              <a:defRPr>
                <a:solidFill>
                  <a:schemeClr val="tx1"/>
                </a:solidFill>
                <a:latin typeface="Arial" panose="020B0604020202020204" pitchFamily="34" charset="0"/>
                <a:cs typeface="Arial" panose="020B0604020202020204" pitchFamily="34" charset="0"/>
              </a:defRPr>
            </a:lvl2pPr>
            <a:lvl3pPr marL="1143000" indent="-228600" algn="r" defTabSz="957263" rtl="1">
              <a:defRPr>
                <a:solidFill>
                  <a:schemeClr val="tx1"/>
                </a:solidFill>
                <a:latin typeface="Arial" panose="020B0604020202020204" pitchFamily="34" charset="0"/>
                <a:cs typeface="Arial" panose="020B0604020202020204" pitchFamily="34" charset="0"/>
              </a:defRPr>
            </a:lvl3pPr>
            <a:lvl4pPr marL="1600200" indent="-228600" algn="r" defTabSz="957263" rtl="1">
              <a:defRPr>
                <a:solidFill>
                  <a:schemeClr val="tx1"/>
                </a:solidFill>
                <a:latin typeface="Arial" panose="020B0604020202020204" pitchFamily="34" charset="0"/>
                <a:cs typeface="Arial" panose="020B0604020202020204" pitchFamily="34" charset="0"/>
              </a:defRPr>
            </a:lvl4pPr>
            <a:lvl5pPr marL="2057400" indent="-228600" algn="r" defTabSz="957263" rtl="1">
              <a:defRPr>
                <a:solidFill>
                  <a:schemeClr val="tx1"/>
                </a:solidFill>
                <a:latin typeface="Arial" panose="020B0604020202020204" pitchFamily="34" charset="0"/>
                <a:cs typeface="Arial" panose="020B0604020202020204" pitchFamily="34" charset="0"/>
              </a:defRPr>
            </a:lvl5pPr>
            <a:lvl6pPr marL="25146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ar-SA" altLang="en-US" sz="2600">
                <a:solidFill>
                  <a:srgbClr val="000066"/>
                </a:solidFill>
                <a:latin typeface="Calibri" panose="020F0502020204030204" pitchFamily="34" charset="0"/>
                <a:cs typeface="Titr" pitchFamily="2" charset="0"/>
              </a:rPr>
              <a:t>مزايا و نتايج اصلي استقرار نظام ماليات بر ارزش افزوده</a:t>
            </a:r>
            <a:endParaRPr lang="en-US" altLang="en-US" sz="2600">
              <a:solidFill>
                <a:srgbClr val="000066"/>
              </a:solidFill>
              <a:latin typeface="Calibri" panose="020F0502020204030204" pitchFamily="34" charset="0"/>
              <a:cs typeface="Titr" pitchFamily="2" charset="0"/>
            </a:endParaRPr>
          </a:p>
        </p:txBody>
      </p:sp>
      <p:sp>
        <p:nvSpPr>
          <p:cNvPr id="231461" name="Rectangle 37"/>
          <p:cNvSpPr>
            <a:spLocks noChangeArrowheads="1"/>
          </p:cNvSpPr>
          <p:nvPr/>
        </p:nvSpPr>
        <p:spPr bwMode="auto">
          <a:xfrm>
            <a:off x="357188" y="2143125"/>
            <a:ext cx="8534400" cy="4071938"/>
          </a:xfrm>
          <a:prstGeom prst="rect">
            <a:avLst/>
          </a:prstGeom>
          <a:solidFill>
            <a:srgbClr val="003060"/>
          </a:solidFill>
          <a:ln w="31750">
            <a:solidFill>
              <a:srgbClr val="FFFF00"/>
            </a:solidFill>
            <a:miter lim="800000"/>
            <a:headEnd/>
            <a:tailEnd/>
          </a:ln>
        </p:spPr>
        <p:txBody>
          <a:bodyPr anchor="ctr">
            <a:spAutoFit/>
          </a:bodyPr>
          <a:lstStyle>
            <a:lvl1pPr marL="539750" indent="-36353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25000"/>
              </a:lnSpc>
              <a:spcBef>
                <a:spcPts val="600"/>
              </a:spcBef>
              <a:spcAft>
                <a:spcPts val="600"/>
              </a:spcAft>
              <a:buFont typeface="Wingdings" panose="05000000000000000000" pitchFamily="2" charset="2"/>
              <a:buChar char="ü"/>
            </a:pPr>
            <a:r>
              <a:rPr lang="ar-SA" altLang="en-US" sz="2200" b="1">
                <a:solidFill>
                  <a:srgbClr val="FFFFCC"/>
                </a:solidFill>
                <a:latin typeface="Calibri" panose="020F0502020204030204" pitchFamily="34" charset="0"/>
                <a:cs typeface="Zar" pitchFamily="2" charset="0"/>
              </a:rPr>
              <a:t>شفاف سازي </a:t>
            </a:r>
            <a:r>
              <a:rPr lang="fa-IR" altLang="en-US" sz="2200" b="1">
                <a:solidFill>
                  <a:srgbClr val="FFFFCC"/>
                </a:solidFill>
                <a:latin typeface="Calibri" panose="020F0502020204030204" pitchFamily="34" charset="0"/>
                <a:cs typeface="Zar" pitchFamily="2" charset="0"/>
              </a:rPr>
              <a:t>تدريجي </a:t>
            </a:r>
            <a:r>
              <a:rPr lang="ar-SA" altLang="en-US" sz="2200" b="1">
                <a:solidFill>
                  <a:srgbClr val="FFFFCC"/>
                </a:solidFill>
                <a:latin typeface="Calibri" panose="020F0502020204030204" pitchFamily="34" charset="0"/>
                <a:cs typeface="Zar" pitchFamily="2" charset="0"/>
              </a:rPr>
              <a:t>مبادلات اقتصادي</a:t>
            </a:r>
            <a:r>
              <a:rPr lang="fa-IR" altLang="en-US" sz="2200" b="1">
                <a:solidFill>
                  <a:srgbClr val="FFFFCC"/>
                </a:solidFill>
                <a:latin typeface="Calibri" panose="020F0502020204030204" pitchFamily="34" charset="0"/>
                <a:cs typeface="Zar" pitchFamily="2" charset="0"/>
              </a:rPr>
              <a:t> به دليل ويژگي خودكنترلي اين ماليات و قابليت رد يابي معاملات در زنجيره‌هاي </a:t>
            </a:r>
            <a:r>
              <a:rPr lang="ar-SA" altLang="en-US" sz="2200" b="1">
                <a:solidFill>
                  <a:srgbClr val="FFFFCC"/>
                </a:solidFill>
                <a:latin typeface="Calibri" panose="020F0502020204030204" pitchFamily="34" charset="0"/>
                <a:cs typeface="Zar" pitchFamily="2" charset="0"/>
              </a:rPr>
              <a:t>واردات/توليد/توزيع/صادرات؛</a:t>
            </a:r>
            <a:endParaRPr lang="en-US" altLang="en-US" sz="2200" b="1">
              <a:solidFill>
                <a:srgbClr val="FFFFCC"/>
              </a:solidFill>
              <a:latin typeface="Calibri" panose="020F0502020204030204" pitchFamily="34" charset="0"/>
              <a:cs typeface="Zar" pitchFamily="2" charset="0"/>
            </a:endParaRPr>
          </a:p>
          <a:p>
            <a:pPr algn="just" eaLnBrk="1" hangingPunct="1">
              <a:lnSpc>
                <a:spcPct val="125000"/>
              </a:lnSpc>
              <a:spcBef>
                <a:spcPts val="600"/>
              </a:spcBef>
              <a:spcAft>
                <a:spcPts val="600"/>
              </a:spcAft>
              <a:buFont typeface="Wingdings" panose="05000000000000000000" pitchFamily="2" charset="2"/>
              <a:buChar char="ü"/>
            </a:pPr>
            <a:r>
              <a:rPr lang="fa-IR" altLang="en-US" sz="2200" b="1">
                <a:solidFill>
                  <a:srgbClr val="FFFFCC"/>
                </a:solidFill>
                <a:latin typeface="Calibri" panose="020F0502020204030204" pitchFamily="34" charset="0"/>
                <a:cs typeface="Zar" pitchFamily="2" charset="0"/>
              </a:rPr>
              <a:t> </a:t>
            </a:r>
            <a:r>
              <a:rPr lang="ar-SA" altLang="en-US" sz="2200" b="1">
                <a:solidFill>
                  <a:srgbClr val="FFFFCC"/>
                </a:solidFill>
                <a:latin typeface="Calibri" panose="020F0502020204030204" pitchFamily="34" charset="0"/>
                <a:cs typeface="Zar" pitchFamily="2" charset="0"/>
              </a:rPr>
              <a:t>تشويق </a:t>
            </a:r>
            <a:r>
              <a:rPr lang="fa-IR" altLang="en-US" sz="2200" b="1">
                <a:solidFill>
                  <a:srgbClr val="FFFFCC"/>
                </a:solidFill>
                <a:latin typeface="Calibri" panose="020F0502020204030204" pitchFamily="34" charset="0"/>
                <a:cs typeface="Zar" pitchFamily="2" charset="0"/>
              </a:rPr>
              <a:t>صادرات و حمايت از </a:t>
            </a:r>
            <a:r>
              <a:rPr lang="ar-SA" altLang="en-US" sz="2200" b="1">
                <a:solidFill>
                  <a:srgbClr val="FFFFCC"/>
                </a:solidFill>
                <a:latin typeface="Calibri" panose="020F0502020204030204" pitchFamily="34" charset="0"/>
                <a:cs typeface="Zar" pitchFamily="2" charset="0"/>
              </a:rPr>
              <a:t>سرمايه‌گذاري و توليد؛</a:t>
            </a:r>
            <a:endParaRPr lang="en-US" altLang="en-US" sz="2200" b="1">
              <a:solidFill>
                <a:srgbClr val="FFFFCC"/>
              </a:solidFill>
              <a:latin typeface="Calibri" panose="020F0502020204030204" pitchFamily="34" charset="0"/>
              <a:cs typeface="Zar" pitchFamily="2" charset="0"/>
            </a:endParaRPr>
          </a:p>
          <a:p>
            <a:pPr algn="just" eaLnBrk="1" hangingPunct="1">
              <a:lnSpc>
                <a:spcPct val="125000"/>
              </a:lnSpc>
              <a:spcBef>
                <a:spcPts val="600"/>
              </a:spcBef>
              <a:spcAft>
                <a:spcPts val="600"/>
              </a:spcAft>
              <a:buFont typeface="Wingdings" panose="05000000000000000000" pitchFamily="2" charset="2"/>
              <a:buChar char="ü"/>
            </a:pPr>
            <a:r>
              <a:rPr lang="fa-IR" altLang="en-US" sz="2200" b="1">
                <a:solidFill>
                  <a:srgbClr val="FFFFCC"/>
                </a:solidFill>
                <a:latin typeface="Calibri" panose="020F0502020204030204" pitchFamily="34" charset="0"/>
                <a:cs typeface="Zar" pitchFamily="2" charset="0"/>
              </a:rPr>
              <a:t> </a:t>
            </a:r>
            <a:r>
              <a:rPr lang="ar-SA" altLang="en-US" sz="2200" b="1">
                <a:solidFill>
                  <a:srgbClr val="FFFFCC"/>
                </a:solidFill>
                <a:latin typeface="Calibri" panose="020F0502020204030204" pitchFamily="34" charset="0"/>
                <a:cs typeface="Zar" pitchFamily="2" charset="0"/>
              </a:rPr>
              <a:t>اخذ ماليات </a:t>
            </a:r>
            <a:r>
              <a:rPr lang="fa-IR" altLang="en-US" sz="2200" b="1">
                <a:solidFill>
                  <a:srgbClr val="FFFFCC"/>
                </a:solidFill>
                <a:latin typeface="Calibri" panose="020F0502020204030204" pitchFamily="34" charset="0"/>
                <a:cs typeface="Zar" pitchFamily="2" charset="0"/>
              </a:rPr>
              <a:t>بيشتر </a:t>
            </a:r>
            <a:r>
              <a:rPr lang="ar-SA" altLang="en-US" sz="2200" b="1">
                <a:solidFill>
                  <a:srgbClr val="FFFFCC"/>
                </a:solidFill>
                <a:latin typeface="Calibri" panose="020F0502020204030204" pitchFamily="34" charset="0"/>
                <a:cs typeface="Zar" pitchFamily="2" charset="0"/>
              </a:rPr>
              <a:t>از آن دسته از افراد جامعه كه كالاها و خدمات لوكس‌ و غير ضروري  بيشتري را مصرف مي‌نمايند</a:t>
            </a:r>
            <a:r>
              <a:rPr lang="fa-IR" altLang="en-US" sz="2200" b="1">
                <a:solidFill>
                  <a:srgbClr val="FFFFCC"/>
                </a:solidFill>
                <a:latin typeface="Calibri" panose="020F0502020204030204" pitchFamily="34" charset="0"/>
                <a:cs typeface="Zar" pitchFamily="2" charset="0"/>
              </a:rPr>
              <a:t>؛</a:t>
            </a:r>
            <a:endParaRPr lang="en-US" altLang="en-US" sz="2200" b="1">
              <a:solidFill>
                <a:srgbClr val="FFFFCC"/>
              </a:solidFill>
              <a:latin typeface="Calibri" panose="020F0502020204030204" pitchFamily="34" charset="0"/>
              <a:cs typeface="Zar" pitchFamily="2" charset="0"/>
            </a:endParaRPr>
          </a:p>
          <a:p>
            <a:pPr algn="just" eaLnBrk="1" hangingPunct="1">
              <a:lnSpc>
                <a:spcPct val="125000"/>
              </a:lnSpc>
              <a:spcBef>
                <a:spcPts val="600"/>
              </a:spcBef>
              <a:spcAft>
                <a:spcPts val="600"/>
              </a:spcAft>
              <a:buFont typeface="Wingdings" panose="05000000000000000000" pitchFamily="2" charset="2"/>
              <a:buChar char="ü"/>
            </a:pPr>
            <a:r>
              <a:rPr lang="fa-IR" altLang="en-US" sz="2200" b="1">
                <a:solidFill>
                  <a:srgbClr val="FFFFCC"/>
                </a:solidFill>
                <a:latin typeface="Calibri" panose="020F0502020204030204" pitchFamily="34" charset="0"/>
                <a:cs typeface="Zar" pitchFamily="2" charset="0"/>
              </a:rPr>
              <a:t> </a:t>
            </a:r>
            <a:r>
              <a:rPr lang="ar-SA" altLang="en-US" sz="2200" b="1">
                <a:solidFill>
                  <a:srgbClr val="FFFFCC"/>
                </a:solidFill>
                <a:latin typeface="Calibri" panose="020F0502020204030204" pitchFamily="34" charset="0"/>
                <a:cs typeface="Zar" pitchFamily="2" charset="0"/>
              </a:rPr>
              <a:t>افزايش مستقيم و غير مستقيم ميزان درآمدهاي مالياتي و نسبت </a:t>
            </a:r>
            <a:r>
              <a:rPr lang="fa-IR" altLang="en-US" sz="2200" b="1">
                <a:solidFill>
                  <a:srgbClr val="FFFFCC"/>
                </a:solidFill>
                <a:latin typeface="Calibri" panose="020F0502020204030204" pitchFamily="34" charset="0"/>
                <a:cs typeface="Zar" pitchFamily="2" charset="0"/>
              </a:rPr>
              <a:t>آن</a:t>
            </a:r>
            <a:r>
              <a:rPr lang="ar-SA" altLang="en-US" sz="2200" b="1">
                <a:solidFill>
                  <a:srgbClr val="FFFFCC"/>
                </a:solidFill>
                <a:latin typeface="Calibri" panose="020F0502020204030204" pitchFamily="34" charset="0"/>
                <a:cs typeface="Zar" pitchFamily="2" charset="0"/>
              </a:rPr>
              <a:t> از كل درآمدهاي جاري دولت</a:t>
            </a:r>
            <a:r>
              <a:rPr lang="fa-IR" altLang="en-US" sz="2200" b="1">
                <a:solidFill>
                  <a:srgbClr val="FFFFCC"/>
                </a:solidFill>
                <a:latin typeface="Calibri" panose="020F0502020204030204" pitchFamily="34" charset="0"/>
                <a:cs typeface="Zar" pitchFamily="2" charset="0"/>
              </a:rPr>
              <a:t>؛</a:t>
            </a:r>
            <a:endParaRPr lang="en-US" altLang="en-US" sz="2200" b="1">
              <a:solidFill>
                <a:srgbClr val="FFFFCC"/>
              </a:solidFill>
              <a:latin typeface="Calibri" panose="020F0502020204030204" pitchFamily="34" charset="0"/>
              <a:cs typeface="Zar" pitchFamily="2" charset="0"/>
            </a:endParaRPr>
          </a:p>
          <a:p>
            <a:pPr algn="just" eaLnBrk="1" hangingPunct="1">
              <a:lnSpc>
                <a:spcPct val="125000"/>
              </a:lnSpc>
              <a:spcBef>
                <a:spcPts val="600"/>
              </a:spcBef>
              <a:spcAft>
                <a:spcPts val="600"/>
              </a:spcAft>
              <a:buFont typeface="Wingdings" panose="05000000000000000000" pitchFamily="2" charset="2"/>
              <a:buChar char="ü"/>
            </a:pPr>
            <a:r>
              <a:rPr lang="fa-IR" altLang="en-US" sz="2200" b="1">
                <a:solidFill>
                  <a:srgbClr val="FFFFCC"/>
                </a:solidFill>
                <a:latin typeface="Calibri" panose="020F0502020204030204" pitchFamily="34" charset="0"/>
                <a:cs typeface="Zar" pitchFamily="2" charset="0"/>
              </a:rPr>
              <a:t> </a:t>
            </a:r>
            <a:r>
              <a:rPr lang="ar-SA" altLang="en-US" sz="2200" b="1">
                <a:solidFill>
                  <a:srgbClr val="FFFFCC"/>
                </a:solidFill>
                <a:latin typeface="Calibri" panose="020F0502020204030204" pitchFamily="34" charset="0"/>
                <a:cs typeface="Zar" pitchFamily="2" charset="0"/>
              </a:rPr>
              <a:t>جلوگيري از اخذ ماليات مضاعف </a:t>
            </a:r>
            <a:r>
              <a:rPr lang="fa-IR" altLang="en-US" sz="2200" b="1">
                <a:solidFill>
                  <a:srgbClr val="FFFFCC"/>
                </a:solidFill>
                <a:latin typeface="Calibri" panose="020F0502020204030204" pitchFamily="34" charset="0"/>
                <a:cs typeface="Zar" pitchFamily="2" charset="0"/>
              </a:rPr>
              <a:t>بر مصرف </a:t>
            </a:r>
            <a:r>
              <a:rPr lang="ar-SA" altLang="en-US" sz="2200" b="1">
                <a:solidFill>
                  <a:srgbClr val="FFFFCC"/>
                </a:solidFill>
                <a:latin typeface="Calibri" panose="020F0502020204030204" pitchFamily="34" charset="0"/>
                <a:cs typeface="Zar" pitchFamily="2" charset="0"/>
              </a:rPr>
              <a:t>محصول(يا خدمت) نهايي</a:t>
            </a:r>
            <a:r>
              <a:rPr lang="fa-IR" altLang="en-US" sz="2200" b="1">
                <a:solidFill>
                  <a:srgbClr val="FFFFCC"/>
                </a:solidFill>
                <a:latin typeface="Calibri" panose="020F0502020204030204" pitchFamily="34" charset="0"/>
                <a:cs typeface="Zar" pitchFamily="2" charset="0"/>
              </a:rPr>
              <a:t>.</a:t>
            </a:r>
            <a:endParaRPr lang="en-US" altLang="en-US" sz="2200" b="1">
              <a:solidFill>
                <a:srgbClr val="FFFFCC"/>
              </a:solidFill>
              <a:latin typeface="Calibri" panose="020F0502020204030204" pitchFamily="34" charset="0"/>
              <a:cs typeface="Zar" pitchFamily="2" charset="0"/>
            </a:endParaRPr>
          </a:p>
        </p:txBody>
      </p:sp>
      <p:sp>
        <p:nvSpPr>
          <p:cNvPr id="77828" name="Rectangle 7"/>
          <p:cNvSpPr>
            <a:spLocks noChangeArrowheads="1"/>
          </p:cNvSpPr>
          <p:nvPr/>
        </p:nvSpPr>
        <p:spPr bwMode="auto">
          <a:xfrm>
            <a:off x="-928688" y="1116013"/>
            <a:ext cx="9144001" cy="384175"/>
          </a:xfrm>
          <a:prstGeom prst="rect">
            <a:avLst/>
          </a:prstGeom>
          <a:noFill/>
          <a:ln w="9525">
            <a:noFill/>
            <a:miter lim="800000"/>
            <a:headEnd/>
            <a:tailEnd/>
          </a:ln>
        </p:spPr>
        <p:txBody>
          <a:bodyPr>
            <a:spAutoFit/>
          </a:bodyPr>
          <a:lstStyle/>
          <a:p>
            <a:pPr marL="457200" indent="-457200" algn="r" rtl="1" eaLnBrk="1" fontAlgn="auto" hangingPunct="1">
              <a:spcBef>
                <a:spcPts val="0"/>
              </a:spcBef>
              <a:spcAft>
                <a:spcPts val="0"/>
              </a:spcAft>
              <a:defRPr/>
            </a:pPr>
            <a:r>
              <a:rPr lang="fa-IR" sz="1900" dirty="0">
                <a:solidFill>
                  <a:schemeClr val="accent4">
                    <a:lumMod val="75000"/>
                  </a:schemeClr>
                </a:solidFill>
                <a:latin typeface="+mn-lt"/>
                <a:cs typeface="Homa" pitchFamily="2" charset="-78"/>
              </a:rPr>
              <a:t>4- نتايج و ويژگيهاي ماليات بر ارزش افزوده</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4708"/>
                                        </p:tgtEl>
                                        <p:attrNameLst>
                                          <p:attrName>style.visibility</p:attrName>
                                        </p:attrNameLst>
                                      </p:cBhvr>
                                      <p:to>
                                        <p:strVal val="visible"/>
                                      </p:to>
                                    </p:set>
                                    <p:anim calcmode="lin" valueType="num">
                                      <p:cBhvr>
                                        <p:cTn id="7" dur="500" fill="hold"/>
                                        <p:tgtEl>
                                          <p:spTgt spid="284708"/>
                                        </p:tgtEl>
                                        <p:attrNameLst>
                                          <p:attrName>ppt_w</p:attrName>
                                        </p:attrNameLst>
                                      </p:cBhvr>
                                      <p:tavLst>
                                        <p:tav tm="0">
                                          <p:val>
                                            <p:fltVal val="0"/>
                                          </p:val>
                                        </p:tav>
                                        <p:tav tm="100000">
                                          <p:val>
                                            <p:strVal val="#ppt_w"/>
                                          </p:val>
                                        </p:tav>
                                      </p:tavLst>
                                    </p:anim>
                                    <p:anim calcmode="lin" valueType="num">
                                      <p:cBhvr>
                                        <p:cTn id="8" dur="500" fill="hold"/>
                                        <p:tgtEl>
                                          <p:spTgt spid="284708"/>
                                        </p:tgtEl>
                                        <p:attrNameLst>
                                          <p:attrName>ppt_h</p:attrName>
                                        </p:attrNameLst>
                                      </p:cBhvr>
                                      <p:tavLst>
                                        <p:tav tm="0">
                                          <p:val>
                                            <p:fltVal val="0"/>
                                          </p:val>
                                        </p:tav>
                                        <p:tav tm="100000">
                                          <p:val>
                                            <p:strVal val="#ppt_h"/>
                                          </p:val>
                                        </p:tav>
                                      </p:tavLst>
                                    </p:anim>
                                    <p:animEffect transition="in" filter="fade">
                                      <p:cBhvr>
                                        <p:cTn id="9" dur="500"/>
                                        <p:tgtEl>
                                          <p:spTgt spid="2847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31461">
                                            <p:bg/>
                                          </p:spTgt>
                                        </p:tgtEl>
                                        <p:attrNameLst>
                                          <p:attrName>style.visibility</p:attrName>
                                        </p:attrNameLst>
                                      </p:cBhvr>
                                      <p:to>
                                        <p:strVal val="visible"/>
                                      </p:to>
                                    </p:set>
                                    <p:animEffect transition="in" filter="wipe(up)">
                                      <p:cBhvr>
                                        <p:cTn id="14" dur="1000"/>
                                        <p:tgtEl>
                                          <p:spTgt spid="231461">
                                            <p:bg/>
                                          </p:spTgt>
                                        </p:tgtEl>
                                      </p:cBhvr>
                                    </p:animEffect>
                                  </p:childTnLst>
                                </p:cTn>
                              </p:par>
                            </p:childTnLst>
                          </p:cTn>
                        </p:par>
                        <p:par>
                          <p:cTn id="15" fill="hold" nodeType="afterGroup">
                            <p:stCondLst>
                              <p:cond delay="10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231461">
                                            <p:txEl>
                                              <p:pRg st="0" end="0"/>
                                            </p:txEl>
                                          </p:spTgt>
                                        </p:tgtEl>
                                        <p:attrNameLst>
                                          <p:attrName>style.visibility</p:attrName>
                                        </p:attrNameLst>
                                      </p:cBhvr>
                                      <p:to>
                                        <p:strVal val="visible"/>
                                      </p:to>
                                    </p:set>
                                    <p:anim calcmode="discrete" valueType="clr">
                                      <p:cBhvr override="childStyle">
                                        <p:cTn id="18" dur="80"/>
                                        <p:tgtEl>
                                          <p:spTgt spid="2314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3146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31461">
                                            <p:txEl>
                                              <p:pRg st="0" end="0"/>
                                            </p:txEl>
                                          </p:spTgt>
                                        </p:tgtEl>
                                        <p:attrNameLst>
                                          <p:attrName>fill.type</p:attrName>
                                        </p:attrNameLst>
                                      </p:cBhvr>
                                      <p:to>
                                        <p:strVal val="solid"/>
                                      </p:to>
                                    </p:set>
                                  </p:childTnLst>
                                </p:cTn>
                              </p:par>
                            </p:childTnLst>
                          </p:cTn>
                        </p:par>
                        <p:par>
                          <p:cTn id="21" fill="hold" nodeType="afterGroup">
                            <p:stCondLst>
                              <p:cond delay="564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231461">
                                            <p:txEl>
                                              <p:pRg st="1" end="1"/>
                                            </p:txEl>
                                          </p:spTgt>
                                        </p:tgtEl>
                                        <p:attrNameLst>
                                          <p:attrName>style.visibility</p:attrName>
                                        </p:attrNameLst>
                                      </p:cBhvr>
                                      <p:to>
                                        <p:strVal val="visible"/>
                                      </p:to>
                                    </p:set>
                                    <p:anim calcmode="discrete" valueType="clr">
                                      <p:cBhvr override="childStyle">
                                        <p:cTn id="24" dur="80"/>
                                        <p:tgtEl>
                                          <p:spTgt spid="23146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31461">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231461">
                                            <p:txEl>
                                              <p:pRg st="1" end="1"/>
                                            </p:txEl>
                                          </p:spTgt>
                                        </p:tgtEl>
                                        <p:attrNameLst>
                                          <p:attrName>fill.type</p:attrName>
                                        </p:attrNameLst>
                                      </p:cBhvr>
                                      <p:to>
                                        <p:strVal val="solid"/>
                                      </p:to>
                                    </p:set>
                                  </p:childTnLst>
                                </p:cTn>
                              </p:par>
                            </p:childTnLst>
                          </p:cTn>
                        </p:par>
                        <p:par>
                          <p:cTn id="27" fill="hold" nodeType="afterGroup">
                            <p:stCondLst>
                              <p:cond delay="720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231461">
                                            <p:txEl>
                                              <p:pRg st="2" end="2"/>
                                            </p:txEl>
                                          </p:spTgt>
                                        </p:tgtEl>
                                        <p:attrNameLst>
                                          <p:attrName>style.visibility</p:attrName>
                                        </p:attrNameLst>
                                      </p:cBhvr>
                                      <p:to>
                                        <p:strVal val="visible"/>
                                      </p:to>
                                    </p:set>
                                    <p:anim calcmode="discrete" valueType="clr">
                                      <p:cBhvr override="childStyle">
                                        <p:cTn id="30" dur="80"/>
                                        <p:tgtEl>
                                          <p:spTgt spid="23146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31461">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231461">
                                            <p:txEl>
                                              <p:pRg st="2" end="2"/>
                                            </p:txEl>
                                          </p:spTgt>
                                        </p:tgtEl>
                                        <p:attrNameLst>
                                          <p:attrName>fill.type</p:attrName>
                                        </p:attrNameLst>
                                      </p:cBhvr>
                                      <p:to>
                                        <p:strVal val="solid"/>
                                      </p:to>
                                    </p:set>
                                  </p:childTnLst>
                                </p:cTn>
                              </p:par>
                            </p:childTnLst>
                          </p:cTn>
                        </p:par>
                        <p:par>
                          <p:cTn id="33" fill="hold" nodeType="afterGroup">
                            <p:stCondLst>
                              <p:cond delay="1060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231461">
                                            <p:txEl>
                                              <p:pRg st="3" end="3"/>
                                            </p:txEl>
                                          </p:spTgt>
                                        </p:tgtEl>
                                        <p:attrNameLst>
                                          <p:attrName>style.visibility</p:attrName>
                                        </p:attrNameLst>
                                      </p:cBhvr>
                                      <p:to>
                                        <p:strVal val="visible"/>
                                      </p:to>
                                    </p:set>
                                    <p:anim calcmode="discrete" valueType="clr">
                                      <p:cBhvr override="childStyle">
                                        <p:cTn id="36" dur="80"/>
                                        <p:tgtEl>
                                          <p:spTgt spid="23146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31461">
                                            <p:txEl>
                                              <p:pRg st="3" end="3"/>
                                            </p:txEl>
                                          </p:spTgt>
                                        </p:tgtEl>
                                        <p:attrNameLst>
                                          <p:attrName>fillcolor</p:attrName>
                                        </p:attrNameLst>
                                      </p:cBhvr>
                                      <p:tavLst>
                                        <p:tav tm="0">
                                          <p:val>
                                            <p:clrVal>
                                              <a:schemeClr val="accent2"/>
                                            </p:clrVal>
                                          </p:val>
                                        </p:tav>
                                        <p:tav tm="50000">
                                          <p:val>
                                            <p:clrVal>
                                              <a:schemeClr val="hlink"/>
                                            </p:clrVal>
                                          </p:val>
                                        </p:tav>
                                      </p:tavLst>
                                    </p:anim>
                                    <p:set>
                                      <p:cBhvr>
                                        <p:cTn id="38" dur="80"/>
                                        <p:tgtEl>
                                          <p:spTgt spid="231461">
                                            <p:txEl>
                                              <p:pRg st="3" end="3"/>
                                            </p:txEl>
                                          </p:spTgt>
                                        </p:tgtEl>
                                        <p:attrNameLst>
                                          <p:attrName>fill.type</p:attrName>
                                        </p:attrNameLst>
                                      </p:cBhvr>
                                      <p:to>
                                        <p:strVal val="solid"/>
                                      </p:to>
                                    </p:set>
                                  </p:childTnLst>
                                </p:cTn>
                              </p:par>
                            </p:childTnLst>
                          </p:cTn>
                        </p:par>
                        <p:par>
                          <p:cTn id="39" fill="hold" nodeType="afterGroup">
                            <p:stCondLst>
                              <p:cond delay="13440"/>
                            </p:stCondLst>
                            <p:childTnLst>
                              <p:par>
                                <p:cTn id="40" presetID="27" presetClass="entr" presetSubtype="0" fill="hold" nodeType="afterEffect">
                                  <p:stCondLst>
                                    <p:cond delay="0"/>
                                  </p:stCondLst>
                                  <p:iterate type="lt">
                                    <p:tmPct val="50000"/>
                                  </p:iterate>
                                  <p:childTnLst>
                                    <p:set>
                                      <p:cBhvr>
                                        <p:cTn id="41" dur="1" fill="hold">
                                          <p:stCondLst>
                                            <p:cond delay="0"/>
                                          </p:stCondLst>
                                        </p:cTn>
                                        <p:tgtEl>
                                          <p:spTgt spid="231461">
                                            <p:txEl>
                                              <p:pRg st="4" end="4"/>
                                            </p:txEl>
                                          </p:spTgt>
                                        </p:tgtEl>
                                        <p:attrNameLst>
                                          <p:attrName>style.visibility</p:attrName>
                                        </p:attrNameLst>
                                      </p:cBhvr>
                                      <p:to>
                                        <p:strVal val="visible"/>
                                      </p:to>
                                    </p:set>
                                    <p:anim calcmode="discrete" valueType="clr">
                                      <p:cBhvr override="childStyle">
                                        <p:cTn id="42" dur="80"/>
                                        <p:tgtEl>
                                          <p:spTgt spid="23146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31461">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23146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08" grpId="0"/>
      <p:bldP spid="231461"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idx="4294967295"/>
          </p:nvPr>
        </p:nvSpPr>
        <p:spPr bwMode="auto">
          <a:xfrm>
            <a:off x="0" y="1071563"/>
            <a:ext cx="9144000"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a-IR" altLang="en-US" sz="2200" b="1" smtClean="0">
                <a:solidFill>
                  <a:srgbClr val="002060"/>
                </a:solidFill>
                <a:cs typeface="Titr" pitchFamily="2" charset="0"/>
              </a:rPr>
              <a:t>جايگاه</a:t>
            </a:r>
            <a:r>
              <a:rPr lang="ar-SA" altLang="en-US" sz="2200" b="1" smtClean="0">
                <a:solidFill>
                  <a:srgbClr val="002060"/>
                </a:solidFill>
                <a:cs typeface="Titr" pitchFamily="2" charset="0"/>
              </a:rPr>
              <a:t> ماليات بر ارزش افزوده در </a:t>
            </a:r>
            <a:r>
              <a:rPr lang="fa-IR" altLang="en-US" sz="2200" b="1" smtClean="0">
                <a:solidFill>
                  <a:srgbClr val="002060"/>
                </a:solidFill>
                <a:cs typeface="Titr" pitchFamily="2" charset="0"/>
              </a:rPr>
              <a:t>نظام مالياتي</a:t>
            </a:r>
            <a:endParaRPr lang="en-US" altLang="en-US" sz="2200" b="1" smtClean="0">
              <a:solidFill>
                <a:srgbClr val="002060"/>
              </a:solidFill>
              <a:cs typeface="Titr" pitchFamily="2" charset="0"/>
            </a:endParaRPr>
          </a:p>
        </p:txBody>
      </p:sp>
      <p:sp>
        <p:nvSpPr>
          <p:cNvPr id="22" name="Rectangle 2"/>
          <p:cNvSpPr txBox="1">
            <a:spLocks noChangeArrowheads="1"/>
          </p:cNvSpPr>
          <p:nvPr/>
        </p:nvSpPr>
        <p:spPr bwMode="auto">
          <a:xfrm>
            <a:off x="3214688" y="714375"/>
            <a:ext cx="4714875" cy="500063"/>
          </a:xfrm>
          <a:prstGeom prst="rect">
            <a:avLst/>
          </a:prstGeom>
          <a:noFill/>
          <a:ln w="9525">
            <a:noFill/>
            <a:miter lim="800000"/>
            <a:headEnd/>
            <a:tailEnd/>
          </a:ln>
          <a:effectLst/>
        </p:spPr>
        <p:txBody>
          <a:bodyPr anchor="ctr"/>
          <a:lstStyle/>
          <a:p>
            <a:pPr algn="r" rtl="1" eaLnBrk="1" fontAlgn="auto" hangingPunct="1">
              <a:spcBef>
                <a:spcPts val="0"/>
              </a:spcBef>
              <a:spcAft>
                <a:spcPts val="0"/>
              </a:spcAft>
              <a:defRPr/>
            </a:pPr>
            <a:r>
              <a:rPr lang="fa-IR" kern="0" dirty="0">
                <a:solidFill>
                  <a:srgbClr val="002060"/>
                </a:solidFill>
                <a:latin typeface="+mj-lt"/>
                <a:ea typeface="+mj-ea"/>
                <a:cs typeface="Homa" pitchFamily="2" charset="-78"/>
              </a:rPr>
              <a:t>1- </a:t>
            </a:r>
            <a:r>
              <a:rPr lang="ar-SA" kern="0" dirty="0">
                <a:solidFill>
                  <a:srgbClr val="002060"/>
                </a:solidFill>
                <a:latin typeface="+mj-lt"/>
                <a:ea typeface="+mj-ea"/>
                <a:cs typeface="Homa" pitchFamily="2" charset="-78"/>
              </a:rPr>
              <a:t>ماليات بر ارزش افزوده </a:t>
            </a:r>
            <a:r>
              <a:rPr lang="fa-IR" kern="0" dirty="0">
                <a:solidFill>
                  <a:srgbClr val="002060"/>
                </a:solidFill>
                <a:latin typeface="+mj-lt"/>
                <a:ea typeface="+mj-ea"/>
                <a:cs typeface="Homa" pitchFamily="2" charset="-78"/>
              </a:rPr>
              <a:t>چيست؟</a:t>
            </a:r>
            <a:endParaRPr lang="en-US" kern="0" dirty="0">
              <a:solidFill>
                <a:srgbClr val="002060"/>
              </a:solidFill>
              <a:latin typeface="+mj-lt"/>
              <a:ea typeface="+mj-ea"/>
              <a:cs typeface="Homa" pitchFamily="2" charset="-78"/>
            </a:endParaRPr>
          </a:p>
        </p:txBody>
      </p:sp>
      <p:grpSp>
        <p:nvGrpSpPr>
          <p:cNvPr id="2" name="Group 23"/>
          <p:cNvGrpSpPr/>
          <p:nvPr/>
        </p:nvGrpSpPr>
        <p:grpSpPr>
          <a:xfrm>
            <a:off x="1000100" y="1571612"/>
            <a:ext cx="6908125" cy="4929222"/>
            <a:chOff x="749508" y="1357298"/>
            <a:chExt cx="7336753" cy="5053052"/>
          </a:xfrm>
          <a:solidFill>
            <a:schemeClr val="accent5">
              <a:lumMod val="75000"/>
            </a:schemeClr>
          </a:solidFill>
        </p:grpSpPr>
        <p:sp>
          <p:nvSpPr>
            <p:cNvPr id="221191" name="Oval 7"/>
            <p:cNvSpPr>
              <a:spLocks noChangeArrowheads="1"/>
            </p:cNvSpPr>
            <p:nvPr/>
          </p:nvSpPr>
          <p:spPr bwMode="auto">
            <a:xfrm>
              <a:off x="1797819" y="3366151"/>
              <a:ext cx="5408431" cy="913260"/>
            </a:xfrm>
            <a:prstGeom prst="ellipse">
              <a:avLst/>
            </a:prstGeom>
            <a:solidFill>
              <a:srgbClr val="00B0F0"/>
            </a:solidFill>
            <a:ln w="38100">
              <a:solidFill>
                <a:srgbClr val="FFFF00"/>
              </a:solidFill>
              <a:round/>
              <a:headEnd/>
              <a:tailEnd/>
            </a:ln>
          </p:spPr>
          <p:txBody>
            <a:bodyPr wrap="none" anchor="ctr"/>
            <a:lstStyle/>
            <a:p>
              <a:pPr algn="ctr" rtl="1" eaLnBrk="1" fontAlgn="auto" hangingPunct="1">
                <a:spcBef>
                  <a:spcPts val="0"/>
                </a:spcBef>
                <a:spcAft>
                  <a:spcPts val="0"/>
                </a:spcAft>
                <a:defRPr/>
              </a:pPr>
              <a:r>
                <a:rPr lang="fa-IR" sz="3200" b="1" dirty="0">
                  <a:solidFill>
                    <a:srgbClr val="FFFFCC"/>
                  </a:solidFill>
                  <a:latin typeface="+mn-lt"/>
                  <a:cs typeface="Homa" pitchFamily="2" charset="-78"/>
                </a:rPr>
                <a:t>ماليات بر ارزش افزوده</a:t>
              </a:r>
              <a:endParaRPr lang="en-US" sz="3200" b="1" dirty="0">
                <a:solidFill>
                  <a:srgbClr val="FFFFCC"/>
                </a:solidFill>
                <a:latin typeface="+mn-lt"/>
                <a:cs typeface="Homa" pitchFamily="2" charset="-78"/>
              </a:endParaRPr>
            </a:p>
          </p:txBody>
        </p:sp>
        <p:sp>
          <p:nvSpPr>
            <p:cNvPr id="221196" name="Oval 12"/>
            <p:cNvSpPr>
              <a:spLocks noChangeArrowheads="1"/>
            </p:cNvSpPr>
            <p:nvPr/>
          </p:nvSpPr>
          <p:spPr bwMode="auto">
            <a:xfrm>
              <a:off x="3435182" y="5690524"/>
              <a:ext cx="2264923" cy="719826"/>
            </a:xfrm>
            <a:prstGeom prst="ellipse">
              <a:avLst/>
            </a:prstGeom>
            <a:grpFill/>
            <a:ln w="25400">
              <a:solidFill>
                <a:schemeClr val="tx1"/>
              </a:solidFill>
              <a:round/>
              <a:headEnd/>
              <a:tailEnd/>
            </a:ln>
          </p:spPr>
          <p:txBody>
            <a:bodyPr wrap="none" anchor="ctr"/>
            <a:lstStyle/>
            <a:p>
              <a:pPr algn="ctr" rtl="1" eaLnBrk="1" fontAlgn="auto" hangingPunct="1">
                <a:spcBef>
                  <a:spcPts val="0"/>
                </a:spcBef>
                <a:spcAft>
                  <a:spcPts val="0"/>
                </a:spcAft>
                <a:defRPr/>
              </a:pPr>
              <a:r>
                <a:rPr lang="fa-IR">
                  <a:solidFill>
                    <a:srgbClr val="FFFFCC"/>
                  </a:solidFill>
                  <a:latin typeface="+mn-lt"/>
                  <a:cs typeface="Zar" pitchFamily="2" charset="-78"/>
                </a:rPr>
                <a:t>روش</a:t>
              </a:r>
              <a:r>
                <a:rPr lang="fa-IR">
                  <a:solidFill>
                    <a:srgbClr val="FFFFCC"/>
                  </a:solidFill>
                  <a:latin typeface="+mn-lt"/>
                  <a:cs typeface="Titr" pitchFamily="2" charset="-78"/>
                </a:rPr>
                <a:t>‌</a:t>
              </a:r>
              <a:r>
                <a:rPr lang="fa-IR">
                  <a:solidFill>
                    <a:srgbClr val="FFFFCC"/>
                  </a:solidFill>
                  <a:latin typeface="+mn-lt"/>
                  <a:cs typeface="Zar" pitchFamily="2" charset="-78"/>
                </a:rPr>
                <a:t>هاي</a:t>
              </a:r>
            </a:p>
            <a:p>
              <a:pPr algn="ctr" rtl="1" eaLnBrk="1" fontAlgn="auto" hangingPunct="1">
                <a:spcBef>
                  <a:spcPts val="0"/>
                </a:spcBef>
                <a:spcAft>
                  <a:spcPts val="0"/>
                </a:spcAft>
                <a:defRPr/>
              </a:pPr>
              <a:r>
                <a:rPr lang="fa-IR">
                  <a:solidFill>
                    <a:srgbClr val="FFFFCC"/>
                  </a:solidFill>
                  <a:latin typeface="+mn-lt"/>
                  <a:cs typeface="Zar" pitchFamily="2" charset="-78"/>
                </a:rPr>
                <a:t>اخذ ماليات</a:t>
              </a:r>
              <a:endParaRPr lang="en-US">
                <a:solidFill>
                  <a:srgbClr val="FFFFCC"/>
                </a:solidFill>
                <a:latin typeface="+mn-lt"/>
                <a:cs typeface="Zar" pitchFamily="2" charset="-78"/>
              </a:endParaRPr>
            </a:p>
          </p:txBody>
        </p:sp>
        <p:sp>
          <p:nvSpPr>
            <p:cNvPr id="221198" name="Oval 14"/>
            <p:cNvSpPr>
              <a:spLocks noChangeArrowheads="1"/>
            </p:cNvSpPr>
            <p:nvPr/>
          </p:nvSpPr>
          <p:spPr bwMode="auto">
            <a:xfrm>
              <a:off x="1934741" y="4625054"/>
              <a:ext cx="2264923" cy="719826"/>
            </a:xfrm>
            <a:prstGeom prst="ellipse">
              <a:avLst/>
            </a:prstGeom>
            <a:grpFill/>
            <a:ln w="25400">
              <a:solidFill>
                <a:schemeClr val="tx1"/>
              </a:solidFill>
              <a:round/>
              <a:headEnd/>
              <a:tailEnd/>
            </a:ln>
          </p:spPr>
          <p:txBody>
            <a:bodyPr wrap="none" anchor="ctr"/>
            <a:lstStyle/>
            <a:p>
              <a:pPr algn="ctr" rtl="1" eaLnBrk="1" fontAlgn="auto" hangingPunct="1">
                <a:spcBef>
                  <a:spcPts val="0"/>
                </a:spcBef>
                <a:spcAft>
                  <a:spcPts val="0"/>
                </a:spcAft>
                <a:defRPr/>
              </a:pPr>
              <a:r>
                <a:rPr lang="fa-IR" sz="3200" b="1">
                  <a:solidFill>
                    <a:srgbClr val="FFFFCC"/>
                  </a:solidFill>
                  <a:latin typeface="+mn-lt"/>
                  <a:cs typeface="Zar" pitchFamily="2" charset="-78"/>
                </a:rPr>
                <a:t>غير مستقيم</a:t>
              </a:r>
              <a:endParaRPr lang="en-US" sz="3200" b="1">
                <a:solidFill>
                  <a:srgbClr val="FFFFCC"/>
                </a:solidFill>
                <a:latin typeface="+mn-lt"/>
                <a:cs typeface="Zar" pitchFamily="2" charset="-78"/>
              </a:endParaRPr>
            </a:p>
          </p:txBody>
        </p:sp>
        <p:cxnSp>
          <p:nvCxnSpPr>
            <p:cNvPr id="221199" name="AutoShape 15"/>
            <p:cNvCxnSpPr>
              <a:cxnSpLocks noChangeShapeType="1"/>
              <a:stCxn id="221196" idx="0"/>
            </p:cNvCxnSpPr>
            <p:nvPr/>
          </p:nvCxnSpPr>
          <p:spPr bwMode="auto">
            <a:xfrm flipV="1">
              <a:off x="4567643" y="5357564"/>
              <a:ext cx="1648773" cy="320275"/>
            </a:xfrm>
            <a:prstGeom prst="straightConnector1">
              <a:avLst/>
            </a:prstGeom>
            <a:grpFill/>
            <a:ln w="25400">
              <a:solidFill>
                <a:srgbClr val="2816B0"/>
              </a:solidFill>
              <a:round/>
              <a:headEnd/>
              <a:tailEnd type="triangle" w="med" len="med"/>
            </a:ln>
          </p:spPr>
        </p:cxnSp>
        <p:cxnSp>
          <p:nvCxnSpPr>
            <p:cNvPr id="221200" name="AutoShape 16"/>
            <p:cNvCxnSpPr>
              <a:cxnSpLocks noChangeShapeType="1"/>
            </p:cNvCxnSpPr>
            <p:nvPr/>
          </p:nvCxnSpPr>
          <p:spPr bwMode="auto">
            <a:xfrm flipH="1" flipV="1">
              <a:off x="3067203" y="5371835"/>
              <a:ext cx="1500440" cy="320275"/>
            </a:xfrm>
            <a:prstGeom prst="straightConnector1">
              <a:avLst/>
            </a:prstGeom>
            <a:grpFill/>
            <a:ln w="25400">
              <a:solidFill>
                <a:srgbClr val="2816B0"/>
              </a:solidFill>
              <a:round/>
              <a:headEnd/>
              <a:tailEnd type="triangle" w="med" len="med"/>
            </a:ln>
          </p:spPr>
        </p:cxnSp>
        <p:cxnSp>
          <p:nvCxnSpPr>
            <p:cNvPr id="221201" name="AutoShape 17"/>
            <p:cNvCxnSpPr>
              <a:cxnSpLocks noChangeShapeType="1"/>
            </p:cNvCxnSpPr>
            <p:nvPr/>
          </p:nvCxnSpPr>
          <p:spPr bwMode="auto">
            <a:xfrm flipH="1">
              <a:off x="1936168" y="1912230"/>
              <a:ext cx="1738628" cy="348814"/>
            </a:xfrm>
            <a:prstGeom prst="straightConnector1">
              <a:avLst/>
            </a:prstGeom>
            <a:grpFill/>
            <a:ln w="25400">
              <a:solidFill>
                <a:srgbClr val="2816B0"/>
              </a:solidFill>
              <a:round/>
              <a:headEnd/>
              <a:tailEnd type="triangle" w="med" len="med"/>
            </a:ln>
          </p:spPr>
        </p:cxnSp>
        <p:cxnSp>
          <p:nvCxnSpPr>
            <p:cNvPr id="221203" name="AutoShape 19"/>
            <p:cNvCxnSpPr>
              <a:cxnSpLocks noChangeShapeType="1"/>
            </p:cNvCxnSpPr>
            <p:nvPr/>
          </p:nvCxnSpPr>
          <p:spPr bwMode="auto">
            <a:xfrm>
              <a:off x="5370636" y="1920157"/>
              <a:ext cx="1732922" cy="348814"/>
            </a:xfrm>
            <a:prstGeom prst="straightConnector1">
              <a:avLst/>
            </a:prstGeom>
            <a:grpFill/>
            <a:ln w="25400">
              <a:solidFill>
                <a:srgbClr val="2816B0"/>
              </a:solidFill>
              <a:round/>
              <a:headEnd/>
              <a:tailEnd type="triangle" w="med" len="med"/>
            </a:ln>
          </p:spPr>
        </p:cxnSp>
        <p:cxnSp>
          <p:nvCxnSpPr>
            <p:cNvPr id="221204" name="AutoShape 20"/>
            <p:cNvCxnSpPr>
              <a:cxnSpLocks noChangeShapeType="1"/>
            </p:cNvCxnSpPr>
            <p:nvPr/>
          </p:nvCxnSpPr>
          <p:spPr bwMode="auto">
            <a:xfrm>
              <a:off x="4499182" y="2043828"/>
              <a:ext cx="0" cy="244170"/>
            </a:xfrm>
            <a:prstGeom prst="straightConnector1">
              <a:avLst/>
            </a:prstGeom>
            <a:grpFill/>
            <a:ln w="25400">
              <a:solidFill>
                <a:srgbClr val="2816B0"/>
              </a:solidFill>
              <a:round/>
              <a:headEnd/>
              <a:tailEnd type="triangle" w="med" len="med"/>
            </a:ln>
          </p:spPr>
        </p:cxnSp>
        <p:cxnSp>
          <p:nvCxnSpPr>
            <p:cNvPr id="221205" name="AutoShape 21"/>
            <p:cNvCxnSpPr>
              <a:cxnSpLocks noChangeShapeType="1"/>
              <a:endCxn id="221191" idx="0"/>
            </p:cNvCxnSpPr>
            <p:nvPr/>
          </p:nvCxnSpPr>
          <p:spPr bwMode="auto">
            <a:xfrm>
              <a:off x="4499182" y="3033192"/>
              <a:ext cx="2853" cy="313933"/>
            </a:xfrm>
            <a:prstGeom prst="straightConnector1">
              <a:avLst/>
            </a:prstGeom>
            <a:grpFill/>
            <a:ln w="57150">
              <a:solidFill>
                <a:srgbClr val="2816B0"/>
              </a:solidFill>
              <a:round/>
              <a:headEnd type="triangle" w="med" len="med"/>
              <a:tailEnd/>
            </a:ln>
          </p:spPr>
        </p:cxnSp>
        <p:cxnSp>
          <p:nvCxnSpPr>
            <p:cNvPr id="221206" name="AutoShape 22"/>
            <p:cNvCxnSpPr>
              <a:cxnSpLocks noChangeShapeType="1"/>
              <a:stCxn id="221198" idx="0"/>
              <a:endCxn id="221191" idx="4"/>
            </p:cNvCxnSpPr>
            <p:nvPr/>
          </p:nvCxnSpPr>
          <p:spPr bwMode="auto">
            <a:xfrm flipV="1">
              <a:off x="3067203" y="4298437"/>
              <a:ext cx="1434832" cy="313933"/>
            </a:xfrm>
            <a:prstGeom prst="straightConnector1">
              <a:avLst/>
            </a:prstGeom>
            <a:grpFill/>
            <a:ln w="57150">
              <a:solidFill>
                <a:srgbClr val="2816B0"/>
              </a:solidFill>
              <a:round/>
              <a:headEnd type="triangle" w="med" len="med"/>
              <a:tailEnd/>
            </a:ln>
          </p:spPr>
        </p:cxnSp>
        <p:sp>
          <p:nvSpPr>
            <p:cNvPr id="47" name="Oval 3"/>
            <p:cNvSpPr>
              <a:spLocks noChangeArrowheads="1"/>
            </p:cNvSpPr>
            <p:nvPr/>
          </p:nvSpPr>
          <p:spPr bwMode="auto">
            <a:xfrm>
              <a:off x="3362442" y="1357298"/>
              <a:ext cx="2264923" cy="719826"/>
            </a:xfrm>
            <a:prstGeom prst="ellipse">
              <a:avLst/>
            </a:prstGeom>
            <a:grpFill/>
            <a:ln w="25400">
              <a:solidFill>
                <a:schemeClr val="tx1"/>
              </a:solidFill>
              <a:round/>
              <a:headEnd/>
              <a:tailEnd/>
            </a:ln>
          </p:spPr>
          <p:txBody>
            <a:bodyPr wrap="none" anchor="ctr"/>
            <a:lstStyle/>
            <a:p>
              <a:pPr algn="ctr" rtl="1" eaLnBrk="1" fontAlgn="auto" hangingPunct="1">
                <a:spcBef>
                  <a:spcPts val="0"/>
                </a:spcBef>
                <a:spcAft>
                  <a:spcPts val="0"/>
                </a:spcAft>
                <a:defRPr/>
              </a:pPr>
              <a:r>
                <a:rPr lang="fa-IR">
                  <a:solidFill>
                    <a:srgbClr val="FFFFCC"/>
                  </a:solidFill>
                  <a:latin typeface="+mn-lt"/>
                  <a:cs typeface="Zar" pitchFamily="2" charset="-78"/>
                </a:rPr>
                <a:t>پايه</a:t>
              </a:r>
              <a:r>
                <a:rPr lang="fa-IR">
                  <a:solidFill>
                    <a:srgbClr val="FFFFCC"/>
                  </a:solidFill>
                  <a:latin typeface="+mn-lt"/>
                  <a:cs typeface="Titr" pitchFamily="2" charset="-78"/>
                </a:rPr>
                <a:t>‌</a:t>
              </a:r>
              <a:r>
                <a:rPr lang="fa-IR">
                  <a:solidFill>
                    <a:srgbClr val="FFFFCC"/>
                  </a:solidFill>
                  <a:latin typeface="+mn-lt"/>
                  <a:cs typeface="Zar" pitchFamily="2" charset="-78"/>
                </a:rPr>
                <a:t>هاي</a:t>
              </a:r>
            </a:p>
            <a:p>
              <a:pPr algn="ctr" rtl="1" eaLnBrk="1" fontAlgn="auto" hangingPunct="1">
                <a:spcBef>
                  <a:spcPts val="0"/>
                </a:spcBef>
                <a:spcAft>
                  <a:spcPts val="0"/>
                </a:spcAft>
                <a:defRPr/>
              </a:pPr>
              <a:r>
                <a:rPr lang="fa-IR">
                  <a:solidFill>
                    <a:srgbClr val="FFFFCC"/>
                  </a:solidFill>
                  <a:latin typeface="+mn-lt"/>
                  <a:cs typeface="Zar" pitchFamily="2" charset="-78"/>
                </a:rPr>
                <a:t>اخذ ماليات</a:t>
              </a:r>
              <a:endParaRPr lang="en-US">
                <a:solidFill>
                  <a:srgbClr val="FFFFCC"/>
                </a:solidFill>
                <a:latin typeface="+mn-lt"/>
                <a:cs typeface="Zar" pitchFamily="2" charset="-78"/>
              </a:endParaRPr>
            </a:p>
          </p:txBody>
        </p:sp>
        <p:sp>
          <p:nvSpPr>
            <p:cNvPr id="48" name="Oval 4"/>
            <p:cNvSpPr>
              <a:spLocks noChangeArrowheads="1"/>
            </p:cNvSpPr>
            <p:nvPr/>
          </p:nvSpPr>
          <p:spPr bwMode="auto">
            <a:xfrm>
              <a:off x="749508" y="2284827"/>
              <a:ext cx="2264923" cy="719826"/>
            </a:xfrm>
            <a:prstGeom prst="ellipse">
              <a:avLst/>
            </a:prstGeom>
            <a:grpFill/>
            <a:ln w="25400">
              <a:solidFill>
                <a:schemeClr val="tx1"/>
              </a:solidFill>
              <a:round/>
              <a:headEnd/>
              <a:tailEnd/>
            </a:ln>
          </p:spPr>
          <p:txBody>
            <a:bodyPr wrap="none" anchor="ctr"/>
            <a:lstStyle/>
            <a:p>
              <a:pPr algn="ctr" rtl="1" eaLnBrk="1" fontAlgn="auto" hangingPunct="1">
                <a:spcBef>
                  <a:spcPts val="0"/>
                </a:spcBef>
                <a:spcAft>
                  <a:spcPts val="0"/>
                </a:spcAft>
                <a:defRPr/>
              </a:pPr>
              <a:r>
                <a:rPr lang="fa-IR" sz="2000" b="1">
                  <a:solidFill>
                    <a:srgbClr val="FFFFCC"/>
                  </a:solidFill>
                  <a:latin typeface="+mn-lt"/>
                  <a:cs typeface="Zar" pitchFamily="2" charset="-78"/>
                </a:rPr>
                <a:t>ثروت</a:t>
              </a:r>
              <a:endParaRPr lang="en-US" sz="2000" b="1">
                <a:solidFill>
                  <a:srgbClr val="FFFFCC"/>
                </a:solidFill>
                <a:latin typeface="+mn-lt"/>
                <a:cs typeface="Zar" pitchFamily="2" charset="-78"/>
              </a:endParaRPr>
            </a:p>
          </p:txBody>
        </p:sp>
        <p:sp>
          <p:nvSpPr>
            <p:cNvPr id="49" name="Oval 5"/>
            <p:cNvSpPr>
              <a:spLocks noChangeArrowheads="1"/>
            </p:cNvSpPr>
            <p:nvPr/>
          </p:nvSpPr>
          <p:spPr bwMode="auto">
            <a:xfrm>
              <a:off x="3288276" y="2284827"/>
              <a:ext cx="2264923" cy="719826"/>
            </a:xfrm>
            <a:prstGeom prst="ellipse">
              <a:avLst/>
            </a:prstGeom>
            <a:grpFill/>
            <a:ln w="25400">
              <a:solidFill>
                <a:schemeClr val="tx1"/>
              </a:solidFill>
              <a:round/>
              <a:headEnd/>
              <a:tailEnd/>
            </a:ln>
          </p:spPr>
          <p:txBody>
            <a:bodyPr wrap="none" anchor="ctr"/>
            <a:lstStyle/>
            <a:p>
              <a:pPr algn="ctr" rtl="1" eaLnBrk="1" fontAlgn="auto" hangingPunct="1">
                <a:spcBef>
                  <a:spcPts val="0"/>
                </a:spcBef>
                <a:spcAft>
                  <a:spcPts val="0"/>
                </a:spcAft>
                <a:defRPr/>
              </a:pPr>
              <a:r>
                <a:rPr lang="fa-IR" sz="3200" b="1">
                  <a:solidFill>
                    <a:srgbClr val="FFFFCC"/>
                  </a:solidFill>
                  <a:latin typeface="+mn-lt"/>
                  <a:cs typeface="Zar" pitchFamily="2" charset="-78"/>
                </a:rPr>
                <a:t>مصرف</a:t>
              </a:r>
              <a:endParaRPr lang="en-US" sz="3200" b="1">
                <a:solidFill>
                  <a:srgbClr val="FFFFCC"/>
                </a:solidFill>
                <a:latin typeface="+mn-lt"/>
                <a:cs typeface="Zar" pitchFamily="2" charset="-78"/>
              </a:endParaRPr>
            </a:p>
          </p:txBody>
        </p:sp>
        <p:sp>
          <p:nvSpPr>
            <p:cNvPr id="50" name="Oval 6"/>
            <p:cNvSpPr>
              <a:spLocks noChangeArrowheads="1"/>
            </p:cNvSpPr>
            <p:nvPr/>
          </p:nvSpPr>
          <p:spPr bwMode="auto">
            <a:xfrm>
              <a:off x="5821338" y="2284827"/>
              <a:ext cx="2264923" cy="719826"/>
            </a:xfrm>
            <a:prstGeom prst="ellipse">
              <a:avLst/>
            </a:prstGeom>
            <a:grpFill/>
            <a:ln w="25400">
              <a:solidFill>
                <a:schemeClr val="tx1"/>
              </a:solidFill>
              <a:round/>
              <a:headEnd/>
              <a:tailEnd/>
            </a:ln>
          </p:spPr>
          <p:txBody>
            <a:bodyPr wrap="none" anchor="ctr"/>
            <a:lstStyle/>
            <a:p>
              <a:pPr algn="ctr" rtl="1" eaLnBrk="1" fontAlgn="auto" hangingPunct="1">
                <a:spcBef>
                  <a:spcPts val="0"/>
                </a:spcBef>
                <a:spcAft>
                  <a:spcPts val="0"/>
                </a:spcAft>
                <a:defRPr/>
              </a:pPr>
              <a:r>
                <a:rPr lang="fa-IR" sz="2000" b="1">
                  <a:solidFill>
                    <a:srgbClr val="FFFFCC"/>
                  </a:solidFill>
                  <a:latin typeface="+mn-lt"/>
                  <a:cs typeface="Zar" pitchFamily="2" charset="-78"/>
                </a:rPr>
                <a:t>درآمد</a:t>
              </a:r>
              <a:endParaRPr lang="en-US" sz="2000" b="1">
                <a:solidFill>
                  <a:srgbClr val="FFFFCC"/>
                </a:solidFill>
                <a:latin typeface="+mn-lt"/>
                <a:cs typeface="Zar" pitchFamily="2" charset="-78"/>
              </a:endParaRPr>
            </a:p>
          </p:txBody>
        </p:sp>
        <p:sp>
          <p:nvSpPr>
            <p:cNvPr id="51" name="Oval 13"/>
            <p:cNvSpPr>
              <a:spLocks noChangeArrowheads="1"/>
            </p:cNvSpPr>
            <p:nvPr/>
          </p:nvSpPr>
          <p:spPr bwMode="auto">
            <a:xfrm>
              <a:off x="5049724" y="4574318"/>
              <a:ext cx="2264923" cy="719826"/>
            </a:xfrm>
            <a:prstGeom prst="ellipse">
              <a:avLst/>
            </a:prstGeom>
            <a:grpFill/>
            <a:ln w="25400">
              <a:solidFill>
                <a:schemeClr val="tx1"/>
              </a:solidFill>
              <a:round/>
              <a:headEnd/>
              <a:tailEnd/>
            </a:ln>
          </p:spPr>
          <p:txBody>
            <a:bodyPr wrap="none" anchor="ctr"/>
            <a:lstStyle/>
            <a:p>
              <a:pPr algn="ctr" rtl="1" eaLnBrk="1" fontAlgn="auto" hangingPunct="1">
                <a:spcBef>
                  <a:spcPts val="0"/>
                </a:spcBef>
                <a:spcAft>
                  <a:spcPts val="0"/>
                </a:spcAft>
                <a:defRPr/>
              </a:pPr>
              <a:r>
                <a:rPr lang="fa-IR" sz="2000" b="1">
                  <a:solidFill>
                    <a:srgbClr val="FFFFCC"/>
                  </a:solidFill>
                  <a:latin typeface="+mn-lt"/>
                  <a:cs typeface="Zar" pitchFamily="2" charset="-78"/>
                </a:rPr>
                <a:t>مستقيم</a:t>
              </a:r>
              <a:endParaRPr lang="en-US" sz="2000" b="1">
                <a:solidFill>
                  <a:srgbClr val="FFFFCC"/>
                </a:solidFill>
                <a:latin typeface="+mn-lt"/>
                <a:cs typeface="Zar"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1186"/>
                                        </p:tgtEl>
                                        <p:attrNameLst>
                                          <p:attrName>style.visibility</p:attrName>
                                        </p:attrNameLst>
                                      </p:cBhvr>
                                      <p:to>
                                        <p:strVal val="visible"/>
                                      </p:to>
                                    </p:set>
                                    <p:animEffect transition="in" filter="fade">
                                      <p:cBhvr>
                                        <p:cTn id="11" dur="2000"/>
                                        <p:tgtEl>
                                          <p:spTgt spid="22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bwMode="auto">
          <a:xfrm>
            <a:off x="-857250" y="1143000"/>
            <a:ext cx="91440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2500" b="1" smtClean="0">
                <a:solidFill>
                  <a:srgbClr val="003060"/>
                </a:solidFill>
                <a:cs typeface="Titr" pitchFamily="2" charset="0"/>
              </a:rPr>
              <a:t>ويژگيهاي قانون ماليات بر ارزش افزوده</a:t>
            </a:r>
            <a:endParaRPr lang="en-US" altLang="en-US" sz="2500" b="1" smtClean="0">
              <a:solidFill>
                <a:srgbClr val="003060"/>
              </a:solidFill>
              <a:cs typeface="Titr" pitchFamily="2" charset="0"/>
            </a:endParaRPr>
          </a:p>
        </p:txBody>
      </p:sp>
      <p:sp>
        <p:nvSpPr>
          <p:cNvPr id="199683" name="Rectangle 3"/>
          <p:cNvSpPr>
            <a:spLocks noGrp="1" noChangeArrowheads="1"/>
          </p:cNvSpPr>
          <p:nvPr>
            <p:ph type="body" idx="4294967295"/>
          </p:nvPr>
        </p:nvSpPr>
        <p:spPr bwMode="auto">
          <a:xfrm>
            <a:off x="142875" y="1785938"/>
            <a:ext cx="8643938" cy="4786312"/>
          </a:xfrm>
          <a:prstGeom prst="rect">
            <a:avLst/>
          </a:prstGeom>
          <a:solidFill>
            <a:srgbClr val="003060"/>
          </a:solidFill>
          <a:ln w="31750">
            <a:solidFill>
              <a:srgbClr val="FFFF00"/>
            </a:solidFill>
            <a:miter lim="800000"/>
            <a:headEnd/>
            <a:tailEnd/>
          </a:ln>
        </p:spPr>
        <p:txBody>
          <a:bodyPr/>
          <a:lstStyle/>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حذف مالياتها و عوارض موضوع قانون موسوم به تجميع عوارض؛</a:t>
            </a:r>
          </a:p>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ماليات بر ارزش افزوده از نوع مصرفي؛</a:t>
            </a:r>
          </a:p>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فصلي بودن دوره هاي مالياتي با امکان کاهش دوره براي موديان خاص (3 ماهه)؛</a:t>
            </a:r>
          </a:p>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تک نرخي (با نرخ پائين 3% = 5/1% ماليات + 5/1% عوارض)؛</a:t>
            </a:r>
          </a:p>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نرخ ويژه و بالاتر براي دخانيات (15%)  و انواع سوخت (30% - 5%)</a:t>
            </a:r>
          </a:p>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گستردگي معافيتها (با پوشش حدود 50% سبد کالاهاي مصرفي خانوار و بيش از  70% سبد کالاهاي مصرفي خانوار در پائين ترين دهک درآمدي)؛</a:t>
            </a:r>
          </a:p>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اعمال نرخ صفر براي حمايت از صادرات؛</a:t>
            </a:r>
          </a:p>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نرخ يکنواخت جرائم تأخير براي سازمان امور مالياتي (در مورد استرداد) و موديان (ماهيانه 2%)؛</a:t>
            </a:r>
          </a:p>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امکان بهره برداري از خدمات حسابداران رسمي توسط سازمان امور مالياتي و بنگاههاي اقتصادي؛</a:t>
            </a:r>
          </a:p>
          <a:p>
            <a:pPr algn="just" eaLnBrk="1" hangingPunct="1">
              <a:spcBef>
                <a:spcPts val="600"/>
              </a:spcBef>
              <a:spcAft>
                <a:spcPts val="600"/>
              </a:spcAft>
              <a:buFont typeface="Arial" panose="020B0604020202020204" pitchFamily="34" charset="0"/>
              <a:buBlip>
                <a:blip r:embed="rId3"/>
              </a:buBlip>
            </a:pPr>
            <a:r>
              <a:rPr lang="fa-IR" altLang="en-US" sz="1700" b="1" smtClean="0">
                <a:solidFill>
                  <a:srgbClr val="FFFFCC"/>
                </a:solidFill>
                <a:cs typeface="Zar" pitchFamily="2" charset="0"/>
              </a:rPr>
              <a:t>حمايت از توليد كننده داخلي ـ از آنجا كه واردات كالاها علاوه بر ارزش و حقوق گمركي مشمول اين ماليات نيز خواهد بود.</a:t>
            </a:r>
          </a:p>
        </p:txBody>
      </p:sp>
      <p:sp>
        <p:nvSpPr>
          <p:cNvPr id="57348" name="Rectangle 7"/>
          <p:cNvSpPr>
            <a:spLocks noChangeArrowheads="1"/>
          </p:cNvSpPr>
          <p:nvPr/>
        </p:nvSpPr>
        <p:spPr bwMode="auto">
          <a:xfrm>
            <a:off x="1500188" y="830263"/>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900">
                <a:solidFill>
                  <a:srgbClr val="003060"/>
                </a:solidFill>
                <a:latin typeface="Calibri" panose="020F0502020204030204" pitchFamily="34" charset="0"/>
                <a:cs typeface="Homa" pitchFamily="2" charset="0"/>
              </a:rPr>
              <a:t>4- نتايج و ويژگيهاي ماليات بر ارزش افزوده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9683">
                                            <p:bg/>
                                          </p:spTgt>
                                        </p:tgtEl>
                                        <p:attrNameLst>
                                          <p:attrName>style.visibility</p:attrName>
                                        </p:attrNameLst>
                                      </p:cBhvr>
                                      <p:to>
                                        <p:strVal val="visible"/>
                                      </p:to>
                                    </p:set>
                                    <p:animEffect transition="in" filter="strips(downLeft)">
                                      <p:cBhvr>
                                        <p:cTn id="7" dur="500"/>
                                        <p:tgtEl>
                                          <p:spTgt spid="19968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9683">
                                            <p:txEl>
                                              <p:pRg st="0" end="0"/>
                                            </p:txEl>
                                          </p:spTgt>
                                        </p:tgtEl>
                                        <p:attrNameLst>
                                          <p:attrName>style.visibility</p:attrName>
                                        </p:attrNameLst>
                                      </p:cBhvr>
                                      <p:to>
                                        <p:strVal val="visible"/>
                                      </p:to>
                                    </p:set>
                                    <p:animEffect transition="in" filter="strips(downLeft)">
                                      <p:cBhvr>
                                        <p:cTn id="12" dur="500"/>
                                        <p:tgtEl>
                                          <p:spTgt spid="199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99683">
                                            <p:txEl>
                                              <p:pRg st="1" end="1"/>
                                            </p:txEl>
                                          </p:spTgt>
                                        </p:tgtEl>
                                        <p:attrNameLst>
                                          <p:attrName>style.visibility</p:attrName>
                                        </p:attrNameLst>
                                      </p:cBhvr>
                                      <p:to>
                                        <p:strVal val="visible"/>
                                      </p:to>
                                    </p:set>
                                    <p:animEffect transition="in" filter="strips(downLeft)">
                                      <p:cBhvr>
                                        <p:cTn id="17" dur="500"/>
                                        <p:tgtEl>
                                          <p:spTgt spid="1996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99683">
                                            <p:txEl>
                                              <p:pRg st="2" end="2"/>
                                            </p:txEl>
                                          </p:spTgt>
                                        </p:tgtEl>
                                        <p:attrNameLst>
                                          <p:attrName>style.visibility</p:attrName>
                                        </p:attrNameLst>
                                      </p:cBhvr>
                                      <p:to>
                                        <p:strVal val="visible"/>
                                      </p:to>
                                    </p:set>
                                    <p:animEffect transition="in" filter="strips(downLeft)">
                                      <p:cBhvr>
                                        <p:cTn id="22" dur="500"/>
                                        <p:tgtEl>
                                          <p:spTgt spid="199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99683">
                                            <p:txEl>
                                              <p:pRg st="3" end="3"/>
                                            </p:txEl>
                                          </p:spTgt>
                                        </p:tgtEl>
                                        <p:attrNameLst>
                                          <p:attrName>style.visibility</p:attrName>
                                        </p:attrNameLst>
                                      </p:cBhvr>
                                      <p:to>
                                        <p:strVal val="visible"/>
                                      </p:to>
                                    </p:set>
                                    <p:animEffect transition="in" filter="strips(downLeft)">
                                      <p:cBhvr>
                                        <p:cTn id="27" dur="500"/>
                                        <p:tgtEl>
                                          <p:spTgt spid="1996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99683">
                                            <p:txEl>
                                              <p:pRg st="4" end="4"/>
                                            </p:txEl>
                                          </p:spTgt>
                                        </p:tgtEl>
                                        <p:attrNameLst>
                                          <p:attrName>style.visibility</p:attrName>
                                        </p:attrNameLst>
                                      </p:cBhvr>
                                      <p:to>
                                        <p:strVal val="visible"/>
                                      </p:to>
                                    </p:set>
                                    <p:animEffect transition="in" filter="strips(downLeft)">
                                      <p:cBhvr>
                                        <p:cTn id="32" dur="500"/>
                                        <p:tgtEl>
                                          <p:spTgt spid="1996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99683">
                                            <p:txEl>
                                              <p:pRg st="5" end="5"/>
                                            </p:txEl>
                                          </p:spTgt>
                                        </p:tgtEl>
                                        <p:attrNameLst>
                                          <p:attrName>style.visibility</p:attrName>
                                        </p:attrNameLst>
                                      </p:cBhvr>
                                      <p:to>
                                        <p:strVal val="visible"/>
                                      </p:to>
                                    </p:set>
                                    <p:animEffect transition="in" filter="strips(downLeft)">
                                      <p:cBhvr>
                                        <p:cTn id="37" dur="500"/>
                                        <p:tgtEl>
                                          <p:spTgt spid="1996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99683">
                                            <p:txEl>
                                              <p:pRg st="6" end="6"/>
                                            </p:txEl>
                                          </p:spTgt>
                                        </p:tgtEl>
                                        <p:attrNameLst>
                                          <p:attrName>style.visibility</p:attrName>
                                        </p:attrNameLst>
                                      </p:cBhvr>
                                      <p:to>
                                        <p:strVal val="visible"/>
                                      </p:to>
                                    </p:set>
                                    <p:animEffect transition="in" filter="strips(downLeft)">
                                      <p:cBhvr>
                                        <p:cTn id="42" dur="500"/>
                                        <p:tgtEl>
                                          <p:spTgt spid="1996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99683">
                                            <p:txEl>
                                              <p:pRg st="7" end="7"/>
                                            </p:txEl>
                                          </p:spTgt>
                                        </p:tgtEl>
                                        <p:attrNameLst>
                                          <p:attrName>style.visibility</p:attrName>
                                        </p:attrNameLst>
                                      </p:cBhvr>
                                      <p:to>
                                        <p:strVal val="visible"/>
                                      </p:to>
                                    </p:set>
                                    <p:animEffect transition="in" filter="strips(downLeft)">
                                      <p:cBhvr>
                                        <p:cTn id="47" dur="500"/>
                                        <p:tgtEl>
                                          <p:spTgt spid="19968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99683">
                                            <p:txEl>
                                              <p:pRg st="8" end="8"/>
                                            </p:txEl>
                                          </p:spTgt>
                                        </p:tgtEl>
                                        <p:attrNameLst>
                                          <p:attrName>style.visibility</p:attrName>
                                        </p:attrNameLst>
                                      </p:cBhvr>
                                      <p:to>
                                        <p:strVal val="visible"/>
                                      </p:to>
                                    </p:set>
                                    <p:animEffect transition="in" filter="strips(downLeft)">
                                      <p:cBhvr>
                                        <p:cTn id="52" dur="500"/>
                                        <p:tgtEl>
                                          <p:spTgt spid="19968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99683">
                                            <p:txEl>
                                              <p:pRg st="9" end="9"/>
                                            </p:txEl>
                                          </p:spTgt>
                                        </p:tgtEl>
                                        <p:attrNameLst>
                                          <p:attrName>style.visibility</p:attrName>
                                        </p:attrNameLst>
                                      </p:cBhvr>
                                      <p:to>
                                        <p:strVal val="visible"/>
                                      </p:to>
                                    </p:set>
                                    <p:animEffect transition="in" filter="strips(downLeft)">
                                      <p:cBhvr>
                                        <p:cTn id="57" dur="500"/>
                                        <p:tgtEl>
                                          <p:spTgt spid="1996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bwMode="auto">
          <a:xfrm>
            <a:off x="0" y="1214438"/>
            <a:ext cx="7858125"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2500" b="1" smtClean="0">
                <a:solidFill>
                  <a:srgbClr val="003366"/>
                </a:solidFill>
                <a:cs typeface="Titr" pitchFamily="2" charset="0"/>
              </a:rPr>
              <a:t>ويژگيهاي قانون ماليات بر ارزش افزوده</a:t>
            </a:r>
            <a:endParaRPr lang="en-US" altLang="en-US" sz="2500" b="1" smtClean="0">
              <a:solidFill>
                <a:srgbClr val="003366"/>
              </a:solidFill>
              <a:cs typeface="Titr" pitchFamily="2" charset="0"/>
            </a:endParaRPr>
          </a:p>
        </p:txBody>
      </p:sp>
      <p:sp>
        <p:nvSpPr>
          <p:cNvPr id="199683" name="Rectangle 3"/>
          <p:cNvSpPr>
            <a:spLocks noGrp="1" noChangeArrowheads="1"/>
          </p:cNvSpPr>
          <p:nvPr>
            <p:ph type="body" idx="4294967295"/>
          </p:nvPr>
        </p:nvSpPr>
        <p:spPr bwMode="auto">
          <a:xfrm>
            <a:off x="214313" y="1785938"/>
            <a:ext cx="8643937" cy="4714875"/>
          </a:xfrm>
          <a:prstGeom prst="rect">
            <a:avLst/>
          </a:prstGeom>
          <a:solidFill>
            <a:srgbClr val="003060"/>
          </a:solidFill>
          <a:ln w="31750">
            <a:solidFill>
              <a:srgbClr val="FFFF00"/>
            </a:solidFill>
            <a:miter lim="800000"/>
            <a:headEnd/>
            <a:tailEnd/>
          </a:ln>
        </p:spPr>
        <p:txBody>
          <a:bodyPr/>
          <a:lstStyle/>
          <a:p>
            <a:pPr marL="282575" algn="just" eaLnBrk="1" hangingPunct="1">
              <a:lnSpc>
                <a:spcPct val="150000"/>
              </a:lnSpc>
              <a:spcBef>
                <a:spcPct val="0"/>
              </a:spcBef>
            </a:pPr>
            <a:r>
              <a:rPr lang="fa-IR" altLang="en-US" sz="1800" b="1" smtClean="0">
                <a:solidFill>
                  <a:srgbClr val="FFFFCC"/>
                </a:solidFill>
                <a:latin typeface="Times New Roman" panose="02020603050405020304" pitchFamily="18" charset="0"/>
                <a:ea typeface="Calibri" panose="020F0502020204030204" pitchFamily="34" charset="0"/>
                <a:cs typeface="Titr" pitchFamily="2" charset="0"/>
              </a:rPr>
              <a:t>نرخ‌هاي ماليات و عوارض كالاها و خدمات  مشمول نظام ماليات بر ارزش افزوده</a:t>
            </a:r>
            <a:endParaRPr lang="en-US" altLang="en-US" sz="1800" smtClean="0">
              <a:solidFill>
                <a:srgbClr val="FFFFCC"/>
              </a:solidFill>
              <a:latin typeface="Times New Roman" panose="02020603050405020304" pitchFamily="18" charset="0"/>
              <a:ea typeface="Calibri" panose="020F0502020204030204" pitchFamily="34" charset="0"/>
              <a:cs typeface="Mitra" pitchFamily="2" charset="0"/>
            </a:endParaRPr>
          </a:p>
          <a:p>
            <a:pPr marL="282575" algn="just" eaLnBrk="1" hangingPunct="1">
              <a:lnSpc>
                <a:spcPct val="150000"/>
              </a:lnSpc>
              <a:spcBef>
                <a:spcPct val="0"/>
              </a:spcBef>
              <a:buFont typeface="Arial" panose="020B0604020202020204" pitchFamily="34" charset="0"/>
              <a:buNone/>
            </a:pP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نرخ ماليات و عوارض براي كالاها و خدمات به شرح زير مي‌باشد:</a:t>
            </a:r>
            <a:endParaRPr lang="en-US" altLang="en-US" sz="1800" smtClean="0">
              <a:solidFill>
                <a:srgbClr val="FFFFCC"/>
              </a:solidFill>
              <a:latin typeface="Times New Roman" panose="02020603050405020304" pitchFamily="18" charset="0"/>
              <a:ea typeface="Calibri" panose="020F0502020204030204" pitchFamily="34" charset="0"/>
              <a:cs typeface="Mitra" pitchFamily="2" charset="0"/>
            </a:endParaRPr>
          </a:p>
          <a:p>
            <a:pPr marL="282575" algn="just" eaLnBrk="1" hangingPunct="1">
              <a:lnSpc>
                <a:spcPct val="150000"/>
              </a:lnSpc>
              <a:spcBef>
                <a:spcPct val="0"/>
              </a:spcBef>
              <a:buFont typeface="Arial" panose="020B0604020202020204" pitchFamily="34" charset="0"/>
              <a:buNone/>
            </a:pPr>
            <a:r>
              <a:rPr lang="ar-SA" altLang="en-US" sz="1800" smtClean="0">
                <a:solidFill>
                  <a:srgbClr val="FFFFCC"/>
                </a:solidFill>
                <a:latin typeface="Times New Roman" panose="02020603050405020304" pitchFamily="18" charset="0"/>
                <a:ea typeface="Calibri" panose="020F0502020204030204" pitchFamily="34" charset="0"/>
                <a:cs typeface="Titr" pitchFamily="2" charset="0"/>
              </a:rPr>
              <a:t>شـــــرح</a:t>
            </a:r>
            <a:r>
              <a:rPr lang="en-US" altLang="en-US" sz="1800" smtClean="0">
                <a:solidFill>
                  <a:srgbClr val="FFFFCC"/>
                </a:solidFill>
                <a:latin typeface="Times New Roman" panose="02020603050405020304" pitchFamily="18" charset="0"/>
                <a:ea typeface="Calibri" panose="020F0502020204030204" pitchFamily="34" charset="0"/>
                <a:cs typeface="Titr" pitchFamily="2" charset="0"/>
              </a:rPr>
              <a:t>  	                             </a:t>
            </a:r>
            <a:r>
              <a:rPr lang="ar-SA" altLang="en-US" sz="1800" smtClean="0">
                <a:solidFill>
                  <a:srgbClr val="FFFFCC"/>
                </a:solidFill>
                <a:latin typeface="Times New Roman" panose="02020603050405020304" pitchFamily="18" charset="0"/>
                <a:ea typeface="Calibri" panose="020F0502020204030204" pitchFamily="34" charset="0"/>
                <a:cs typeface="Titr" pitchFamily="2" charset="0"/>
              </a:rPr>
              <a:t>ماليات</a:t>
            </a:r>
            <a:r>
              <a:rPr lang="fa-IR" altLang="en-US" sz="1800" smtClean="0">
                <a:solidFill>
                  <a:srgbClr val="FFFFCC"/>
                </a:solidFill>
                <a:latin typeface="Times New Roman" panose="02020603050405020304" pitchFamily="18" charset="0"/>
                <a:ea typeface="Calibri" panose="020F0502020204030204" pitchFamily="34" charset="0"/>
                <a:cs typeface="Titr" pitchFamily="2" charset="0"/>
              </a:rPr>
              <a:t>	 </a:t>
            </a:r>
            <a:r>
              <a:rPr lang="en-US" altLang="en-US" sz="1800" smtClean="0">
                <a:solidFill>
                  <a:srgbClr val="FFFFCC"/>
                </a:solidFill>
                <a:latin typeface="Times New Roman" panose="02020603050405020304" pitchFamily="18" charset="0"/>
                <a:ea typeface="Calibri" panose="020F0502020204030204" pitchFamily="34" charset="0"/>
                <a:cs typeface="Titr" pitchFamily="2" charset="0"/>
              </a:rPr>
              <a:t> </a:t>
            </a:r>
            <a:r>
              <a:rPr lang="ar-SA" altLang="en-US" sz="1800" smtClean="0">
                <a:solidFill>
                  <a:srgbClr val="FFFFCC"/>
                </a:solidFill>
                <a:latin typeface="Times New Roman" panose="02020603050405020304" pitchFamily="18" charset="0"/>
                <a:ea typeface="Calibri" panose="020F0502020204030204" pitchFamily="34" charset="0"/>
                <a:cs typeface="Titr" pitchFamily="2" charset="0"/>
              </a:rPr>
              <a:t>عوارض</a:t>
            </a:r>
            <a:r>
              <a:rPr lang="fa-IR" altLang="en-US" sz="1800" b="1" baseline="30000" smtClean="0">
                <a:solidFill>
                  <a:srgbClr val="FFFFCC"/>
                </a:solidFill>
                <a:latin typeface="Times New Roman" panose="02020603050405020304" pitchFamily="18" charset="0"/>
                <a:ea typeface="Calibri" panose="020F0502020204030204" pitchFamily="34" charset="0"/>
                <a:cs typeface="Mitra" pitchFamily="2" charset="0"/>
              </a:rPr>
              <a:t>[1]</a:t>
            </a:r>
            <a:r>
              <a:rPr lang="en-US" altLang="en-US" sz="1800" smtClean="0">
                <a:solidFill>
                  <a:srgbClr val="FFFFCC"/>
                </a:solidFill>
                <a:latin typeface="Times New Roman" panose="02020603050405020304" pitchFamily="18" charset="0"/>
                <a:ea typeface="Calibri" panose="020F0502020204030204" pitchFamily="34" charset="0"/>
                <a:cs typeface="Mitra" pitchFamily="2" charset="0"/>
              </a:rPr>
              <a:t> </a:t>
            </a:r>
          </a:p>
          <a:p>
            <a:pPr marL="282575" algn="just" eaLnBrk="1" hangingPunct="1">
              <a:lnSpc>
                <a:spcPct val="150000"/>
              </a:lnSpc>
              <a:spcBef>
                <a:spcPct val="0"/>
              </a:spcBef>
              <a:buFont typeface="Arial" panose="020B0604020202020204" pitchFamily="34" charset="0"/>
              <a:buNone/>
            </a:pP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ا</a:t>
            </a:r>
            <a:r>
              <a:rPr lang="ar-SA" altLang="en-US" sz="1800" smtClean="0">
                <a:solidFill>
                  <a:srgbClr val="FFFFCC"/>
                </a:solidFill>
                <a:latin typeface="Times New Roman" panose="02020603050405020304" pitchFamily="18" charset="0"/>
                <a:ea typeface="Calibri" panose="020F0502020204030204" pitchFamily="34" charset="0"/>
                <a:cs typeface="Mitra" pitchFamily="2" charset="0"/>
              </a:rPr>
              <a:t>نواع سيگار و محصولات دخاني</a:t>
            </a:r>
            <a:r>
              <a:rPr lang="en-US" altLang="en-US" sz="1800" smtClean="0">
                <a:solidFill>
                  <a:srgbClr val="FFFFCC"/>
                </a:solidFill>
                <a:latin typeface="Times New Roman" panose="02020603050405020304" pitchFamily="18" charset="0"/>
                <a:ea typeface="Calibri" panose="020F0502020204030204" pitchFamily="34" charset="0"/>
                <a:cs typeface="Mitra" pitchFamily="2" charset="0"/>
              </a:rPr>
              <a:t>	</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12 %	</a:t>
            </a:r>
            <a:r>
              <a:rPr lang="en-US" altLang="en-US" sz="1800" smtClean="0">
                <a:solidFill>
                  <a:srgbClr val="FFFFCC"/>
                </a:solidFill>
                <a:latin typeface="Times New Roman" panose="02020603050405020304" pitchFamily="18" charset="0"/>
                <a:ea typeface="Calibri" panose="020F0502020204030204" pitchFamily="34" charset="0"/>
                <a:cs typeface="Mitra" pitchFamily="2" charset="0"/>
              </a:rPr>
              <a:t>   </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3 %</a:t>
            </a:r>
            <a:endParaRPr lang="en-US" altLang="en-US" sz="1800" smtClean="0">
              <a:solidFill>
                <a:srgbClr val="FFFFCC"/>
              </a:solidFill>
              <a:latin typeface="Times New Roman" panose="02020603050405020304" pitchFamily="18" charset="0"/>
              <a:ea typeface="Calibri" panose="020F0502020204030204" pitchFamily="34" charset="0"/>
              <a:cs typeface="Mitra" pitchFamily="2" charset="0"/>
            </a:endParaRPr>
          </a:p>
          <a:p>
            <a:pPr marL="282575" algn="just" eaLnBrk="1" hangingPunct="1">
              <a:lnSpc>
                <a:spcPct val="150000"/>
              </a:lnSpc>
              <a:spcBef>
                <a:spcPct val="0"/>
              </a:spcBef>
              <a:buFont typeface="Arial" panose="020B0604020202020204" pitchFamily="34" charset="0"/>
              <a:buNone/>
            </a:pPr>
            <a:r>
              <a:rPr lang="ar-SA" altLang="en-US" sz="1800" smtClean="0">
                <a:solidFill>
                  <a:srgbClr val="FFFFCC"/>
                </a:solidFill>
                <a:latin typeface="Times New Roman" panose="02020603050405020304" pitchFamily="18" charset="0"/>
                <a:ea typeface="Calibri" panose="020F0502020204030204" pitchFamily="34" charset="0"/>
                <a:cs typeface="Mitra" pitchFamily="2" charset="0"/>
              </a:rPr>
              <a:t>انواع بنزين و سوخت هواپيما</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20 %	</a:t>
            </a:r>
            <a:r>
              <a:rPr lang="en-US" altLang="en-US" sz="1800" smtClean="0">
                <a:solidFill>
                  <a:srgbClr val="FFFFCC"/>
                </a:solidFill>
                <a:latin typeface="Times New Roman" panose="02020603050405020304" pitchFamily="18" charset="0"/>
                <a:ea typeface="Calibri" panose="020F0502020204030204" pitchFamily="34" charset="0"/>
                <a:cs typeface="Mitra" pitchFamily="2" charset="0"/>
              </a:rPr>
              <a:t>   </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10 %</a:t>
            </a:r>
            <a:endParaRPr lang="en-US" altLang="en-US" sz="1800" smtClean="0">
              <a:solidFill>
                <a:srgbClr val="FFFFCC"/>
              </a:solidFill>
              <a:latin typeface="Times New Roman" panose="02020603050405020304" pitchFamily="18" charset="0"/>
              <a:ea typeface="Calibri" panose="020F0502020204030204" pitchFamily="34" charset="0"/>
              <a:cs typeface="Mitra" pitchFamily="2" charset="0"/>
            </a:endParaRPr>
          </a:p>
          <a:p>
            <a:pPr marL="282575" algn="just" eaLnBrk="1" hangingPunct="1">
              <a:lnSpc>
                <a:spcPct val="150000"/>
              </a:lnSpc>
              <a:spcBef>
                <a:spcPct val="0"/>
              </a:spcBef>
              <a:buFont typeface="Arial" panose="020B0604020202020204" pitchFamily="34" charset="0"/>
              <a:buNone/>
            </a:pPr>
            <a:r>
              <a:rPr lang="ar-SA" altLang="en-US" sz="1800" smtClean="0">
                <a:solidFill>
                  <a:srgbClr val="FFFFCC"/>
                </a:solidFill>
                <a:latin typeface="Times New Roman" panose="02020603050405020304" pitchFamily="18" charset="0"/>
                <a:ea typeface="Calibri" panose="020F0502020204030204" pitchFamily="34" charset="0"/>
                <a:cs typeface="Mitra" pitchFamily="2" charset="0"/>
              </a:rPr>
              <a:t>نفت سفيد و نفت گاز</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5/1 % 	</a:t>
            </a:r>
            <a:r>
              <a:rPr lang="en-US" altLang="en-US" sz="1800" smtClean="0">
                <a:solidFill>
                  <a:srgbClr val="FFFFCC"/>
                </a:solidFill>
                <a:latin typeface="Times New Roman" panose="02020603050405020304" pitchFamily="18" charset="0"/>
                <a:ea typeface="Calibri" panose="020F0502020204030204" pitchFamily="34" charset="0"/>
                <a:cs typeface="Mitra" pitchFamily="2" charset="0"/>
              </a:rPr>
              <a:t>   </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10 %</a:t>
            </a:r>
            <a:endParaRPr lang="en-US" altLang="en-US" sz="1800" smtClean="0">
              <a:solidFill>
                <a:srgbClr val="FFFFCC"/>
              </a:solidFill>
              <a:latin typeface="Times New Roman" panose="02020603050405020304" pitchFamily="18" charset="0"/>
              <a:ea typeface="Calibri" panose="020F0502020204030204" pitchFamily="34" charset="0"/>
              <a:cs typeface="Mitra" pitchFamily="2" charset="0"/>
            </a:endParaRPr>
          </a:p>
          <a:p>
            <a:pPr marL="282575" algn="just" eaLnBrk="1" hangingPunct="1">
              <a:lnSpc>
                <a:spcPct val="150000"/>
              </a:lnSpc>
              <a:spcBef>
                <a:spcPct val="0"/>
              </a:spcBef>
              <a:buFont typeface="Arial" panose="020B0604020202020204" pitchFamily="34" charset="0"/>
              <a:buNone/>
            </a:pPr>
            <a:r>
              <a:rPr lang="ar-SA" altLang="en-US" sz="1800" smtClean="0">
                <a:solidFill>
                  <a:srgbClr val="FFFFCC"/>
                </a:solidFill>
                <a:latin typeface="Times New Roman" panose="02020603050405020304" pitchFamily="18" charset="0"/>
                <a:ea typeface="Calibri" panose="020F0502020204030204" pitchFamily="34" charset="0"/>
                <a:cs typeface="Mitra" pitchFamily="2" charset="0"/>
              </a:rPr>
              <a:t>نفت كوره </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a:t>
            </a:r>
            <a:r>
              <a:rPr lang="en-US" altLang="en-US" sz="1800" smtClean="0">
                <a:solidFill>
                  <a:srgbClr val="FFFFCC"/>
                </a:solidFill>
                <a:latin typeface="Times New Roman" panose="02020603050405020304" pitchFamily="18" charset="0"/>
                <a:ea typeface="Calibri" panose="020F0502020204030204" pitchFamily="34" charset="0"/>
                <a:cs typeface="Mitra" pitchFamily="2" charset="0"/>
              </a:rPr>
              <a:t>		</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5/1 %	</a:t>
            </a:r>
            <a:r>
              <a:rPr lang="en-US" altLang="en-US" sz="1800" smtClean="0">
                <a:solidFill>
                  <a:srgbClr val="FFFFCC"/>
                </a:solidFill>
                <a:latin typeface="Times New Roman" panose="02020603050405020304" pitchFamily="18" charset="0"/>
                <a:ea typeface="Calibri" panose="020F0502020204030204" pitchFamily="34" charset="0"/>
                <a:cs typeface="Mitra" pitchFamily="2" charset="0"/>
              </a:rPr>
              <a:t>   </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5 %</a:t>
            </a:r>
            <a:endParaRPr lang="en-US" altLang="en-US" sz="1800" smtClean="0">
              <a:solidFill>
                <a:srgbClr val="FFFFCC"/>
              </a:solidFill>
              <a:latin typeface="Times New Roman" panose="02020603050405020304" pitchFamily="18" charset="0"/>
              <a:ea typeface="Calibri" panose="020F0502020204030204" pitchFamily="34" charset="0"/>
              <a:cs typeface="Mitra" pitchFamily="2" charset="0"/>
            </a:endParaRPr>
          </a:p>
          <a:p>
            <a:pPr marL="282575" algn="just" eaLnBrk="1" hangingPunct="1">
              <a:lnSpc>
                <a:spcPct val="150000"/>
              </a:lnSpc>
              <a:spcBef>
                <a:spcPct val="0"/>
              </a:spcBef>
              <a:buFont typeface="Arial" panose="020B0604020202020204" pitchFamily="34" charset="0"/>
              <a:buNone/>
            </a:pPr>
            <a:r>
              <a:rPr lang="ar-SA" altLang="en-US" sz="1800" smtClean="0">
                <a:solidFill>
                  <a:srgbClr val="FFFFCC"/>
                </a:solidFill>
                <a:latin typeface="Times New Roman" panose="02020603050405020304" pitchFamily="18" charset="0"/>
                <a:ea typeface="Calibri" panose="020F0502020204030204" pitchFamily="34" charset="0"/>
                <a:cs typeface="Mitra" pitchFamily="2" charset="0"/>
              </a:rPr>
              <a:t>ساير كالاها و خدمات غير معاف</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		 5/1 %	   </a:t>
            </a:r>
            <a:r>
              <a:rPr lang="en-US" altLang="en-US" sz="1800" smtClean="0">
                <a:solidFill>
                  <a:srgbClr val="FFFFCC"/>
                </a:solidFill>
                <a:latin typeface="Times New Roman" panose="02020603050405020304" pitchFamily="18" charset="0"/>
                <a:ea typeface="Calibri" panose="020F0502020204030204" pitchFamily="34" charset="0"/>
                <a:cs typeface="Mitra" pitchFamily="2" charset="0"/>
              </a:rPr>
              <a:t> </a:t>
            </a:r>
            <a:r>
              <a:rPr lang="fa-IR" altLang="en-US" sz="1800" smtClean="0">
                <a:solidFill>
                  <a:srgbClr val="FFFFCC"/>
                </a:solidFill>
                <a:latin typeface="Times New Roman" panose="02020603050405020304" pitchFamily="18" charset="0"/>
                <a:ea typeface="Calibri" panose="020F0502020204030204" pitchFamily="34" charset="0"/>
                <a:cs typeface="Mitra" pitchFamily="2" charset="0"/>
              </a:rPr>
              <a:t>5/1 %</a:t>
            </a:r>
            <a:endParaRPr lang="en-US" altLang="en-US" sz="1800" smtClean="0">
              <a:solidFill>
                <a:srgbClr val="FFFFCC"/>
              </a:solidFill>
              <a:latin typeface="Times New Roman" panose="02020603050405020304" pitchFamily="18" charset="0"/>
              <a:ea typeface="Calibri" panose="020F0502020204030204" pitchFamily="34" charset="0"/>
              <a:cs typeface="Mitra" pitchFamily="2" charset="0"/>
            </a:endParaRPr>
          </a:p>
          <a:p>
            <a:pPr marL="282575" algn="just" eaLnBrk="1" hangingPunct="1">
              <a:lnSpc>
                <a:spcPct val="150000"/>
              </a:lnSpc>
              <a:spcBef>
                <a:spcPct val="0"/>
              </a:spcBef>
              <a:buFont typeface="Arial" panose="020B0604020202020204" pitchFamily="34" charset="0"/>
              <a:buNone/>
            </a:pPr>
            <a:endParaRPr lang="en-US" altLang="en-US" sz="1800" smtClean="0">
              <a:solidFill>
                <a:srgbClr val="FFFFCC"/>
              </a:solidFill>
              <a:latin typeface="Times New Roman" panose="02020603050405020304" pitchFamily="18" charset="0"/>
              <a:ea typeface="Calibri" panose="020F0502020204030204" pitchFamily="34" charset="0"/>
              <a:cs typeface="Mitra" pitchFamily="2" charset="0"/>
            </a:endParaRPr>
          </a:p>
          <a:p>
            <a:pPr marL="282575" algn="just" eaLnBrk="1" hangingPunct="1">
              <a:lnSpc>
                <a:spcPct val="150000"/>
              </a:lnSpc>
              <a:spcBef>
                <a:spcPct val="0"/>
              </a:spcBef>
              <a:buFont typeface="Arial" panose="020B0604020202020204" pitchFamily="34" charset="0"/>
              <a:buNone/>
            </a:pPr>
            <a:r>
              <a:rPr lang="en-US" altLang="en-US" sz="1800" baseline="30000" smtClean="0">
                <a:solidFill>
                  <a:srgbClr val="FFFFCC"/>
                </a:solidFill>
                <a:latin typeface="Times New Roman" panose="02020603050405020304" pitchFamily="18" charset="0"/>
                <a:ea typeface="Times New Roman" panose="02020603050405020304" pitchFamily="18" charset="0"/>
                <a:cs typeface="Mitra" pitchFamily="2" charset="0"/>
              </a:rPr>
              <a:t>[1]</a:t>
            </a:r>
            <a:r>
              <a:rPr lang="en-US" altLang="en-US" sz="1800" smtClean="0">
                <a:solidFill>
                  <a:srgbClr val="FFFFCC"/>
                </a:solidFill>
                <a:latin typeface="Times New Roman" panose="02020603050405020304" pitchFamily="18" charset="0"/>
                <a:ea typeface="Times New Roman" panose="02020603050405020304" pitchFamily="18" charset="0"/>
                <a:cs typeface="Mitra" pitchFamily="2" charset="0"/>
              </a:rPr>
              <a:t> </a:t>
            </a:r>
            <a:r>
              <a:rPr lang="fa-IR" altLang="en-US" sz="1800" smtClean="0">
                <a:solidFill>
                  <a:srgbClr val="FFFFCC"/>
                </a:solidFill>
                <a:latin typeface="Times New Roman" panose="02020603050405020304" pitchFamily="18" charset="0"/>
                <a:ea typeface="Times New Roman" panose="02020603050405020304" pitchFamily="18" charset="0"/>
                <a:cs typeface="Mitra" pitchFamily="2" charset="0"/>
              </a:rPr>
              <a:t>- عوارض براساس فصل‌هاي اول تا هفتم قانون، در نظر گرفته شده است و شامل حقوق ورودي (فصل هشتم) و ساير ماليات‌ها و عوارض (فصل نهم) نمي‌باشد.</a:t>
            </a:r>
          </a:p>
        </p:txBody>
      </p:sp>
      <p:sp>
        <p:nvSpPr>
          <p:cNvPr id="59396" name="Rectangle 7"/>
          <p:cNvSpPr>
            <a:spLocks noChangeArrowheads="1"/>
          </p:cNvSpPr>
          <p:nvPr/>
        </p:nvSpPr>
        <p:spPr bwMode="auto">
          <a:xfrm>
            <a:off x="1643063" y="901700"/>
            <a:ext cx="62865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900">
                <a:solidFill>
                  <a:srgbClr val="003366"/>
                </a:solidFill>
                <a:latin typeface="Calibri" panose="020F0502020204030204" pitchFamily="34" charset="0"/>
                <a:cs typeface="Homa" pitchFamily="2" charset="0"/>
              </a:rPr>
              <a:t>4- نتايج و ويژگيهاي ماليات بر ارزش افزوده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9683">
                                            <p:bg/>
                                          </p:spTgt>
                                        </p:tgtEl>
                                        <p:attrNameLst>
                                          <p:attrName>style.visibility</p:attrName>
                                        </p:attrNameLst>
                                      </p:cBhvr>
                                      <p:to>
                                        <p:strVal val="visible"/>
                                      </p:to>
                                    </p:set>
                                    <p:animEffect transition="in" filter="strips(downLeft)">
                                      <p:cBhvr>
                                        <p:cTn id="7" dur="500"/>
                                        <p:tgtEl>
                                          <p:spTgt spid="19968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9683">
                                            <p:txEl>
                                              <p:pRg st="0" end="0"/>
                                            </p:txEl>
                                          </p:spTgt>
                                        </p:tgtEl>
                                        <p:attrNameLst>
                                          <p:attrName>style.visibility</p:attrName>
                                        </p:attrNameLst>
                                      </p:cBhvr>
                                      <p:to>
                                        <p:strVal val="visible"/>
                                      </p:to>
                                    </p:set>
                                    <p:animEffect transition="in" filter="strips(downLeft)">
                                      <p:cBhvr>
                                        <p:cTn id="12" dur="500"/>
                                        <p:tgtEl>
                                          <p:spTgt spid="199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99683">
                                            <p:txEl>
                                              <p:pRg st="1" end="1"/>
                                            </p:txEl>
                                          </p:spTgt>
                                        </p:tgtEl>
                                        <p:attrNameLst>
                                          <p:attrName>style.visibility</p:attrName>
                                        </p:attrNameLst>
                                      </p:cBhvr>
                                      <p:to>
                                        <p:strVal val="visible"/>
                                      </p:to>
                                    </p:set>
                                    <p:animEffect transition="in" filter="strips(downLeft)">
                                      <p:cBhvr>
                                        <p:cTn id="17" dur="500"/>
                                        <p:tgtEl>
                                          <p:spTgt spid="1996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99683">
                                            <p:txEl>
                                              <p:pRg st="2" end="2"/>
                                            </p:txEl>
                                          </p:spTgt>
                                        </p:tgtEl>
                                        <p:attrNameLst>
                                          <p:attrName>style.visibility</p:attrName>
                                        </p:attrNameLst>
                                      </p:cBhvr>
                                      <p:to>
                                        <p:strVal val="visible"/>
                                      </p:to>
                                    </p:set>
                                    <p:animEffect transition="in" filter="strips(downLeft)">
                                      <p:cBhvr>
                                        <p:cTn id="22" dur="500"/>
                                        <p:tgtEl>
                                          <p:spTgt spid="199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99683">
                                            <p:txEl>
                                              <p:pRg st="3" end="3"/>
                                            </p:txEl>
                                          </p:spTgt>
                                        </p:tgtEl>
                                        <p:attrNameLst>
                                          <p:attrName>style.visibility</p:attrName>
                                        </p:attrNameLst>
                                      </p:cBhvr>
                                      <p:to>
                                        <p:strVal val="visible"/>
                                      </p:to>
                                    </p:set>
                                    <p:animEffect transition="in" filter="strips(downLeft)">
                                      <p:cBhvr>
                                        <p:cTn id="27" dur="500"/>
                                        <p:tgtEl>
                                          <p:spTgt spid="1996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99683">
                                            <p:txEl>
                                              <p:pRg st="4" end="4"/>
                                            </p:txEl>
                                          </p:spTgt>
                                        </p:tgtEl>
                                        <p:attrNameLst>
                                          <p:attrName>style.visibility</p:attrName>
                                        </p:attrNameLst>
                                      </p:cBhvr>
                                      <p:to>
                                        <p:strVal val="visible"/>
                                      </p:to>
                                    </p:set>
                                    <p:animEffect transition="in" filter="strips(downLeft)">
                                      <p:cBhvr>
                                        <p:cTn id="32" dur="500"/>
                                        <p:tgtEl>
                                          <p:spTgt spid="1996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99683">
                                            <p:txEl>
                                              <p:pRg st="5" end="5"/>
                                            </p:txEl>
                                          </p:spTgt>
                                        </p:tgtEl>
                                        <p:attrNameLst>
                                          <p:attrName>style.visibility</p:attrName>
                                        </p:attrNameLst>
                                      </p:cBhvr>
                                      <p:to>
                                        <p:strVal val="visible"/>
                                      </p:to>
                                    </p:set>
                                    <p:animEffect transition="in" filter="strips(downLeft)">
                                      <p:cBhvr>
                                        <p:cTn id="37" dur="500"/>
                                        <p:tgtEl>
                                          <p:spTgt spid="1996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99683">
                                            <p:txEl>
                                              <p:pRg st="6" end="6"/>
                                            </p:txEl>
                                          </p:spTgt>
                                        </p:tgtEl>
                                        <p:attrNameLst>
                                          <p:attrName>style.visibility</p:attrName>
                                        </p:attrNameLst>
                                      </p:cBhvr>
                                      <p:to>
                                        <p:strVal val="visible"/>
                                      </p:to>
                                    </p:set>
                                    <p:animEffect transition="in" filter="strips(downLeft)">
                                      <p:cBhvr>
                                        <p:cTn id="42" dur="500"/>
                                        <p:tgtEl>
                                          <p:spTgt spid="1996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99683">
                                            <p:txEl>
                                              <p:pRg st="7" end="7"/>
                                            </p:txEl>
                                          </p:spTgt>
                                        </p:tgtEl>
                                        <p:attrNameLst>
                                          <p:attrName>style.visibility</p:attrName>
                                        </p:attrNameLst>
                                      </p:cBhvr>
                                      <p:to>
                                        <p:strVal val="visible"/>
                                      </p:to>
                                    </p:set>
                                    <p:animEffect transition="in" filter="strips(downLeft)">
                                      <p:cBhvr>
                                        <p:cTn id="47" dur="500"/>
                                        <p:tgtEl>
                                          <p:spTgt spid="19968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99683">
                                            <p:txEl>
                                              <p:pRg st="9" end="9"/>
                                            </p:txEl>
                                          </p:spTgt>
                                        </p:tgtEl>
                                        <p:attrNameLst>
                                          <p:attrName>style.visibility</p:attrName>
                                        </p:attrNameLst>
                                      </p:cBhvr>
                                      <p:to>
                                        <p:strVal val="visible"/>
                                      </p:to>
                                    </p:set>
                                    <p:animEffect transition="in" filter="strips(downLeft)">
                                      <p:cBhvr>
                                        <p:cTn id="52" dur="500"/>
                                        <p:tgtEl>
                                          <p:spTgt spid="1996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0" y="1071563"/>
            <a:ext cx="91440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a-IR" altLang="en-US" sz="2600" b="1" smtClean="0">
                <a:solidFill>
                  <a:srgbClr val="003366"/>
                </a:solidFill>
                <a:cs typeface="Titr" pitchFamily="2" charset="0"/>
              </a:rPr>
              <a:t>ويژگيهاي قانون ماليات بر ارزش افزوده</a:t>
            </a:r>
            <a:endParaRPr lang="en-US" altLang="en-US" sz="2600" b="1" smtClean="0">
              <a:solidFill>
                <a:srgbClr val="003366"/>
              </a:solidFill>
              <a:cs typeface="Titr" pitchFamily="2" charset="0"/>
            </a:endParaRPr>
          </a:p>
        </p:txBody>
      </p:sp>
      <p:sp>
        <p:nvSpPr>
          <p:cNvPr id="199683" name="Rectangle 3"/>
          <p:cNvSpPr>
            <a:spLocks noGrp="1" noChangeArrowheads="1"/>
          </p:cNvSpPr>
          <p:nvPr>
            <p:ph type="body" idx="4294967295"/>
          </p:nvPr>
        </p:nvSpPr>
        <p:spPr bwMode="auto">
          <a:xfrm>
            <a:off x="714375" y="1785938"/>
            <a:ext cx="7929563" cy="4786312"/>
          </a:xfrm>
          <a:prstGeom prst="rect">
            <a:avLst/>
          </a:prstGeom>
          <a:solidFill>
            <a:srgbClr val="002060">
              <a:alpha val="67058"/>
            </a:srgbClr>
          </a:solidFill>
          <a:ln w="31750">
            <a:solidFill>
              <a:srgbClr val="FFFF00"/>
            </a:solidFill>
            <a:miter lim="800000"/>
            <a:headEnd/>
            <a:tailEnd/>
          </a:ln>
        </p:spPr>
        <p:txBody>
          <a:bodyPr/>
          <a:lstStyle/>
          <a:p>
            <a:pPr marL="282575" algn="ctr" eaLnBrk="1" hangingPunct="1">
              <a:lnSpc>
                <a:spcPct val="150000"/>
              </a:lnSpc>
              <a:spcBef>
                <a:spcPct val="0"/>
              </a:spcBef>
              <a:buFont typeface="Arial" panose="020B0604020202020204" pitchFamily="34" charset="0"/>
              <a:buNone/>
            </a:pPr>
            <a:r>
              <a:rPr lang="fa-IR" altLang="en-US" sz="1600" b="1" smtClean="0">
                <a:solidFill>
                  <a:srgbClr val="FFFFCC"/>
                </a:solidFill>
                <a:latin typeface="Times New Roman" panose="02020603050405020304" pitchFamily="18" charset="0"/>
                <a:ea typeface="Calibri" panose="020F0502020204030204" pitchFamily="34" charset="0"/>
                <a:cs typeface="Titr" pitchFamily="2" charset="0"/>
              </a:rPr>
              <a:t>نمودار تغييرات شماتيك نرخ عمومي عوارض و ماليات براساس قوانين جاري كشور</a:t>
            </a:r>
          </a:p>
          <a:p>
            <a:pPr marL="282575" algn="ctr" eaLnBrk="1" hangingPunct="1">
              <a:lnSpc>
                <a:spcPct val="150000"/>
              </a:lnSpc>
              <a:spcBef>
                <a:spcPct val="0"/>
              </a:spcBef>
              <a:buFont typeface="Arial" panose="020B0604020202020204" pitchFamily="34" charset="0"/>
              <a:buNone/>
            </a:pPr>
            <a:r>
              <a:rPr lang="fa-IR" altLang="en-US" sz="1600" b="1" smtClean="0">
                <a:solidFill>
                  <a:srgbClr val="FFFFCC"/>
                </a:solidFill>
                <a:latin typeface="Times New Roman" panose="02020603050405020304" pitchFamily="18" charset="0"/>
                <a:ea typeface="Calibri" panose="020F0502020204030204" pitchFamily="34" charset="0"/>
                <a:cs typeface="Titr" pitchFamily="2" charset="0"/>
              </a:rPr>
              <a:t>(بجز كالاها با نرخ‌هاي خاص)</a:t>
            </a:r>
            <a:endParaRPr lang="en-US" altLang="en-US" sz="1600" smtClean="0">
              <a:solidFill>
                <a:srgbClr val="FFFFCC"/>
              </a:solidFill>
              <a:latin typeface="Times New Roman" panose="02020603050405020304" pitchFamily="18" charset="0"/>
              <a:ea typeface="Calibri" panose="020F0502020204030204" pitchFamily="34" charset="0"/>
              <a:cs typeface="Mitra" pitchFamily="2" charset="0"/>
            </a:endParaRPr>
          </a:p>
          <a:p>
            <a:pPr marL="282575" algn="just" eaLnBrk="1" hangingPunct="1">
              <a:lnSpc>
                <a:spcPct val="150000"/>
              </a:lnSpc>
              <a:spcBef>
                <a:spcPct val="0"/>
              </a:spcBef>
              <a:buFont typeface="Arial" panose="020B0604020202020204" pitchFamily="34" charset="0"/>
              <a:buNone/>
            </a:pPr>
            <a:r>
              <a:rPr lang="en-US" altLang="en-US" sz="3600" smtClean="0">
                <a:solidFill>
                  <a:srgbClr val="FFFFCC"/>
                </a:solidFill>
                <a:latin typeface="Times New Roman" panose="02020603050405020304" pitchFamily="18" charset="0"/>
                <a:ea typeface="Calibri" panose="020F0502020204030204" pitchFamily="34" charset="0"/>
                <a:cs typeface="Mitra" pitchFamily="2" charset="0"/>
              </a:rPr>
              <a:t>	</a:t>
            </a:r>
            <a:endParaRPr lang="fa-IR" altLang="en-US" b="1" smtClean="0">
              <a:solidFill>
                <a:srgbClr val="FFFFCC"/>
              </a:solidFill>
              <a:cs typeface="Zar" pitchFamily="2" charset="0"/>
            </a:endParaRPr>
          </a:p>
        </p:txBody>
      </p:sp>
      <p:sp>
        <p:nvSpPr>
          <p:cNvPr id="61444" name="Rectangle 7"/>
          <p:cNvSpPr>
            <a:spLocks noChangeArrowheads="1"/>
          </p:cNvSpPr>
          <p:nvPr/>
        </p:nvSpPr>
        <p:spPr bwMode="auto">
          <a:xfrm>
            <a:off x="428625" y="785813"/>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900">
                <a:solidFill>
                  <a:srgbClr val="003366"/>
                </a:solidFill>
                <a:latin typeface="Calibri" panose="020F0502020204030204" pitchFamily="34" charset="0"/>
                <a:cs typeface="Homa" pitchFamily="2" charset="0"/>
              </a:rPr>
              <a:t>4- نتايج و ويژگيهاي ماليات بر ارزش افزوده</a:t>
            </a:r>
          </a:p>
        </p:txBody>
      </p:sp>
      <p:graphicFrame>
        <p:nvGraphicFramePr>
          <p:cNvPr id="275465" name="Object 9"/>
          <p:cNvGraphicFramePr>
            <a:graphicFrameLocks noChangeAspect="1"/>
          </p:cNvGraphicFramePr>
          <p:nvPr/>
        </p:nvGraphicFramePr>
        <p:xfrm>
          <a:off x="571500" y="2000250"/>
          <a:ext cx="7848600" cy="3905250"/>
        </p:xfrm>
        <a:graphic>
          <a:graphicData uri="http://schemas.openxmlformats.org/presentationml/2006/ole">
            <mc:AlternateContent xmlns:mc="http://schemas.openxmlformats.org/markup-compatibility/2006">
              <mc:Choice xmlns:v="urn:schemas-microsoft-com:vml" Requires="v">
                <p:oleObj spid="_x0000_s61451" name="Chart" r:id="rId4" imgW="6096000" imgH="4067175" progId="MSGraph.Chart.8">
                  <p:embed followColorScheme="full"/>
                </p:oleObj>
              </mc:Choice>
              <mc:Fallback>
                <p:oleObj name="Chart" r:id="rId4" imgW="6096000" imgH="4067175" progId="MSGraph.Chart.8">
                  <p:embed followColorScheme="full"/>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000250"/>
                        <a:ext cx="78486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5466" name="Text Box 10"/>
          <p:cNvSpPr txBox="1">
            <a:spLocks noChangeArrowheads="1"/>
          </p:cNvSpPr>
          <p:nvPr/>
        </p:nvSpPr>
        <p:spPr bwMode="auto">
          <a:xfrm>
            <a:off x="828675" y="5729288"/>
            <a:ext cx="216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200">
                <a:solidFill>
                  <a:srgbClr val="FFFFCC"/>
                </a:solidFill>
                <a:latin typeface="Calibri" panose="020F0502020204030204" pitchFamily="34" charset="0"/>
                <a:cs typeface="Titr" pitchFamily="2" charset="0"/>
              </a:rPr>
              <a:t>ماليات و عوارض موضوع بند هـ ماده 3 قانون موسوم به تجميع عوارض</a:t>
            </a:r>
            <a:endParaRPr lang="en-US" altLang="en-US" sz="1200">
              <a:solidFill>
                <a:srgbClr val="FFFFCC"/>
              </a:solidFill>
              <a:latin typeface="Calibri" panose="020F0502020204030204" pitchFamily="34" charset="0"/>
              <a:cs typeface="Titr" pitchFamily="2" charset="0"/>
            </a:endParaRPr>
          </a:p>
        </p:txBody>
      </p:sp>
      <p:sp>
        <p:nvSpPr>
          <p:cNvPr id="275467" name="Text Box 11"/>
          <p:cNvSpPr txBox="1">
            <a:spLocks noChangeArrowheads="1"/>
          </p:cNvSpPr>
          <p:nvPr/>
        </p:nvSpPr>
        <p:spPr bwMode="auto">
          <a:xfrm>
            <a:off x="3062288" y="57340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200">
                <a:solidFill>
                  <a:srgbClr val="FFFFCC"/>
                </a:solidFill>
                <a:latin typeface="Calibri" panose="020F0502020204030204" pitchFamily="34" charset="0"/>
                <a:cs typeface="Titr" pitchFamily="2" charset="0"/>
              </a:rPr>
              <a:t>عوارض موضوع ماده 51 قانون ماليات بر ارزش افزوده</a:t>
            </a:r>
            <a:endParaRPr lang="en-US" altLang="en-US" sz="1200">
              <a:solidFill>
                <a:srgbClr val="FFFFCC"/>
              </a:solidFill>
              <a:latin typeface="Calibri" panose="020F0502020204030204" pitchFamily="34" charset="0"/>
              <a:cs typeface="Titr" pitchFamily="2" charset="0"/>
            </a:endParaRPr>
          </a:p>
        </p:txBody>
      </p:sp>
      <p:sp>
        <p:nvSpPr>
          <p:cNvPr id="275468" name="Text Box 12"/>
          <p:cNvSpPr txBox="1">
            <a:spLocks noChangeArrowheads="1"/>
          </p:cNvSpPr>
          <p:nvPr/>
        </p:nvSpPr>
        <p:spPr bwMode="auto">
          <a:xfrm>
            <a:off x="5078413" y="5657850"/>
            <a:ext cx="18716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200">
                <a:solidFill>
                  <a:srgbClr val="FFFFCC"/>
                </a:solidFill>
                <a:latin typeface="Calibri" panose="020F0502020204030204" pitchFamily="34" charset="0"/>
                <a:cs typeface="Titr" pitchFamily="2" charset="0"/>
              </a:rPr>
              <a:t>ماليات و عوارض موضوع مواد 16 و 37</a:t>
            </a:r>
          </a:p>
          <a:p>
            <a:pPr algn="ctr" eaLnBrk="1" hangingPunct="1">
              <a:spcBef>
                <a:spcPct val="50000"/>
              </a:spcBef>
            </a:pPr>
            <a:r>
              <a:rPr lang="fa-IR" altLang="en-US" sz="1200">
                <a:solidFill>
                  <a:srgbClr val="FFFFCC"/>
                </a:solidFill>
                <a:latin typeface="Calibri" panose="020F0502020204030204" pitchFamily="34" charset="0"/>
                <a:cs typeface="Titr" pitchFamily="2" charset="0"/>
              </a:rPr>
              <a:t> قانون ماليات بر ارزش افزوده</a:t>
            </a:r>
            <a:endParaRPr lang="en-US" altLang="en-US" sz="1200">
              <a:solidFill>
                <a:srgbClr val="FFFFCC"/>
              </a:solidFill>
              <a:latin typeface="Calibri" panose="020F0502020204030204" pitchFamily="34" charset="0"/>
              <a:cs typeface="Titr" pitchFamily="2" charset="0"/>
            </a:endParaRPr>
          </a:p>
        </p:txBody>
      </p:sp>
      <p:sp>
        <p:nvSpPr>
          <p:cNvPr id="61449" name="TextBox 12"/>
          <p:cNvSpPr txBox="1">
            <a:spLocks noChangeArrowheads="1"/>
          </p:cNvSpPr>
          <p:nvPr/>
        </p:nvSpPr>
        <p:spPr bwMode="auto">
          <a:xfrm>
            <a:off x="642938" y="1857375"/>
            <a:ext cx="1071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200">
                <a:solidFill>
                  <a:srgbClr val="FFFFCC"/>
                </a:solidFill>
                <a:latin typeface="Calibri" panose="020F0502020204030204" pitchFamily="34" charset="0"/>
                <a:cs typeface="Titr" pitchFamily="2" charset="0"/>
              </a:rPr>
              <a:t>نرخ به درصد</a:t>
            </a:r>
            <a:endParaRPr lang="en-US" altLang="en-US" sz="1200">
              <a:solidFill>
                <a:srgbClr val="FFFFCC"/>
              </a:solidFill>
              <a:latin typeface="Calibri" panose="020F0502020204030204" pitchFamily="34" charset="0"/>
              <a:cs typeface="Titr" pitchFamily="2" charset="0"/>
            </a:endParaRPr>
          </a:p>
        </p:txBody>
      </p:sp>
      <p:sp>
        <p:nvSpPr>
          <p:cNvPr id="61450" name="TextBox 13"/>
          <p:cNvSpPr txBox="1">
            <a:spLocks noChangeArrowheads="1"/>
          </p:cNvSpPr>
          <p:nvPr/>
        </p:nvSpPr>
        <p:spPr bwMode="auto">
          <a:xfrm>
            <a:off x="7143750" y="5286375"/>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600">
                <a:solidFill>
                  <a:srgbClr val="FFFFCC"/>
                </a:solidFill>
                <a:latin typeface="Calibri" panose="020F0502020204030204" pitchFamily="34" charset="0"/>
                <a:cs typeface="Titr" pitchFamily="2" charset="0"/>
              </a:rPr>
              <a:t>زمان</a:t>
            </a:r>
            <a:endParaRPr lang="en-US" altLang="en-US" sz="1600">
              <a:solidFill>
                <a:srgbClr val="FFFFCC"/>
              </a:solidFill>
              <a:latin typeface="Calibri" panose="020F0502020204030204" pitchFamily="34" charset="0"/>
              <a:cs typeface="Tit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strips(downLeft)">
                                      <p:cBhvr>
                                        <p:cTn id="7" dur="500"/>
                                        <p:tgtEl>
                                          <p:spTgt spid="199683">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animEffect transition="in" filter="strips(downLeft)">
                                      <p:cBhvr>
                                        <p:cTn id="11" dur="500"/>
                                        <p:tgtEl>
                                          <p:spTgt spid="199683">
                                            <p:txEl>
                                              <p:pRg st="1" end="1"/>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animEffect transition="in" filter="strips(downLeft)">
                                      <p:cBhvr>
                                        <p:cTn id="15" dur="500"/>
                                        <p:tgtEl>
                                          <p:spTgt spid="19968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99683">
                                            <p:bg/>
                                          </p:spTgt>
                                        </p:tgtEl>
                                        <p:attrNameLst>
                                          <p:attrName>style.visibility</p:attrName>
                                        </p:attrNameLst>
                                      </p:cBhvr>
                                      <p:to>
                                        <p:strVal val="visible"/>
                                      </p:to>
                                    </p:set>
                                    <p:animEffect transition="in" filter="strips(downLeft)">
                                      <p:cBhvr>
                                        <p:cTn id="20" dur="500"/>
                                        <p:tgtEl>
                                          <p:spTgt spid="199683">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5465"/>
                                        </p:tgtEl>
                                        <p:attrNameLst>
                                          <p:attrName>style.visibility</p:attrName>
                                        </p:attrNameLst>
                                      </p:cBhvr>
                                      <p:to>
                                        <p:strVal val="visible"/>
                                      </p:to>
                                    </p:set>
                                    <p:anim calcmode="lin" valueType="num">
                                      <p:cBhvr additive="base">
                                        <p:cTn id="25" dur="500" fill="hold"/>
                                        <p:tgtEl>
                                          <p:spTgt spid="275465"/>
                                        </p:tgtEl>
                                        <p:attrNameLst>
                                          <p:attrName>ppt_x</p:attrName>
                                        </p:attrNameLst>
                                      </p:cBhvr>
                                      <p:tavLst>
                                        <p:tav tm="0">
                                          <p:val>
                                            <p:strVal val="#ppt_x"/>
                                          </p:val>
                                        </p:tav>
                                        <p:tav tm="100000">
                                          <p:val>
                                            <p:strVal val="#ppt_x"/>
                                          </p:val>
                                        </p:tav>
                                      </p:tavLst>
                                    </p:anim>
                                    <p:anim calcmode="lin" valueType="num">
                                      <p:cBhvr additive="base">
                                        <p:cTn id="26" dur="500" fill="hold"/>
                                        <p:tgtEl>
                                          <p:spTgt spid="27546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5466"/>
                                        </p:tgtEl>
                                        <p:attrNameLst>
                                          <p:attrName>style.visibility</p:attrName>
                                        </p:attrNameLst>
                                      </p:cBhvr>
                                      <p:to>
                                        <p:strVal val="visible"/>
                                      </p:to>
                                    </p:set>
                                    <p:anim calcmode="lin" valueType="num">
                                      <p:cBhvr additive="base">
                                        <p:cTn id="29" dur="500" fill="hold"/>
                                        <p:tgtEl>
                                          <p:spTgt spid="275466"/>
                                        </p:tgtEl>
                                        <p:attrNameLst>
                                          <p:attrName>ppt_x</p:attrName>
                                        </p:attrNameLst>
                                      </p:cBhvr>
                                      <p:tavLst>
                                        <p:tav tm="0">
                                          <p:val>
                                            <p:strVal val="#ppt_x"/>
                                          </p:val>
                                        </p:tav>
                                        <p:tav tm="100000">
                                          <p:val>
                                            <p:strVal val="#ppt_x"/>
                                          </p:val>
                                        </p:tav>
                                      </p:tavLst>
                                    </p:anim>
                                    <p:anim calcmode="lin" valueType="num">
                                      <p:cBhvr additive="base">
                                        <p:cTn id="30" dur="500" fill="hold"/>
                                        <p:tgtEl>
                                          <p:spTgt spid="27546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5467"/>
                                        </p:tgtEl>
                                        <p:attrNameLst>
                                          <p:attrName>style.visibility</p:attrName>
                                        </p:attrNameLst>
                                      </p:cBhvr>
                                      <p:to>
                                        <p:strVal val="visible"/>
                                      </p:to>
                                    </p:set>
                                    <p:anim calcmode="lin" valueType="num">
                                      <p:cBhvr additive="base">
                                        <p:cTn id="33" dur="500" fill="hold"/>
                                        <p:tgtEl>
                                          <p:spTgt spid="275467"/>
                                        </p:tgtEl>
                                        <p:attrNameLst>
                                          <p:attrName>ppt_x</p:attrName>
                                        </p:attrNameLst>
                                      </p:cBhvr>
                                      <p:tavLst>
                                        <p:tav tm="0">
                                          <p:val>
                                            <p:strVal val="#ppt_x"/>
                                          </p:val>
                                        </p:tav>
                                        <p:tav tm="100000">
                                          <p:val>
                                            <p:strVal val="#ppt_x"/>
                                          </p:val>
                                        </p:tav>
                                      </p:tavLst>
                                    </p:anim>
                                    <p:anim calcmode="lin" valueType="num">
                                      <p:cBhvr additive="base">
                                        <p:cTn id="34" dur="500" fill="hold"/>
                                        <p:tgtEl>
                                          <p:spTgt spid="27546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5468"/>
                                        </p:tgtEl>
                                        <p:attrNameLst>
                                          <p:attrName>style.visibility</p:attrName>
                                        </p:attrNameLst>
                                      </p:cBhvr>
                                      <p:to>
                                        <p:strVal val="visible"/>
                                      </p:to>
                                    </p:set>
                                    <p:anim calcmode="lin" valueType="num">
                                      <p:cBhvr additive="base">
                                        <p:cTn id="37" dur="500" fill="hold"/>
                                        <p:tgtEl>
                                          <p:spTgt spid="275468"/>
                                        </p:tgtEl>
                                        <p:attrNameLst>
                                          <p:attrName>ppt_x</p:attrName>
                                        </p:attrNameLst>
                                      </p:cBhvr>
                                      <p:tavLst>
                                        <p:tav tm="0">
                                          <p:val>
                                            <p:strVal val="#ppt_x"/>
                                          </p:val>
                                        </p:tav>
                                        <p:tav tm="100000">
                                          <p:val>
                                            <p:strVal val="#ppt_x"/>
                                          </p:val>
                                        </p:tav>
                                      </p:tavLst>
                                    </p:anim>
                                    <p:anim calcmode="lin" valueType="num">
                                      <p:cBhvr additive="base">
                                        <p:cTn id="38" dur="500" fill="hold"/>
                                        <p:tgtEl>
                                          <p:spTgt spid="275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nimBg="1"/>
      <p:bldOleChart spid="275465" grpId="0" animBg="0"/>
      <p:bldP spid="275466" grpId="0"/>
      <p:bldP spid="275467" grpId="0"/>
      <p:bldP spid="2754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Rot="1" noChangeArrowheads="1"/>
          </p:cNvSpPr>
          <p:nvPr>
            <p:ph sz="half" idx="4294967295"/>
          </p:nvPr>
        </p:nvSpPr>
        <p:spPr>
          <a:xfrm>
            <a:off x="377825" y="1857375"/>
            <a:ext cx="4194175" cy="4643438"/>
          </a:xfrm>
          <a:prstGeom prst="rect">
            <a:avLst/>
          </a:prstGeom>
          <a:solidFill>
            <a:srgbClr val="003060"/>
          </a:solidFill>
          <a:ln>
            <a:solidFill>
              <a:srgbClr val="FFFF00"/>
            </a:solidFill>
          </a:ln>
        </p:spPr>
        <p:txBody>
          <a:bodyPr/>
          <a:lstStyle/>
          <a:p>
            <a:pPr algn="ctr" eaLnBrk="1" fontAlgn="auto" hangingPunct="1">
              <a:lnSpc>
                <a:spcPct val="150000"/>
              </a:lnSpc>
              <a:spcAft>
                <a:spcPts val="0"/>
              </a:spcAft>
              <a:buFont typeface="Arial" panose="020B0604020202020204" pitchFamily="34" charset="0"/>
              <a:buNone/>
              <a:defRPr/>
            </a:pPr>
            <a:r>
              <a:rPr lang="fa-IR" sz="2000" dirty="0" smtClean="0">
                <a:solidFill>
                  <a:srgbClr val="FFFFCC"/>
                </a:solidFill>
                <a:cs typeface="Titr" pitchFamily="2" charset="-78"/>
              </a:rPr>
              <a:t>جريمه متعلق</a:t>
            </a:r>
          </a:p>
          <a:p>
            <a:pPr eaLnBrk="1" fontAlgn="auto" hangingPunct="1">
              <a:lnSpc>
                <a:spcPct val="150000"/>
              </a:lnSpc>
              <a:spcAft>
                <a:spcPts val="0"/>
              </a:spcAft>
              <a:defRPr/>
            </a:pPr>
            <a:r>
              <a:rPr lang="fa-IR" sz="2000" dirty="0" smtClean="0">
                <a:solidFill>
                  <a:srgbClr val="FFFFCC"/>
                </a:solidFill>
                <a:cs typeface="Titr" pitchFamily="2" charset="-78"/>
              </a:rPr>
              <a:t>معادل 75% ماليات متعلق</a:t>
            </a:r>
          </a:p>
          <a:p>
            <a:pPr eaLnBrk="1" fontAlgn="auto" hangingPunct="1">
              <a:lnSpc>
                <a:spcPct val="150000"/>
              </a:lnSpc>
              <a:spcAft>
                <a:spcPts val="0"/>
              </a:spcAft>
              <a:defRPr/>
            </a:pPr>
            <a:r>
              <a:rPr lang="fa-IR" sz="2000" dirty="0" smtClean="0">
                <a:solidFill>
                  <a:srgbClr val="FFFFCC"/>
                </a:solidFill>
                <a:cs typeface="Titr" pitchFamily="2" charset="-78"/>
              </a:rPr>
              <a:t>يك برابر ماليات متعلق</a:t>
            </a:r>
          </a:p>
          <a:p>
            <a:pPr marL="361950" indent="-361950" algn="just" eaLnBrk="1" fontAlgn="auto" hangingPunct="1">
              <a:lnSpc>
                <a:spcPct val="150000"/>
              </a:lnSpc>
              <a:spcAft>
                <a:spcPts val="0"/>
              </a:spcAft>
              <a:defRPr/>
            </a:pPr>
            <a:r>
              <a:rPr lang="fa-IR" sz="1800" dirty="0" smtClean="0">
                <a:solidFill>
                  <a:srgbClr val="FFFFCC"/>
                </a:solidFill>
                <a:cs typeface="Titr" pitchFamily="2" charset="-78"/>
              </a:rPr>
              <a:t>معادل يك برابر ما به التفاوت ماليات متعلق</a:t>
            </a:r>
          </a:p>
          <a:p>
            <a:pPr eaLnBrk="1" fontAlgn="auto" hangingPunct="1">
              <a:lnSpc>
                <a:spcPct val="150000"/>
              </a:lnSpc>
              <a:spcAft>
                <a:spcPts val="0"/>
              </a:spcAft>
              <a:defRPr/>
            </a:pPr>
            <a:r>
              <a:rPr lang="fa-IR" sz="2000" dirty="0" smtClean="0">
                <a:solidFill>
                  <a:srgbClr val="FFFFCC"/>
                </a:solidFill>
                <a:cs typeface="Titr" pitchFamily="2" charset="-78"/>
              </a:rPr>
              <a:t> 25% ماليات متعلق</a:t>
            </a:r>
          </a:p>
          <a:p>
            <a:pPr eaLnBrk="1" fontAlgn="auto" hangingPunct="1">
              <a:lnSpc>
                <a:spcPct val="150000"/>
              </a:lnSpc>
              <a:spcAft>
                <a:spcPts val="0"/>
              </a:spcAft>
              <a:defRPr/>
            </a:pPr>
            <a:r>
              <a:rPr lang="fa-IR" sz="2000" dirty="0" smtClean="0">
                <a:solidFill>
                  <a:srgbClr val="FFFFCC"/>
                </a:solidFill>
                <a:cs typeface="Titr" pitchFamily="2" charset="-78"/>
              </a:rPr>
              <a:t> 50% ماليات متعلق</a:t>
            </a:r>
          </a:p>
          <a:p>
            <a:pPr eaLnBrk="1" fontAlgn="auto" hangingPunct="1">
              <a:lnSpc>
                <a:spcPct val="150000"/>
              </a:lnSpc>
              <a:spcAft>
                <a:spcPts val="0"/>
              </a:spcAft>
              <a:defRPr/>
            </a:pPr>
            <a:r>
              <a:rPr lang="fa-IR" sz="2000" dirty="0" smtClean="0">
                <a:solidFill>
                  <a:srgbClr val="FFFFCC"/>
                </a:solidFill>
                <a:cs typeface="Titr" pitchFamily="2" charset="-78"/>
              </a:rPr>
              <a:t> 25% ماليات متعلق</a:t>
            </a:r>
          </a:p>
          <a:p>
            <a:pPr marL="361950" indent="-361950" algn="just" eaLnBrk="1" fontAlgn="auto" hangingPunct="1">
              <a:lnSpc>
                <a:spcPct val="150000"/>
              </a:lnSpc>
              <a:spcAft>
                <a:spcPts val="0"/>
              </a:spcAft>
              <a:defRPr/>
            </a:pPr>
            <a:r>
              <a:rPr lang="fa-IR" sz="1800" dirty="0" smtClean="0">
                <a:solidFill>
                  <a:srgbClr val="FFFFCC"/>
                </a:solidFill>
                <a:cs typeface="Titr" pitchFamily="2" charset="-78"/>
              </a:rPr>
              <a:t>معادل 2% در ماه نسبت به ماليات پرداخت نشده و مدت تأخير</a:t>
            </a:r>
            <a:endParaRPr lang="en-US" sz="1800" dirty="0" smtClean="0">
              <a:solidFill>
                <a:srgbClr val="FFFFCC"/>
              </a:solidFill>
              <a:cs typeface="Titr" pitchFamily="2" charset="-78"/>
            </a:endParaRPr>
          </a:p>
        </p:txBody>
      </p:sp>
      <p:sp>
        <p:nvSpPr>
          <p:cNvPr id="63491" name="Content Placeholder 7"/>
          <p:cNvSpPr>
            <a:spLocks noGrp="1"/>
          </p:cNvSpPr>
          <p:nvPr>
            <p:ph sz="half" idx="4294967295"/>
          </p:nvPr>
        </p:nvSpPr>
        <p:spPr bwMode="auto">
          <a:xfrm>
            <a:off x="4572000" y="1857375"/>
            <a:ext cx="4194175" cy="4643438"/>
          </a:xfrm>
          <a:prstGeom prst="rect">
            <a:avLst/>
          </a:prstGeom>
          <a:solidFill>
            <a:srgbClr val="003060"/>
          </a:solidFill>
          <a:ln>
            <a:solidFill>
              <a:srgbClr val="FFFFCC"/>
            </a:solidFill>
            <a:miter lim="800000"/>
            <a:headEnd/>
            <a:tailEnd/>
          </a:ln>
        </p:spPr>
        <p:txBody>
          <a:bodyPr/>
          <a:lstStyle/>
          <a:p>
            <a:pPr algn="ctr" eaLnBrk="1" hangingPunct="1">
              <a:lnSpc>
                <a:spcPct val="150000"/>
              </a:lnSpc>
              <a:buFont typeface="Arial" panose="020B0604020202020204" pitchFamily="34" charset="0"/>
              <a:buNone/>
            </a:pPr>
            <a:r>
              <a:rPr lang="fa-IR" altLang="en-US" sz="2000" smtClean="0">
                <a:solidFill>
                  <a:srgbClr val="FFFFCC"/>
                </a:solidFill>
                <a:cs typeface="Titr" pitchFamily="2" charset="0"/>
              </a:rPr>
              <a:t>نوع تخلف</a:t>
            </a:r>
          </a:p>
          <a:p>
            <a:pPr eaLnBrk="1" hangingPunct="1">
              <a:lnSpc>
                <a:spcPct val="150000"/>
              </a:lnSpc>
            </a:pPr>
            <a:r>
              <a:rPr lang="fa-IR" altLang="en-US" sz="2000" smtClean="0">
                <a:solidFill>
                  <a:srgbClr val="FFFFCC"/>
                </a:solidFill>
                <a:cs typeface="Titr" pitchFamily="2" charset="0"/>
              </a:rPr>
              <a:t>عدم ثبت نام در مهلت مقرر</a:t>
            </a:r>
          </a:p>
          <a:p>
            <a:pPr eaLnBrk="1" hangingPunct="1">
              <a:lnSpc>
                <a:spcPct val="150000"/>
              </a:lnSpc>
            </a:pPr>
            <a:r>
              <a:rPr lang="fa-IR" altLang="en-US" sz="2000" smtClean="0">
                <a:solidFill>
                  <a:srgbClr val="FFFFCC"/>
                </a:solidFill>
                <a:cs typeface="Titr" pitchFamily="2" charset="0"/>
              </a:rPr>
              <a:t>عدم صدور صورتحساب </a:t>
            </a:r>
          </a:p>
          <a:p>
            <a:pPr eaLnBrk="1" hangingPunct="1">
              <a:lnSpc>
                <a:spcPct val="150000"/>
              </a:lnSpc>
            </a:pPr>
            <a:r>
              <a:rPr lang="fa-IR" altLang="en-US" sz="2000" smtClean="0">
                <a:solidFill>
                  <a:srgbClr val="FFFFCC"/>
                </a:solidFill>
                <a:cs typeface="Titr" pitchFamily="2" charset="0"/>
              </a:rPr>
              <a:t>عدم درج صحيح قيمت در صورتحساب  </a:t>
            </a:r>
          </a:p>
          <a:p>
            <a:pPr eaLnBrk="1" hangingPunct="1">
              <a:lnSpc>
                <a:spcPct val="150000"/>
              </a:lnSpc>
            </a:pPr>
            <a:r>
              <a:rPr lang="fa-IR" altLang="en-US" sz="1600" smtClean="0">
                <a:solidFill>
                  <a:srgbClr val="FFFFCC"/>
                </a:solidFill>
                <a:cs typeface="Titr" pitchFamily="2" charset="0"/>
              </a:rPr>
              <a:t>عدم درج و تكميل اطلاعات صورتحساب طبق نمونه</a:t>
            </a:r>
          </a:p>
          <a:p>
            <a:pPr eaLnBrk="1" hangingPunct="1">
              <a:lnSpc>
                <a:spcPct val="150000"/>
              </a:lnSpc>
            </a:pPr>
            <a:r>
              <a:rPr lang="fa-IR" altLang="en-US" sz="2000" smtClean="0">
                <a:solidFill>
                  <a:srgbClr val="FFFFCC"/>
                </a:solidFill>
                <a:cs typeface="Titr" pitchFamily="2" charset="0"/>
              </a:rPr>
              <a:t>عدم تسليم اظهارنامه</a:t>
            </a:r>
          </a:p>
          <a:p>
            <a:pPr eaLnBrk="1" hangingPunct="1">
              <a:lnSpc>
                <a:spcPct val="150000"/>
              </a:lnSpc>
            </a:pPr>
            <a:r>
              <a:rPr lang="fa-IR" altLang="en-US" sz="2000" smtClean="0">
                <a:solidFill>
                  <a:srgbClr val="FFFFCC"/>
                </a:solidFill>
                <a:cs typeface="Titr" pitchFamily="2" charset="0"/>
              </a:rPr>
              <a:t>عدم ارائه دفاتر يا اسناد و مدارك 	</a:t>
            </a:r>
          </a:p>
          <a:p>
            <a:pPr eaLnBrk="1" hangingPunct="1">
              <a:lnSpc>
                <a:spcPct val="150000"/>
              </a:lnSpc>
            </a:pPr>
            <a:r>
              <a:rPr lang="fa-IR" altLang="en-US" sz="2000" smtClean="0">
                <a:solidFill>
                  <a:srgbClr val="FFFFCC"/>
                </a:solidFill>
                <a:cs typeface="Titr" pitchFamily="2" charset="0"/>
              </a:rPr>
              <a:t>تأخير در پرداخت در موعد مقرر</a:t>
            </a:r>
            <a:endParaRPr lang="en-US" altLang="en-US" sz="2000" smtClean="0">
              <a:solidFill>
                <a:srgbClr val="FFFFCC"/>
              </a:solidFill>
              <a:cs typeface="Arial" panose="020B0604020202020204" pitchFamily="34" charset="0"/>
            </a:endParaRPr>
          </a:p>
        </p:txBody>
      </p:sp>
      <p:sp>
        <p:nvSpPr>
          <p:cNvPr id="284708" name="Rectangle 36"/>
          <p:cNvSpPr>
            <a:spLocks noChangeArrowheads="1"/>
          </p:cNvSpPr>
          <p:nvPr/>
        </p:nvSpPr>
        <p:spPr bwMode="auto">
          <a:xfrm>
            <a:off x="285750" y="1071563"/>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algn="r" defTabSz="957263" rtl="1">
              <a:defRPr>
                <a:solidFill>
                  <a:schemeClr val="tx1"/>
                </a:solidFill>
                <a:latin typeface="Arial" panose="020B0604020202020204" pitchFamily="34" charset="0"/>
                <a:cs typeface="Arial" panose="020B0604020202020204" pitchFamily="34" charset="0"/>
              </a:defRPr>
            </a:lvl1pPr>
            <a:lvl2pPr marL="742950" indent="-285750" algn="r" defTabSz="957263" rtl="1">
              <a:defRPr>
                <a:solidFill>
                  <a:schemeClr val="tx1"/>
                </a:solidFill>
                <a:latin typeface="Arial" panose="020B0604020202020204" pitchFamily="34" charset="0"/>
                <a:cs typeface="Arial" panose="020B0604020202020204" pitchFamily="34" charset="0"/>
              </a:defRPr>
            </a:lvl2pPr>
            <a:lvl3pPr marL="1143000" indent="-228600" algn="r" defTabSz="957263" rtl="1">
              <a:defRPr>
                <a:solidFill>
                  <a:schemeClr val="tx1"/>
                </a:solidFill>
                <a:latin typeface="Arial" panose="020B0604020202020204" pitchFamily="34" charset="0"/>
                <a:cs typeface="Arial" panose="020B0604020202020204" pitchFamily="34" charset="0"/>
              </a:defRPr>
            </a:lvl3pPr>
            <a:lvl4pPr marL="1600200" indent="-228600" algn="r" defTabSz="957263" rtl="1">
              <a:defRPr>
                <a:solidFill>
                  <a:schemeClr val="tx1"/>
                </a:solidFill>
                <a:latin typeface="Arial" panose="020B0604020202020204" pitchFamily="34" charset="0"/>
                <a:cs typeface="Arial" panose="020B0604020202020204" pitchFamily="34" charset="0"/>
              </a:defRPr>
            </a:lvl4pPr>
            <a:lvl5pPr marL="2057400" indent="-228600" algn="r" defTabSz="957263" rtl="1">
              <a:defRPr>
                <a:solidFill>
                  <a:schemeClr val="tx1"/>
                </a:solidFill>
                <a:latin typeface="Arial" panose="020B0604020202020204" pitchFamily="34" charset="0"/>
                <a:cs typeface="Arial" panose="020B0604020202020204" pitchFamily="34" charset="0"/>
              </a:defRPr>
            </a:lvl5pPr>
            <a:lvl6pPr marL="25146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572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ar-SA" altLang="en-US">
                <a:solidFill>
                  <a:srgbClr val="003366"/>
                </a:solidFill>
                <a:latin typeface="Calibri" panose="020F0502020204030204" pitchFamily="34" charset="0"/>
                <a:cs typeface="Titr" pitchFamily="2" charset="0"/>
              </a:rPr>
              <a:t>جرائم قانوني نظام ماليات بر ارزش افزوده</a:t>
            </a:r>
            <a:endParaRPr lang="en-US" altLang="en-US">
              <a:solidFill>
                <a:srgbClr val="003366"/>
              </a:solidFill>
              <a:latin typeface="Calibri" panose="020F0502020204030204" pitchFamily="34" charset="0"/>
              <a:cs typeface="Titr" pitchFamily="2" charset="0"/>
            </a:endParaRPr>
          </a:p>
        </p:txBody>
      </p:sp>
      <p:sp>
        <p:nvSpPr>
          <p:cNvPr id="63493" name="Rectangle 7"/>
          <p:cNvSpPr>
            <a:spLocks noChangeArrowheads="1"/>
          </p:cNvSpPr>
          <p:nvPr/>
        </p:nvSpPr>
        <p:spPr bwMode="auto">
          <a:xfrm>
            <a:off x="-142875" y="785813"/>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900">
                <a:solidFill>
                  <a:srgbClr val="003366"/>
                </a:solidFill>
                <a:latin typeface="Calibri" panose="020F0502020204030204" pitchFamily="34" charset="0"/>
                <a:cs typeface="Homa" pitchFamily="2" charset="0"/>
              </a:rPr>
              <a:t>4- نتايج و ويژگيهاي ماليات بر ارزش افزوده</a:t>
            </a:r>
          </a:p>
        </p:txBody>
      </p:sp>
      <p:cxnSp>
        <p:nvCxnSpPr>
          <p:cNvPr id="10" name="Straight Connector 9"/>
          <p:cNvCxnSpPr/>
          <p:nvPr/>
        </p:nvCxnSpPr>
        <p:spPr>
          <a:xfrm>
            <a:off x="357188" y="2400300"/>
            <a:ext cx="4214812"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2400300"/>
            <a:ext cx="4214813"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4708"/>
                                        </p:tgtEl>
                                        <p:attrNameLst>
                                          <p:attrName>style.visibility</p:attrName>
                                        </p:attrNameLst>
                                      </p:cBhvr>
                                      <p:to>
                                        <p:strVal val="visible"/>
                                      </p:to>
                                    </p:set>
                                    <p:anim calcmode="lin" valueType="num">
                                      <p:cBhvr>
                                        <p:cTn id="7" dur="500" fill="hold"/>
                                        <p:tgtEl>
                                          <p:spTgt spid="284708"/>
                                        </p:tgtEl>
                                        <p:attrNameLst>
                                          <p:attrName>ppt_w</p:attrName>
                                        </p:attrNameLst>
                                      </p:cBhvr>
                                      <p:tavLst>
                                        <p:tav tm="0">
                                          <p:val>
                                            <p:fltVal val="0"/>
                                          </p:val>
                                        </p:tav>
                                        <p:tav tm="100000">
                                          <p:val>
                                            <p:strVal val="#ppt_w"/>
                                          </p:val>
                                        </p:tav>
                                      </p:tavLst>
                                    </p:anim>
                                    <p:anim calcmode="lin" valueType="num">
                                      <p:cBhvr>
                                        <p:cTn id="8" dur="500" fill="hold"/>
                                        <p:tgtEl>
                                          <p:spTgt spid="284708"/>
                                        </p:tgtEl>
                                        <p:attrNameLst>
                                          <p:attrName>ppt_h</p:attrName>
                                        </p:attrNameLst>
                                      </p:cBhvr>
                                      <p:tavLst>
                                        <p:tav tm="0">
                                          <p:val>
                                            <p:fltVal val="0"/>
                                          </p:val>
                                        </p:tav>
                                        <p:tav tm="100000">
                                          <p:val>
                                            <p:strVal val="#ppt_h"/>
                                          </p:val>
                                        </p:tav>
                                      </p:tavLst>
                                    </p:anim>
                                    <p:animEffect transition="in" filter="fade">
                                      <p:cBhvr>
                                        <p:cTn id="9" dur="500"/>
                                        <p:tgtEl>
                                          <p:spTgt spid="284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0" y="1071563"/>
            <a:ext cx="91440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a-IR" altLang="en-US" sz="2200" b="1" smtClean="0">
                <a:solidFill>
                  <a:srgbClr val="003366"/>
                </a:solidFill>
                <a:cs typeface="Titr" pitchFamily="2" charset="0"/>
              </a:rPr>
              <a:t>معافيتهاي قانون ماليات بر ارزش افزوده (1)</a:t>
            </a:r>
            <a:endParaRPr lang="en-US" altLang="en-US" sz="2200" b="1" smtClean="0">
              <a:solidFill>
                <a:srgbClr val="003366"/>
              </a:solidFill>
              <a:cs typeface="Titr" pitchFamily="2" charset="0"/>
            </a:endParaRPr>
          </a:p>
        </p:txBody>
      </p:sp>
      <p:sp>
        <p:nvSpPr>
          <p:cNvPr id="199683" name="Rectangle 3"/>
          <p:cNvSpPr>
            <a:spLocks noGrp="1" noChangeArrowheads="1"/>
          </p:cNvSpPr>
          <p:nvPr>
            <p:ph type="body" idx="4294967295"/>
          </p:nvPr>
        </p:nvSpPr>
        <p:spPr bwMode="auto">
          <a:xfrm>
            <a:off x="142875" y="1571625"/>
            <a:ext cx="8786813" cy="5000625"/>
          </a:xfrm>
          <a:prstGeom prst="rect">
            <a:avLst/>
          </a:prstGeom>
          <a:solidFill>
            <a:srgbClr val="003060"/>
          </a:solidFill>
          <a:ln w="31750">
            <a:solidFill>
              <a:srgbClr val="FFFF00"/>
            </a:solidFill>
            <a:miter lim="800000"/>
            <a:headEnd/>
            <a:tailEnd/>
          </a:ln>
        </p:spPr>
        <p:txBody>
          <a:bodyPr/>
          <a:lstStyle/>
          <a:p>
            <a:pPr algn="ctr" eaLnBrk="1" hangingPunct="1">
              <a:lnSpc>
                <a:spcPct val="125000"/>
              </a:lnSpc>
              <a:spcBef>
                <a:spcPts val="600"/>
              </a:spcBef>
              <a:spcAft>
                <a:spcPts val="600"/>
              </a:spcAft>
              <a:buFont typeface="Arial" panose="020B0604020202020204" pitchFamily="34" charset="0"/>
              <a:buNone/>
            </a:pPr>
            <a:r>
              <a:rPr lang="fa-IR" altLang="en-US" sz="1400" b="1" smtClean="0">
                <a:solidFill>
                  <a:srgbClr val="FFFFCC"/>
                </a:solidFill>
                <a:cs typeface="Titr" pitchFamily="2" charset="0"/>
              </a:rPr>
              <a:t>معافيت</a:t>
            </a:r>
            <a:r>
              <a:rPr lang="fa-IR" altLang="en-US" sz="1400" b="1" smtClean="0">
                <a:solidFill>
                  <a:srgbClr val="FFFFCC"/>
                </a:solidFill>
                <a:cs typeface="Zar" pitchFamily="2" charset="0"/>
              </a:rPr>
              <a:t>‌</a:t>
            </a:r>
            <a:r>
              <a:rPr lang="fa-IR" altLang="en-US" sz="1400" b="1" smtClean="0">
                <a:solidFill>
                  <a:srgbClr val="FFFFCC"/>
                </a:solidFill>
                <a:cs typeface="Titr" pitchFamily="2" charset="0"/>
              </a:rPr>
              <a:t>هاي مرتبط با عموم  </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انواع محصولات کشاورزي فراوري نشده؛</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مواد خوراکي، شامل: آرد خبازي، نان،‌ گوشت، قند، شكر،‌ برنج، حبوبات و سويا،‌ شير،‌ پنير، روغن نباتي و شير خشك مخصوص تغذيه كودكان</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کتاب، مطبوعات و دفاتر تحرير، همچنين انواع کاغذ چاپ، تحرير و مطبوعات؛</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انواع دارو، لوازم مصرفي درماني، خدمات درماني و خدمات توان‌‌بخشي و حمايتي؛ </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خدمات حمل و نقل عمومي مسافري درون و برون شهري جاده‌اي،‌ ريلي،‌ هوايي و دريايي؛</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فرش دستباف؛</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اموال غير منقول (زمين، ساختمان و ،،،)؛</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انواع خدمات پژوهشي و آموزشي؛</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خدمات مشمول ماليات بر درآمد حقوق، موضوع ماليات‌هاي مستقيم؛</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خدمات بانكي و اعتباري بانك‌ها،‌ موسسات و تعاوني‌هاي اعتباري و صندوق‌هاي قرض الحسنه مجاز و صندوق تعاون؛</a:t>
            </a:r>
          </a:p>
        </p:txBody>
      </p:sp>
      <p:sp>
        <p:nvSpPr>
          <p:cNvPr id="64516" name="Rectangle 7"/>
          <p:cNvSpPr>
            <a:spLocks noChangeArrowheads="1"/>
          </p:cNvSpPr>
          <p:nvPr/>
        </p:nvSpPr>
        <p:spPr bwMode="auto">
          <a:xfrm>
            <a:off x="0" y="758825"/>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900">
                <a:solidFill>
                  <a:srgbClr val="003366"/>
                </a:solidFill>
                <a:latin typeface="Calibri" panose="020F0502020204030204" pitchFamily="34" charset="0"/>
                <a:cs typeface="Homa" pitchFamily="2" charset="0"/>
              </a:rPr>
              <a:t>4- نتايج و ويژگيهاي ماليات بر ارزش افزوده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9683">
                                            <p:bg/>
                                          </p:spTgt>
                                        </p:tgtEl>
                                        <p:attrNameLst>
                                          <p:attrName>style.visibility</p:attrName>
                                        </p:attrNameLst>
                                      </p:cBhvr>
                                      <p:to>
                                        <p:strVal val="visible"/>
                                      </p:to>
                                    </p:set>
                                    <p:animEffect transition="in" filter="strips(downLeft)">
                                      <p:cBhvr>
                                        <p:cTn id="7" dur="500"/>
                                        <p:tgtEl>
                                          <p:spTgt spid="19968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9683">
                                            <p:txEl>
                                              <p:pRg st="0" end="0"/>
                                            </p:txEl>
                                          </p:spTgt>
                                        </p:tgtEl>
                                        <p:attrNameLst>
                                          <p:attrName>style.visibility</p:attrName>
                                        </p:attrNameLst>
                                      </p:cBhvr>
                                      <p:to>
                                        <p:strVal val="visible"/>
                                      </p:to>
                                    </p:set>
                                    <p:animEffect transition="in" filter="strips(downLeft)">
                                      <p:cBhvr>
                                        <p:cTn id="12" dur="500"/>
                                        <p:tgtEl>
                                          <p:spTgt spid="199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99683">
                                            <p:txEl>
                                              <p:pRg st="1" end="1"/>
                                            </p:txEl>
                                          </p:spTgt>
                                        </p:tgtEl>
                                        <p:attrNameLst>
                                          <p:attrName>style.visibility</p:attrName>
                                        </p:attrNameLst>
                                      </p:cBhvr>
                                      <p:to>
                                        <p:strVal val="visible"/>
                                      </p:to>
                                    </p:set>
                                    <p:animEffect transition="in" filter="strips(downLeft)">
                                      <p:cBhvr>
                                        <p:cTn id="17" dur="500"/>
                                        <p:tgtEl>
                                          <p:spTgt spid="1996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99683">
                                            <p:txEl>
                                              <p:pRg st="2" end="2"/>
                                            </p:txEl>
                                          </p:spTgt>
                                        </p:tgtEl>
                                        <p:attrNameLst>
                                          <p:attrName>style.visibility</p:attrName>
                                        </p:attrNameLst>
                                      </p:cBhvr>
                                      <p:to>
                                        <p:strVal val="visible"/>
                                      </p:to>
                                    </p:set>
                                    <p:animEffect transition="in" filter="strips(downLeft)">
                                      <p:cBhvr>
                                        <p:cTn id="22" dur="500"/>
                                        <p:tgtEl>
                                          <p:spTgt spid="199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99683">
                                            <p:txEl>
                                              <p:pRg st="3" end="3"/>
                                            </p:txEl>
                                          </p:spTgt>
                                        </p:tgtEl>
                                        <p:attrNameLst>
                                          <p:attrName>style.visibility</p:attrName>
                                        </p:attrNameLst>
                                      </p:cBhvr>
                                      <p:to>
                                        <p:strVal val="visible"/>
                                      </p:to>
                                    </p:set>
                                    <p:animEffect transition="in" filter="strips(downLeft)">
                                      <p:cBhvr>
                                        <p:cTn id="27" dur="500"/>
                                        <p:tgtEl>
                                          <p:spTgt spid="1996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99683">
                                            <p:txEl>
                                              <p:pRg st="4" end="4"/>
                                            </p:txEl>
                                          </p:spTgt>
                                        </p:tgtEl>
                                        <p:attrNameLst>
                                          <p:attrName>style.visibility</p:attrName>
                                        </p:attrNameLst>
                                      </p:cBhvr>
                                      <p:to>
                                        <p:strVal val="visible"/>
                                      </p:to>
                                    </p:set>
                                    <p:animEffect transition="in" filter="strips(downLeft)">
                                      <p:cBhvr>
                                        <p:cTn id="32" dur="500"/>
                                        <p:tgtEl>
                                          <p:spTgt spid="1996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99683">
                                            <p:txEl>
                                              <p:pRg st="5" end="5"/>
                                            </p:txEl>
                                          </p:spTgt>
                                        </p:tgtEl>
                                        <p:attrNameLst>
                                          <p:attrName>style.visibility</p:attrName>
                                        </p:attrNameLst>
                                      </p:cBhvr>
                                      <p:to>
                                        <p:strVal val="visible"/>
                                      </p:to>
                                    </p:set>
                                    <p:animEffect transition="in" filter="strips(downLeft)">
                                      <p:cBhvr>
                                        <p:cTn id="37" dur="500"/>
                                        <p:tgtEl>
                                          <p:spTgt spid="1996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99683">
                                            <p:txEl>
                                              <p:pRg st="6" end="6"/>
                                            </p:txEl>
                                          </p:spTgt>
                                        </p:tgtEl>
                                        <p:attrNameLst>
                                          <p:attrName>style.visibility</p:attrName>
                                        </p:attrNameLst>
                                      </p:cBhvr>
                                      <p:to>
                                        <p:strVal val="visible"/>
                                      </p:to>
                                    </p:set>
                                    <p:animEffect transition="in" filter="strips(downLeft)">
                                      <p:cBhvr>
                                        <p:cTn id="42" dur="500"/>
                                        <p:tgtEl>
                                          <p:spTgt spid="1996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99683">
                                            <p:txEl>
                                              <p:pRg st="7" end="7"/>
                                            </p:txEl>
                                          </p:spTgt>
                                        </p:tgtEl>
                                        <p:attrNameLst>
                                          <p:attrName>style.visibility</p:attrName>
                                        </p:attrNameLst>
                                      </p:cBhvr>
                                      <p:to>
                                        <p:strVal val="visible"/>
                                      </p:to>
                                    </p:set>
                                    <p:animEffect transition="in" filter="strips(downLeft)">
                                      <p:cBhvr>
                                        <p:cTn id="47" dur="500"/>
                                        <p:tgtEl>
                                          <p:spTgt spid="19968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99683">
                                            <p:txEl>
                                              <p:pRg st="8" end="8"/>
                                            </p:txEl>
                                          </p:spTgt>
                                        </p:tgtEl>
                                        <p:attrNameLst>
                                          <p:attrName>style.visibility</p:attrName>
                                        </p:attrNameLst>
                                      </p:cBhvr>
                                      <p:to>
                                        <p:strVal val="visible"/>
                                      </p:to>
                                    </p:set>
                                    <p:animEffect transition="in" filter="strips(downLeft)">
                                      <p:cBhvr>
                                        <p:cTn id="52" dur="500"/>
                                        <p:tgtEl>
                                          <p:spTgt spid="19968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99683">
                                            <p:txEl>
                                              <p:pRg st="9" end="9"/>
                                            </p:txEl>
                                          </p:spTgt>
                                        </p:tgtEl>
                                        <p:attrNameLst>
                                          <p:attrName>style.visibility</p:attrName>
                                        </p:attrNameLst>
                                      </p:cBhvr>
                                      <p:to>
                                        <p:strVal val="visible"/>
                                      </p:to>
                                    </p:set>
                                    <p:animEffect transition="in" filter="strips(downLeft)">
                                      <p:cBhvr>
                                        <p:cTn id="57" dur="500"/>
                                        <p:tgtEl>
                                          <p:spTgt spid="199683">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99683">
                                            <p:txEl>
                                              <p:pRg st="10" end="10"/>
                                            </p:txEl>
                                          </p:spTgt>
                                        </p:tgtEl>
                                        <p:attrNameLst>
                                          <p:attrName>style.visibility</p:attrName>
                                        </p:attrNameLst>
                                      </p:cBhvr>
                                      <p:to>
                                        <p:strVal val="visible"/>
                                      </p:to>
                                    </p:set>
                                    <p:animEffect transition="in" filter="strips(downLeft)">
                                      <p:cBhvr>
                                        <p:cTn id="62" dur="500"/>
                                        <p:tgtEl>
                                          <p:spTgt spid="1996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bwMode="auto">
          <a:xfrm>
            <a:off x="0" y="1000125"/>
            <a:ext cx="91440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a-IR" altLang="en-US" sz="2200" b="1" smtClean="0">
                <a:solidFill>
                  <a:srgbClr val="003366"/>
                </a:solidFill>
                <a:cs typeface="Titr" pitchFamily="2" charset="0"/>
              </a:rPr>
              <a:t>معافيتهاي قانون ماليات بر ارزش افزوده (2)</a:t>
            </a:r>
            <a:endParaRPr lang="en-US" altLang="en-US" sz="2200" b="1" smtClean="0">
              <a:solidFill>
                <a:srgbClr val="003366"/>
              </a:solidFill>
              <a:cs typeface="Titr" pitchFamily="2" charset="0"/>
            </a:endParaRPr>
          </a:p>
        </p:txBody>
      </p:sp>
      <p:sp>
        <p:nvSpPr>
          <p:cNvPr id="199683" name="Rectangle 3"/>
          <p:cNvSpPr>
            <a:spLocks noGrp="1" noChangeArrowheads="1"/>
          </p:cNvSpPr>
          <p:nvPr>
            <p:ph type="body" idx="4294967295"/>
          </p:nvPr>
        </p:nvSpPr>
        <p:spPr bwMode="auto">
          <a:xfrm>
            <a:off x="214313" y="1571625"/>
            <a:ext cx="8643937" cy="4929188"/>
          </a:xfrm>
          <a:prstGeom prst="rect">
            <a:avLst/>
          </a:prstGeom>
          <a:solidFill>
            <a:srgbClr val="003060"/>
          </a:solidFill>
          <a:ln w="31750">
            <a:solidFill>
              <a:srgbClr val="2816B0"/>
            </a:solidFill>
            <a:miter lim="800000"/>
            <a:headEnd/>
            <a:tailEnd/>
          </a:ln>
        </p:spPr>
        <p:txBody>
          <a:bodyPr/>
          <a:lstStyle/>
          <a:p>
            <a:pPr algn="ctr" eaLnBrk="1" hangingPunct="1">
              <a:lnSpc>
                <a:spcPct val="125000"/>
              </a:lnSpc>
              <a:spcBef>
                <a:spcPts val="600"/>
              </a:spcBef>
              <a:spcAft>
                <a:spcPts val="600"/>
              </a:spcAft>
              <a:buFont typeface="Arial" panose="020B0604020202020204" pitchFamily="34" charset="0"/>
              <a:buNone/>
            </a:pPr>
            <a:r>
              <a:rPr lang="fa-IR" altLang="en-US" sz="1600" b="1" smtClean="0">
                <a:solidFill>
                  <a:srgbClr val="FFFFCC"/>
                </a:solidFill>
                <a:cs typeface="Titr" pitchFamily="2" charset="0"/>
              </a:rPr>
              <a:t>معافيت</a:t>
            </a:r>
            <a:r>
              <a:rPr lang="fa-IR" altLang="en-US" sz="1600" b="1" smtClean="0">
                <a:solidFill>
                  <a:srgbClr val="FFFFCC"/>
                </a:solidFill>
                <a:cs typeface="Zar" pitchFamily="2" charset="0"/>
              </a:rPr>
              <a:t>‌</a:t>
            </a:r>
            <a:r>
              <a:rPr lang="fa-IR" altLang="en-US" sz="1600" b="1" smtClean="0">
                <a:solidFill>
                  <a:srgbClr val="FFFFCC"/>
                </a:solidFill>
                <a:cs typeface="Titr" pitchFamily="2" charset="0"/>
              </a:rPr>
              <a:t>هاي مربوط به بخش كشاورزي</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400" b="1" smtClean="0">
                <a:solidFill>
                  <a:srgbClr val="FFFFCC"/>
                </a:solidFill>
                <a:cs typeface="Zar" pitchFamily="2" charset="0"/>
              </a:rPr>
              <a:t>انواع محصولات کشاورزي فراوري نشده؛</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600" b="1" smtClean="0">
                <a:solidFill>
                  <a:srgbClr val="FFFFCC"/>
                </a:solidFill>
                <a:cs typeface="Zar" pitchFamily="2" charset="0"/>
              </a:rPr>
              <a:t>دام و طيور زنده، آّبزيان، ‌زنبور عسل و نوغان؛</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600" b="1" smtClean="0">
                <a:solidFill>
                  <a:srgbClr val="FFFFCC"/>
                </a:solidFill>
                <a:cs typeface="Zar" pitchFamily="2" charset="0"/>
              </a:rPr>
              <a:t>انواع دارو، لوازم مصرفي درماني و خدمات درماني (حيواني و گياهي)؛</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600" b="1" smtClean="0">
                <a:solidFill>
                  <a:srgbClr val="FFFFCC"/>
                </a:solidFill>
                <a:cs typeface="Zar" pitchFamily="2" charset="0"/>
              </a:rPr>
              <a:t>خوراك دام و طيور؛</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600" b="1" smtClean="0">
                <a:solidFill>
                  <a:srgbClr val="FFFFCC"/>
                </a:solidFill>
                <a:cs typeface="Zar" pitchFamily="2" charset="0"/>
              </a:rPr>
              <a:t>انواع كود، سم، بذر و نهال؛</a:t>
            </a:r>
          </a:p>
          <a:p>
            <a:pPr algn="ctr" eaLnBrk="1" hangingPunct="1">
              <a:lnSpc>
                <a:spcPct val="125000"/>
              </a:lnSpc>
              <a:spcBef>
                <a:spcPts val="600"/>
              </a:spcBef>
              <a:spcAft>
                <a:spcPts val="600"/>
              </a:spcAft>
              <a:buFont typeface="Arial" panose="020B0604020202020204" pitchFamily="34" charset="0"/>
              <a:buNone/>
            </a:pPr>
            <a:r>
              <a:rPr lang="fa-IR" altLang="en-US" sz="1600" b="1" smtClean="0">
                <a:solidFill>
                  <a:srgbClr val="FFFFCC"/>
                </a:solidFill>
                <a:cs typeface="Titr" pitchFamily="2" charset="0"/>
              </a:rPr>
              <a:t>ساير معافيت</a:t>
            </a:r>
            <a:r>
              <a:rPr lang="fa-IR" altLang="en-US" sz="1600" b="1" smtClean="0">
                <a:solidFill>
                  <a:srgbClr val="FFFFCC"/>
                </a:solidFill>
                <a:cs typeface="Zar" pitchFamily="2" charset="0"/>
              </a:rPr>
              <a:t>‌</a:t>
            </a:r>
            <a:r>
              <a:rPr lang="fa-IR" altLang="en-US" sz="1600" b="1" smtClean="0">
                <a:solidFill>
                  <a:srgbClr val="FFFFCC"/>
                </a:solidFill>
                <a:cs typeface="Titr" pitchFamily="2" charset="0"/>
              </a:rPr>
              <a:t>ها</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600" b="1" smtClean="0">
                <a:solidFill>
                  <a:srgbClr val="FFFFCC"/>
                </a:solidFill>
                <a:cs typeface="Zar" pitchFamily="2" charset="0"/>
              </a:rPr>
              <a:t>كالاهاي همراه مسافرين خارج از کشور، براي استفاده شخصي تا ميزان مقرر؛</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600" b="1" smtClean="0">
                <a:solidFill>
                  <a:srgbClr val="FFFFCC"/>
                </a:solidFill>
                <a:cs typeface="Zar" pitchFamily="2" charset="0"/>
              </a:rPr>
              <a:t>رادار و تجهيزات كمك ناوبري هوانوردي ويژه فرودگاه‌ها ؛</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600" b="1" smtClean="0">
                <a:solidFill>
                  <a:srgbClr val="FFFFCC"/>
                </a:solidFill>
                <a:cs typeface="Zar" pitchFamily="2" charset="0"/>
              </a:rPr>
              <a:t>كالاهاي اهدايي به صورت بلاعوض به وزارت خانه‌ها، موسسات دولتي و نهادهاي عمومي غير دولتي؛</a:t>
            </a:r>
          </a:p>
          <a:p>
            <a:pPr algn="just" eaLnBrk="1" hangingPunct="1">
              <a:lnSpc>
                <a:spcPct val="125000"/>
              </a:lnSpc>
              <a:spcBef>
                <a:spcPts val="600"/>
              </a:spcBef>
              <a:spcAft>
                <a:spcPts val="600"/>
              </a:spcAft>
              <a:buFont typeface="Arial" panose="020B0604020202020204" pitchFamily="34" charset="0"/>
              <a:buBlip>
                <a:blip r:embed="rId3"/>
              </a:buBlip>
            </a:pPr>
            <a:r>
              <a:rPr lang="fa-IR" altLang="en-US" sz="1600" b="1" smtClean="0">
                <a:solidFill>
                  <a:srgbClr val="FFFFCC"/>
                </a:solidFill>
                <a:cs typeface="Zar" pitchFamily="2" charset="0"/>
              </a:rPr>
              <a:t>اقلام با مصارف صرفاً‌ دفاعي (نظامي و انتظامي) و امنيتي،</a:t>
            </a:r>
          </a:p>
        </p:txBody>
      </p:sp>
      <p:cxnSp>
        <p:nvCxnSpPr>
          <p:cNvPr id="10" name="Straight Connector 9"/>
          <p:cNvCxnSpPr/>
          <p:nvPr/>
        </p:nvCxnSpPr>
        <p:spPr>
          <a:xfrm rot="10800000" flipH="1">
            <a:off x="214313" y="4284663"/>
            <a:ext cx="8643937" cy="1587"/>
          </a:xfrm>
          <a:prstGeom prst="line">
            <a:avLst/>
          </a:prstGeom>
          <a:ln w="25400">
            <a:solidFill>
              <a:srgbClr val="FFFFCC"/>
            </a:solidFill>
          </a:ln>
        </p:spPr>
        <p:style>
          <a:lnRef idx="1">
            <a:schemeClr val="dk1"/>
          </a:lnRef>
          <a:fillRef idx="0">
            <a:schemeClr val="dk1"/>
          </a:fillRef>
          <a:effectRef idx="0">
            <a:schemeClr val="dk1"/>
          </a:effectRef>
          <a:fontRef idx="minor">
            <a:schemeClr val="tx1"/>
          </a:fontRef>
        </p:style>
      </p:cxnSp>
      <p:sp>
        <p:nvSpPr>
          <p:cNvPr id="66565" name="Rectangle 11"/>
          <p:cNvSpPr>
            <a:spLocks noChangeArrowheads="1"/>
          </p:cNvSpPr>
          <p:nvPr/>
        </p:nvSpPr>
        <p:spPr bwMode="auto">
          <a:xfrm>
            <a:off x="0" y="714375"/>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900">
                <a:solidFill>
                  <a:srgbClr val="003366"/>
                </a:solidFill>
                <a:latin typeface="Calibri" panose="020F0502020204030204" pitchFamily="34" charset="0"/>
                <a:cs typeface="Homa" pitchFamily="2" charset="0"/>
              </a:rPr>
              <a:t>4- نتايج و ويژگيهاي ماليات بر ارزش افزوده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9683">
                                            <p:bg/>
                                          </p:spTgt>
                                        </p:tgtEl>
                                        <p:attrNameLst>
                                          <p:attrName>style.visibility</p:attrName>
                                        </p:attrNameLst>
                                      </p:cBhvr>
                                      <p:to>
                                        <p:strVal val="visible"/>
                                      </p:to>
                                    </p:set>
                                    <p:animEffect transition="in" filter="strips(downLeft)">
                                      <p:cBhvr>
                                        <p:cTn id="7" dur="500"/>
                                        <p:tgtEl>
                                          <p:spTgt spid="19968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9683">
                                            <p:txEl>
                                              <p:pRg st="0" end="0"/>
                                            </p:txEl>
                                          </p:spTgt>
                                        </p:tgtEl>
                                        <p:attrNameLst>
                                          <p:attrName>style.visibility</p:attrName>
                                        </p:attrNameLst>
                                      </p:cBhvr>
                                      <p:to>
                                        <p:strVal val="visible"/>
                                      </p:to>
                                    </p:set>
                                    <p:animEffect transition="in" filter="strips(downLeft)">
                                      <p:cBhvr>
                                        <p:cTn id="12" dur="500"/>
                                        <p:tgtEl>
                                          <p:spTgt spid="199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99683">
                                            <p:txEl>
                                              <p:pRg st="1" end="1"/>
                                            </p:txEl>
                                          </p:spTgt>
                                        </p:tgtEl>
                                        <p:attrNameLst>
                                          <p:attrName>style.visibility</p:attrName>
                                        </p:attrNameLst>
                                      </p:cBhvr>
                                      <p:to>
                                        <p:strVal val="visible"/>
                                      </p:to>
                                    </p:set>
                                    <p:animEffect transition="in" filter="strips(downLeft)">
                                      <p:cBhvr>
                                        <p:cTn id="17" dur="500"/>
                                        <p:tgtEl>
                                          <p:spTgt spid="1996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99683">
                                            <p:txEl>
                                              <p:pRg st="2" end="2"/>
                                            </p:txEl>
                                          </p:spTgt>
                                        </p:tgtEl>
                                        <p:attrNameLst>
                                          <p:attrName>style.visibility</p:attrName>
                                        </p:attrNameLst>
                                      </p:cBhvr>
                                      <p:to>
                                        <p:strVal val="visible"/>
                                      </p:to>
                                    </p:set>
                                    <p:animEffect transition="in" filter="strips(downLeft)">
                                      <p:cBhvr>
                                        <p:cTn id="22" dur="500"/>
                                        <p:tgtEl>
                                          <p:spTgt spid="199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99683">
                                            <p:txEl>
                                              <p:pRg st="3" end="3"/>
                                            </p:txEl>
                                          </p:spTgt>
                                        </p:tgtEl>
                                        <p:attrNameLst>
                                          <p:attrName>style.visibility</p:attrName>
                                        </p:attrNameLst>
                                      </p:cBhvr>
                                      <p:to>
                                        <p:strVal val="visible"/>
                                      </p:to>
                                    </p:set>
                                    <p:animEffect transition="in" filter="strips(downLeft)">
                                      <p:cBhvr>
                                        <p:cTn id="27" dur="500"/>
                                        <p:tgtEl>
                                          <p:spTgt spid="1996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99683">
                                            <p:txEl>
                                              <p:pRg st="4" end="4"/>
                                            </p:txEl>
                                          </p:spTgt>
                                        </p:tgtEl>
                                        <p:attrNameLst>
                                          <p:attrName>style.visibility</p:attrName>
                                        </p:attrNameLst>
                                      </p:cBhvr>
                                      <p:to>
                                        <p:strVal val="visible"/>
                                      </p:to>
                                    </p:set>
                                    <p:animEffect transition="in" filter="strips(downLeft)">
                                      <p:cBhvr>
                                        <p:cTn id="32" dur="500"/>
                                        <p:tgtEl>
                                          <p:spTgt spid="1996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99683">
                                            <p:txEl>
                                              <p:pRg st="5" end="5"/>
                                            </p:txEl>
                                          </p:spTgt>
                                        </p:tgtEl>
                                        <p:attrNameLst>
                                          <p:attrName>style.visibility</p:attrName>
                                        </p:attrNameLst>
                                      </p:cBhvr>
                                      <p:to>
                                        <p:strVal val="visible"/>
                                      </p:to>
                                    </p:set>
                                    <p:animEffect transition="in" filter="strips(downLeft)">
                                      <p:cBhvr>
                                        <p:cTn id="37" dur="500"/>
                                        <p:tgtEl>
                                          <p:spTgt spid="1996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99683">
                                            <p:txEl>
                                              <p:pRg st="6" end="6"/>
                                            </p:txEl>
                                          </p:spTgt>
                                        </p:tgtEl>
                                        <p:attrNameLst>
                                          <p:attrName>style.visibility</p:attrName>
                                        </p:attrNameLst>
                                      </p:cBhvr>
                                      <p:to>
                                        <p:strVal val="visible"/>
                                      </p:to>
                                    </p:set>
                                    <p:animEffect transition="in" filter="strips(downLeft)">
                                      <p:cBhvr>
                                        <p:cTn id="42" dur="500"/>
                                        <p:tgtEl>
                                          <p:spTgt spid="1996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99683">
                                            <p:txEl>
                                              <p:pRg st="7" end="7"/>
                                            </p:txEl>
                                          </p:spTgt>
                                        </p:tgtEl>
                                        <p:attrNameLst>
                                          <p:attrName>style.visibility</p:attrName>
                                        </p:attrNameLst>
                                      </p:cBhvr>
                                      <p:to>
                                        <p:strVal val="visible"/>
                                      </p:to>
                                    </p:set>
                                    <p:animEffect transition="in" filter="strips(downLeft)">
                                      <p:cBhvr>
                                        <p:cTn id="47" dur="500"/>
                                        <p:tgtEl>
                                          <p:spTgt spid="19968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99683">
                                            <p:txEl>
                                              <p:pRg st="8" end="8"/>
                                            </p:txEl>
                                          </p:spTgt>
                                        </p:tgtEl>
                                        <p:attrNameLst>
                                          <p:attrName>style.visibility</p:attrName>
                                        </p:attrNameLst>
                                      </p:cBhvr>
                                      <p:to>
                                        <p:strVal val="visible"/>
                                      </p:to>
                                    </p:set>
                                    <p:animEffect transition="in" filter="strips(downLeft)">
                                      <p:cBhvr>
                                        <p:cTn id="52" dur="500"/>
                                        <p:tgtEl>
                                          <p:spTgt spid="19968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99683">
                                            <p:txEl>
                                              <p:pRg st="9" end="9"/>
                                            </p:txEl>
                                          </p:spTgt>
                                        </p:tgtEl>
                                        <p:attrNameLst>
                                          <p:attrName>style.visibility</p:attrName>
                                        </p:attrNameLst>
                                      </p:cBhvr>
                                      <p:to>
                                        <p:strVal val="visible"/>
                                      </p:to>
                                    </p:set>
                                    <p:animEffect transition="in" filter="strips(downLeft)">
                                      <p:cBhvr>
                                        <p:cTn id="57" dur="500"/>
                                        <p:tgtEl>
                                          <p:spTgt spid="199683">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99683">
                                            <p:txEl>
                                              <p:pRg st="10" end="10"/>
                                            </p:txEl>
                                          </p:spTgt>
                                        </p:tgtEl>
                                        <p:attrNameLst>
                                          <p:attrName>style.visibility</p:attrName>
                                        </p:attrNameLst>
                                      </p:cBhvr>
                                      <p:to>
                                        <p:strVal val="visible"/>
                                      </p:to>
                                    </p:set>
                                    <p:animEffect transition="in" filter="strips(downLeft)">
                                      <p:cBhvr>
                                        <p:cTn id="62" dur="500"/>
                                        <p:tgtEl>
                                          <p:spTgt spid="1996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bwMode="auto">
          <a:xfrm>
            <a:off x="-571500" y="1090613"/>
            <a:ext cx="86868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300" smtClean="0">
                <a:solidFill>
                  <a:srgbClr val="003366"/>
                </a:solidFill>
                <a:cs typeface="Titr" pitchFamily="2" charset="0"/>
              </a:rPr>
              <a:t>5- تکاليف فعالان اقتصادي در اين نظام مالياتي </a:t>
            </a:r>
          </a:p>
        </p:txBody>
      </p:sp>
      <p:sp>
        <p:nvSpPr>
          <p:cNvPr id="3" name="Content Placeholder 2"/>
          <p:cNvSpPr>
            <a:spLocks noGrp="1"/>
          </p:cNvSpPr>
          <p:nvPr>
            <p:ph idx="4294967295"/>
          </p:nvPr>
        </p:nvSpPr>
        <p:spPr>
          <a:xfrm>
            <a:off x="285720" y="1857364"/>
            <a:ext cx="8186734" cy="4214842"/>
          </a:xfrm>
          <a:prstGeom prst="rect">
            <a:avLst/>
          </a:prstGeom>
        </p:spPr>
        <p:txBody>
          <a:bodyPr/>
          <a:lstStyle/>
          <a:p>
            <a:pPr marL="514350" indent="-514350" algn="just" eaLnBrk="1" fontAlgn="auto" hangingPunct="1">
              <a:spcBef>
                <a:spcPts val="600"/>
              </a:spcBef>
              <a:spcAft>
                <a:spcPts val="600"/>
              </a:spcAft>
              <a:buFont typeface="+mj-lt"/>
              <a:buAutoNum type="arabicPeriod"/>
              <a:defRPr/>
            </a:pPr>
            <a:r>
              <a:rPr lang="fa-IR" sz="2200" b="1" dirty="0" smtClean="0">
                <a:ln w="12700">
                  <a:solidFill>
                    <a:schemeClr val="tx1">
                      <a:lumMod val="95000"/>
                      <a:lumOff val="5000"/>
                    </a:schemeClr>
                  </a:solidFill>
                  <a:prstDash val="solid"/>
                </a:ln>
                <a:solidFill>
                  <a:srgbClr val="CC9900"/>
                </a:solidFill>
                <a:cs typeface="Titr" pitchFamily="2" charset="-78"/>
              </a:rPr>
              <a:t>ثبت نام (بر اساس ترتيبي که توسط سازمان امور مالياتي اعلام مي گردد)</a:t>
            </a:r>
          </a:p>
          <a:p>
            <a:pPr marL="514350" indent="-514350" algn="just" eaLnBrk="1" fontAlgn="auto" hangingPunct="1">
              <a:spcBef>
                <a:spcPts val="600"/>
              </a:spcBef>
              <a:spcAft>
                <a:spcPts val="600"/>
              </a:spcAft>
              <a:buFont typeface="+mj-lt"/>
              <a:buAutoNum type="arabicPeriod"/>
              <a:defRPr/>
            </a:pPr>
            <a:r>
              <a:rPr lang="fa-IR" sz="2200" b="1" dirty="0" smtClean="0">
                <a:ln w="12700">
                  <a:solidFill>
                    <a:schemeClr val="tx1">
                      <a:lumMod val="95000"/>
                      <a:lumOff val="5000"/>
                    </a:schemeClr>
                  </a:solidFill>
                  <a:prstDash val="solid"/>
                </a:ln>
                <a:solidFill>
                  <a:srgbClr val="CC9900"/>
                </a:solidFill>
                <a:cs typeface="Titr" pitchFamily="2" charset="-78"/>
              </a:rPr>
              <a:t>اخذ صورتحساب و پرداخت ماليات در زمان خريد کالاها و خدمات (اعتبار مالياتي – تسويه فصلي)</a:t>
            </a:r>
          </a:p>
          <a:p>
            <a:pPr marL="514350" indent="-514350" algn="just" eaLnBrk="1" fontAlgn="auto" hangingPunct="1">
              <a:spcBef>
                <a:spcPts val="600"/>
              </a:spcBef>
              <a:spcAft>
                <a:spcPts val="600"/>
              </a:spcAft>
              <a:buFont typeface="+mj-lt"/>
              <a:buAutoNum type="arabicPeriod"/>
              <a:defRPr/>
            </a:pPr>
            <a:r>
              <a:rPr lang="fa-IR" sz="2200" b="1" dirty="0" smtClean="0">
                <a:ln w="12700">
                  <a:solidFill>
                    <a:schemeClr val="tx1">
                      <a:lumMod val="95000"/>
                      <a:lumOff val="5000"/>
                    </a:schemeClr>
                  </a:solidFill>
                  <a:prstDash val="solid"/>
                </a:ln>
                <a:solidFill>
                  <a:srgbClr val="CC9900"/>
                </a:solidFill>
                <a:cs typeface="Titr" pitchFamily="2" charset="-78"/>
              </a:rPr>
              <a:t>صدور صورتحساب و دريافت ماليات در زمان فروش کالاها و خدمات (علاوه بر بهاي اصلي)</a:t>
            </a:r>
          </a:p>
          <a:p>
            <a:pPr marL="514350" indent="-514350" algn="just" eaLnBrk="1" fontAlgn="auto" hangingPunct="1">
              <a:spcBef>
                <a:spcPts val="600"/>
              </a:spcBef>
              <a:spcAft>
                <a:spcPts val="600"/>
              </a:spcAft>
              <a:buFont typeface="+mj-lt"/>
              <a:buAutoNum type="arabicPeriod"/>
              <a:defRPr/>
            </a:pPr>
            <a:r>
              <a:rPr lang="fa-IR" sz="2200" b="1" dirty="0" smtClean="0">
                <a:ln w="12700">
                  <a:solidFill>
                    <a:schemeClr val="tx1">
                      <a:lumMod val="95000"/>
                      <a:lumOff val="5000"/>
                    </a:schemeClr>
                  </a:solidFill>
                  <a:prstDash val="solid"/>
                </a:ln>
                <a:solidFill>
                  <a:srgbClr val="CC9900"/>
                </a:solidFill>
                <a:cs typeface="Titr" pitchFamily="2" charset="-78"/>
              </a:rPr>
              <a:t>نگهداري اسناد و ثبت اطلاعات خريد و فروش ها در دفاتر قانوني شرکت (کما في السابق) و همچنين مالياتهاي پرداختي در زمان خريد و دريافتي در زمان فروش</a:t>
            </a:r>
          </a:p>
          <a:p>
            <a:pPr marL="514350" indent="-514350" algn="just" eaLnBrk="1" fontAlgn="auto" hangingPunct="1">
              <a:spcBef>
                <a:spcPts val="600"/>
              </a:spcBef>
              <a:spcAft>
                <a:spcPts val="600"/>
              </a:spcAft>
              <a:buFont typeface="+mj-lt"/>
              <a:buAutoNum type="arabicPeriod"/>
              <a:defRPr/>
            </a:pPr>
            <a:r>
              <a:rPr lang="fa-IR" sz="2200" b="1" dirty="0" smtClean="0">
                <a:ln w="12700">
                  <a:solidFill>
                    <a:schemeClr val="tx1">
                      <a:lumMod val="95000"/>
                      <a:lumOff val="5000"/>
                    </a:schemeClr>
                  </a:solidFill>
                  <a:prstDash val="solid"/>
                </a:ln>
                <a:solidFill>
                  <a:srgbClr val="CC9900"/>
                </a:solidFill>
                <a:cs typeface="Titr" pitchFamily="2" charset="-78"/>
              </a:rPr>
              <a:t>تسليم اظهارنامه ساده و تسويه حساب مطالبات و بدهي هاي ماليات بر ارزش افزوده به صورت فصلي با سازمان امور مالياتي کشور</a:t>
            </a:r>
            <a:endParaRPr lang="fa-IR" sz="2200" b="1" dirty="0">
              <a:ln w="12700">
                <a:solidFill>
                  <a:schemeClr val="tx1">
                    <a:lumMod val="95000"/>
                    <a:lumOff val="5000"/>
                  </a:schemeClr>
                </a:solidFill>
                <a:prstDash val="solid"/>
              </a:ln>
              <a:solidFill>
                <a:srgbClr val="CC9900"/>
              </a:solidFill>
              <a:cs typeface="Tit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bwMode="auto">
          <a:xfrm>
            <a:off x="-214313" y="1304925"/>
            <a:ext cx="8686801"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300" smtClean="0">
                <a:cs typeface="Titr" pitchFamily="2" charset="0"/>
              </a:rPr>
              <a:t>الف) ثبت نام:</a:t>
            </a:r>
          </a:p>
        </p:txBody>
      </p:sp>
      <p:sp>
        <p:nvSpPr>
          <p:cNvPr id="3" name="Content Placeholder 2"/>
          <p:cNvSpPr>
            <a:spLocks noGrp="1"/>
          </p:cNvSpPr>
          <p:nvPr>
            <p:ph idx="4294967295"/>
          </p:nvPr>
        </p:nvSpPr>
        <p:spPr>
          <a:xfrm>
            <a:off x="428596" y="2285992"/>
            <a:ext cx="8258172" cy="3929090"/>
          </a:xfrm>
          <a:prstGeom prst="rect">
            <a:avLst/>
          </a:prstGeom>
        </p:spPr>
        <p:txBody>
          <a:bodyPr/>
          <a:lstStyle/>
          <a:p>
            <a:pPr marL="514350" indent="-514350" algn="just" eaLnBrk="1" fontAlgn="auto" hangingPunct="1">
              <a:spcBef>
                <a:spcPts val="1200"/>
              </a:spcBef>
              <a:spcAft>
                <a:spcPts val="600"/>
              </a:spcAft>
              <a:buFont typeface="+mj-lt"/>
              <a:buAutoNum type="arabicPeriod"/>
              <a:defRPr/>
            </a:pPr>
            <a:r>
              <a:rPr lang="fa-IR" sz="2000" b="1" dirty="0" smtClean="0">
                <a:ln>
                  <a:solidFill>
                    <a:schemeClr val="bg2">
                      <a:lumMod val="10000"/>
                    </a:schemeClr>
                  </a:solidFill>
                </a:ln>
                <a:solidFill>
                  <a:srgbClr val="CC9900"/>
                </a:solidFill>
                <a:cs typeface="Zar" pitchFamily="2" charset="-78"/>
              </a:rPr>
              <a:t>مشمولين مرحله اول ثبت نام : (واجدين يکي يا بيشتر از شرايط زير)</a:t>
            </a:r>
          </a:p>
          <a:p>
            <a:pPr marL="914400" lvl="1" indent="-514350" algn="just" eaLnBrk="1" fontAlgn="auto" hangingPunct="1">
              <a:spcBef>
                <a:spcPts val="1200"/>
              </a:spcBef>
              <a:spcAft>
                <a:spcPts val="600"/>
              </a:spcAft>
              <a:buFont typeface="Wingdings" pitchFamily="2" charset="2"/>
              <a:buChar char="ü"/>
              <a:defRPr/>
            </a:pPr>
            <a:r>
              <a:rPr lang="fa-IR" sz="1800" b="1" dirty="0" smtClean="0">
                <a:ln>
                  <a:solidFill>
                    <a:schemeClr val="bg2">
                      <a:lumMod val="10000"/>
                    </a:schemeClr>
                  </a:solidFill>
                </a:ln>
                <a:solidFill>
                  <a:srgbClr val="CC9900"/>
                </a:solidFill>
                <a:cs typeface="Zar" pitchFamily="2" charset="-78"/>
              </a:rPr>
              <a:t>کليه وارد کنندگان؛</a:t>
            </a:r>
          </a:p>
          <a:p>
            <a:pPr marL="914400" lvl="1" indent="-514350" algn="just" eaLnBrk="1" fontAlgn="auto" hangingPunct="1">
              <a:spcBef>
                <a:spcPts val="1200"/>
              </a:spcBef>
              <a:spcAft>
                <a:spcPts val="600"/>
              </a:spcAft>
              <a:buFont typeface="Wingdings" pitchFamily="2" charset="2"/>
              <a:buChar char="ü"/>
              <a:defRPr/>
            </a:pPr>
            <a:r>
              <a:rPr lang="fa-IR" sz="1800" b="1" dirty="0" smtClean="0">
                <a:ln>
                  <a:solidFill>
                    <a:schemeClr val="bg2">
                      <a:lumMod val="10000"/>
                    </a:schemeClr>
                  </a:solidFill>
                </a:ln>
                <a:solidFill>
                  <a:srgbClr val="CC9900"/>
                </a:solidFill>
                <a:cs typeface="Zar" pitchFamily="2" charset="-78"/>
              </a:rPr>
              <a:t>کليه صادر کنندگان؛</a:t>
            </a:r>
          </a:p>
          <a:p>
            <a:pPr marL="914400" lvl="1" indent="-514350" algn="just" eaLnBrk="1" fontAlgn="auto" hangingPunct="1">
              <a:spcBef>
                <a:spcPts val="1200"/>
              </a:spcBef>
              <a:spcAft>
                <a:spcPts val="600"/>
              </a:spcAft>
              <a:buFont typeface="Wingdings" pitchFamily="2" charset="2"/>
              <a:buChar char="ü"/>
              <a:defRPr/>
            </a:pPr>
            <a:r>
              <a:rPr lang="fa-IR" sz="1800" b="1" dirty="0" smtClean="0">
                <a:ln>
                  <a:solidFill>
                    <a:schemeClr val="bg2">
                      <a:lumMod val="10000"/>
                    </a:schemeClr>
                  </a:solidFill>
                </a:ln>
                <a:solidFill>
                  <a:srgbClr val="CC9900"/>
                </a:solidFill>
                <a:cs typeface="Zar" pitchFamily="2" charset="-78"/>
              </a:rPr>
              <a:t>کليه فعالان اقتصادي با مجموع فروش کالا و خدمات بيش از  3 ميليارد ريال (300 ميليون تومان) در سال،</a:t>
            </a:r>
          </a:p>
          <a:p>
            <a:pPr marL="514350" indent="-514350" algn="just" eaLnBrk="1" fontAlgn="auto" hangingPunct="1">
              <a:spcBef>
                <a:spcPts val="1200"/>
              </a:spcBef>
              <a:spcAft>
                <a:spcPts val="600"/>
              </a:spcAft>
              <a:buFont typeface="+mj-lt"/>
              <a:buAutoNum type="arabicPeriod"/>
              <a:defRPr/>
            </a:pPr>
            <a:r>
              <a:rPr lang="fa-IR" sz="2000" b="1" dirty="0" smtClean="0">
                <a:ln>
                  <a:solidFill>
                    <a:schemeClr val="bg2">
                      <a:lumMod val="10000"/>
                    </a:schemeClr>
                  </a:solidFill>
                </a:ln>
                <a:solidFill>
                  <a:srgbClr val="CC9900"/>
                </a:solidFill>
                <a:cs typeface="Zar" pitchFamily="2" charset="-78"/>
              </a:rPr>
              <a:t>روشهاي ثبت نام:</a:t>
            </a:r>
          </a:p>
          <a:p>
            <a:pPr marL="914400" lvl="1" indent="-514350" algn="just" eaLnBrk="1" fontAlgn="auto" hangingPunct="1">
              <a:spcBef>
                <a:spcPts val="1200"/>
              </a:spcBef>
              <a:spcAft>
                <a:spcPts val="600"/>
              </a:spcAft>
              <a:buFont typeface="Wingdings" pitchFamily="2" charset="2"/>
              <a:buChar char="q"/>
              <a:defRPr/>
            </a:pPr>
            <a:r>
              <a:rPr lang="fa-IR" sz="1800" b="1" dirty="0" smtClean="0">
                <a:ln>
                  <a:solidFill>
                    <a:schemeClr val="bg2">
                      <a:lumMod val="10000"/>
                    </a:schemeClr>
                  </a:solidFill>
                </a:ln>
                <a:solidFill>
                  <a:srgbClr val="CC9900"/>
                </a:solidFill>
                <a:cs typeface="Zar" pitchFamily="2" charset="-78"/>
              </a:rPr>
              <a:t>از طريق سايت اينترنتي ثبت نام (روش اصلی)؛</a:t>
            </a:r>
          </a:p>
          <a:p>
            <a:pPr marL="914400" lvl="1" indent="-514350" algn="just" eaLnBrk="1" fontAlgn="auto" hangingPunct="1">
              <a:spcBef>
                <a:spcPts val="1200"/>
              </a:spcBef>
              <a:spcAft>
                <a:spcPts val="600"/>
              </a:spcAft>
              <a:buFont typeface="Wingdings" pitchFamily="2" charset="2"/>
              <a:buChar char="q"/>
              <a:defRPr/>
            </a:pPr>
            <a:r>
              <a:rPr lang="fa-IR" sz="1800" b="1" dirty="0" smtClean="0">
                <a:ln>
                  <a:solidFill>
                    <a:schemeClr val="bg2">
                      <a:lumMod val="10000"/>
                    </a:schemeClr>
                  </a:solidFill>
                </a:ln>
                <a:solidFill>
                  <a:srgbClr val="CC9900"/>
                </a:solidFill>
                <a:cs typeface="Zar" pitchFamily="2" charset="-78"/>
              </a:rPr>
              <a:t>از طريق مراجعه حضوري به سازمان امور مالياتي کشور و ادارات کل امور مالياتي،</a:t>
            </a:r>
          </a:p>
        </p:txBody>
      </p:sp>
      <p:sp>
        <p:nvSpPr>
          <p:cNvPr id="10" name="Rectangle 4"/>
          <p:cNvSpPr>
            <a:spLocks noChangeArrowheads="1"/>
          </p:cNvSpPr>
          <p:nvPr/>
        </p:nvSpPr>
        <p:spPr bwMode="auto">
          <a:xfrm>
            <a:off x="142875" y="1071563"/>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158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80000"/>
              </a:lnSpc>
            </a:pPr>
            <a:r>
              <a:rPr lang="fa-IR" altLang="en-US" sz="1900">
                <a:solidFill>
                  <a:srgbClr val="000000"/>
                </a:solidFill>
                <a:latin typeface="Comic Sans MS" panose="030F0702030302020204" pitchFamily="66" charset="0"/>
                <a:cs typeface="Homa" pitchFamily="2" charset="0"/>
              </a:rPr>
              <a:t>6- تکاليف فعالان اقتصادي در نظام ماليات بر ارزش افزوده (بر اساس قانون) </a:t>
            </a:r>
            <a:endParaRPr lang="en-US" altLang="en-US" sz="1900">
              <a:solidFill>
                <a:srgbClr val="000000"/>
              </a:solidFill>
              <a:latin typeface="Comic Sans MS" panose="030F0702030302020204" pitchFamily="66" charset="0"/>
              <a:cs typeface="Ho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1457325"/>
            <a:ext cx="9144000" cy="828675"/>
          </a:xfrm>
          <a:prstGeom prst="rect">
            <a:avLst/>
          </a:prstGeom>
          <a:noFill/>
          <a:ln w="9525">
            <a:noFill/>
            <a:miter lim="800000"/>
            <a:headEnd/>
            <a:tailEnd/>
          </a:ln>
          <a:effectLst/>
        </p:spPr>
        <p:txBody>
          <a:bodyPr anchor="ctr" anchorCtr="1"/>
          <a:lstStyle/>
          <a:p>
            <a:pPr algn="ctr" rtl="1" eaLnBrk="1" hangingPunct="1">
              <a:defRPr/>
            </a:pPr>
            <a:r>
              <a:rPr lang="fa-IR" sz="2800" kern="0">
                <a:solidFill>
                  <a:srgbClr val="003366"/>
                </a:solidFill>
                <a:latin typeface="+mj-lt"/>
                <a:ea typeface="+mj-ea"/>
                <a:cs typeface="Titr" pitchFamily="2" charset="-78"/>
              </a:rPr>
              <a:t>نحوه محاسبه عملياتي ماليات بر ارزش افزوده</a:t>
            </a:r>
            <a:endParaRPr lang="en-US" sz="2800" kern="0" dirty="0">
              <a:solidFill>
                <a:srgbClr val="003366"/>
              </a:solidFill>
              <a:latin typeface="+mj-lt"/>
              <a:ea typeface="+mj-ea"/>
              <a:cs typeface="Titr" pitchFamily="2" charset="-78"/>
            </a:endParaRPr>
          </a:p>
        </p:txBody>
      </p:sp>
      <p:sp>
        <p:nvSpPr>
          <p:cNvPr id="10" name="Text Box 3"/>
          <p:cNvSpPr txBox="1">
            <a:spLocks noChangeArrowheads="1"/>
          </p:cNvSpPr>
          <p:nvPr/>
        </p:nvSpPr>
        <p:spPr bwMode="auto">
          <a:xfrm>
            <a:off x="250825" y="2206625"/>
            <a:ext cx="8497888" cy="4079875"/>
          </a:xfrm>
          <a:prstGeom prst="rect">
            <a:avLst/>
          </a:prstGeom>
          <a:solidFill>
            <a:srgbClr val="FFFFCC"/>
          </a:solidFill>
          <a:ln w="38100">
            <a:solidFill>
              <a:srgbClr val="FFFF00"/>
            </a:solidFill>
            <a:miter lim="800000"/>
            <a:headEnd/>
            <a:tailEnd/>
          </a:ln>
          <a:effectLst/>
        </p:spPr>
        <p:txBody>
          <a:bodyPr>
            <a:spAutoFit/>
          </a:bodyPr>
          <a:lstStyle/>
          <a:p>
            <a:pPr marL="342900" indent="-342900" algn="just" rtl="1" eaLnBrk="1" fontAlgn="auto" hangingPunct="1">
              <a:lnSpc>
                <a:spcPct val="180000"/>
              </a:lnSpc>
              <a:spcBef>
                <a:spcPts val="0"/>
              </a:spcBef>
              <a:spcAft>
                <a:spcPts val="0"/>
              </a:spcAft>
              <a:defRPr/>
            </a:pPr>
            <a:r>
              <a:rPr lang="fa-IR" b="1" kern="0" dirty="0">
                <a:solidFill>
                  <a:srgbClr val="2816B0"/>
                </a:solidFill>
                <a:cs typeface="Zar" pitchFamily="2" charset="-78"/>
              </a:rPr>
              <a:t>ماليات بر ارزش افزوده در ايران براساس استانداردهاي حسابداري و با تکيه بر روش صورتحساب ارائه مي‌گردد :</a:t>
            </a:r>
          </a:p>
          <a:p>
            <a:pPr marL="342900" indent="-342900" algn="just" rtl="1" eaLnBrk="1" fontAlgn="auto" hangingPunct="1">
              <a:lnSpc>
                <a:spcPct val="180000"/>
              </a:lnSpc>
              <a:spcBef>
                <a:spcPts val="0"/>
              </a:spcBef>
              <a:spcAft>
                <a:spcPts val="0"/>
              </a:spcAft>
              <a:buFontTx/>
              <a:buAutoNum type="arabicPeriod"/>
              <a:defRPr/>
            </a:pPr>
            <a:r>
              <a:rPr lang="fa-IR" b="1" u="sng" kern="0" dirty="0">
                <a:solidFill>
                  <a:srgbClr val="CC0066"/>
                </a:solidFill>
                <a:cs typeface="Zar" pitchFamily="2" charset="-78"/>
              </a:rPr>
              <a:t>در هنگام خريد</a:t>
            </a:r>
            <a:r>
              <a:rPr lang="fa-IR" b="1" u="sng" kern="0" dirty="0">
                <a:solidFill>
                  <a:srgbClr val="CC0066"/>
                </a:solidFill>
                <a:effectLst>
                  <a:outerShdw blurRad="38100" dist="38100" dir="2700000" algn="tl">
                    <a:srgbClr val="000000"/>
                  </a:outerShdw>
                </a:effectLst>
                <a:cs typeface="Zar" pitchFamily="2" charset="-78"/>
              </a:rPr>
              <a:t>:</a:t>
            </a:r>
            <a:r>
              <a:rPr lang="fa-IR" b="1" kern="0" dirty="0">
                <a:solidFill>
                  <a:srgbClr val="5A5C6C"/>
                </a:solidFill>
                <a:effectLst>
                  <a:outerShdw blurRad="38100" dist="38100" dir="2700000" algn="tl">
                    <a:srgbClr val="000000"/>
                  </a:outerShdw>
                </a:effectLst>
                <a:cs typeface="Zar" pitchFamily="2" charset="-78"/>
              </a:rPr>
              <a:t>  </a:t>
            </a:r>
            <a:r>
              <a:rPr lang="fa-IR" b="1" kern="0" dirty="0">
                <a:solidFill>
                  <a:srgbClr val="2816B0"/>
                </a:solidFill>
                <a:cs typeface="Zar" pitchFamily="2" charset="-78"/>
              </a:rPr>
              <a:t>خريدار علاوه بر بهاي كالاي خريداري شده، حاصلضرب نرخ ماليات بر ارزش افزوده  در بهاي آن كالا را به فروشنده ميپردازد. (اعتبار مالياتي)</a:t>
            </a:r>
          </a:p>
          <a:p>
            <a:pPr marL="342900" indent="-342900" algn="just" rtl="1" eaLnBrk="1" fontAlgn="auto" hangingPunct="1">
              <a:lnSpc>
                <a:spcPct val="180000"/>
              </a:lnSpc>
              <a:spcBef>
                <a:spcPts val="0"/>
              </a:spcBef>
              <a:spcAft>
                <a:spcPts val="0"/>
              </a:spcAft>
              <a:buFontTx/>
              <a:buAutoNum type="arabicPeriod"/>
              <a:defRPr/>
            </a:pPr>
            <a:r>
              <a:rPr lang="fa-IR" b="1" u="sng" kern="0" dirty="0">
                <a:solidFill>
                  <a:srgbClr val="CC0066"/>
                </a:solidFill>
                <a:cs typeface="Zar" pitchFamily="2" charset="-78"/>
              </a:rPr>
              <a:t>در هنگام فروش:</a:t>
            </a:r>
            <a:r>
              <a:rPr lang="fa-IR" b="1" kern="0" dirty="0">
                <a:solidFill>
                  <a:srgbClr val="5A5C6C"/>
                </a:solidFill>
                <a:cs typeface="Zar" pitchFamily="2" charset="-78"/>
              </a:rPr>
              <a:t>  </a:t>
            </a:r>
            <a:r>
              <a:rPr lang="fa-IR" b="1" kern="0" dirty="0">
                <a:solidFill>
                  <a:srgbClr val="2816B0"/>
                </a:solidFill>
                <a:cs typeface="Zar" pitchFamily="2" charset="-78"/>
              </a:rPr>
              <a:t>فروشنده علاوه بر بهاي محصول ، حاصلضرب نرخ ماليات بر ارزش افزوده در بهاي کالاي فروخته شده را از خريدار اخذ ميکند.</a:t>
            </a:r>
          </a:p>
          <a:p>
            <a:pPr marL="342900" indent="-342900" algn="just" rtl="1" eaLnBrk="1" fontAlgn="auto" hangingPunct="1">
              <a:lnSpc>
                <a:spcPct val="180000"/>
              </a:lnSpc>
              <a:spcBef>
                <a:spcPts val="0"/>
              </a:spcBef>
              <a:spcAft>
                <a:spcPts val="0"/>
              </a:spcAft>
              <a:buFontTx/>
              <a:buAutoNum type="arabicPeriod"/>
              <a:defRPr/>
            </a:pPr>
            <a:r>
              <a:rPr lang="fa-IR" b="1" u="sng" kern="0" dirty="0">
                <a:solidFill>
                  <a:srgbClr val="CC0066"/>
                </a:solidFill>
                <a:cs typeface="Zar" pitchFamily="2" charset="-78"/>
              </a:rPr>
              <a:t>در پايان هر دوره مالياتي:</a:t>
            </a:r>
            <a:r>
              <a:rPr lang="fa-IR" b="1" kern="0" dirty="0">
                <a:solidFill>
                  <a:srgbClr val="5A5C6C"/>
                </a:solidFill>
                <a:cs typeface="Zar" pitchFamily="2" charset="-78"/>
              </a:rPr>
              <a:t> </a:t>
            </a:r>
            <a:r>
              <a:rPr lang="fa-IR" b="1" kern="0" dirty="0">
                <a:solidFill>
                  <a:srgbClr val="2816B0"/>
                </a:solidFill>
                <a:cs typeface="Zar" pitchFamily="2" charset="-78"/>
              </a:rPr>
              <a:t>مؤدي ما به التفاوت ماليات بر ارزش افزوده پرداختي در زمان خريد با ماليات اخذ شده در زمان فروش را به صورت </a:t>
            </a:r>
            <a:r>
              <a:rPr lang="fa-IR" b="1" u="sng" kern="0" dirty="0">
                <a:solidFill>
                  <a:srgbClr val="2816B0"/>
                </a:solidFill>
                <a:cs typeface="Zar" pitchFamily="2" charset="-78"/>
              </a:rPr>
              <a:t>دوره اي</a:t>
            </a:r>
            <a:r>
              <a:rPr lang="fa-IR" b="1" kern="0" dirty="0">
                <a:solidFill>
                  <a:srgbClr val="2816B0"/>
                </a:solidFill>
                <a:cs typeface="Zar" pitchFamily="2" charset="-78"/>
              </a:rPr>
              <a:t> سه ماه يکبار به سازمان امور مالياتي ميپردازد.</a:t>
            </a:r>
            <a:endParaRPr lang="en-US" b="1" kern="0" dirty="0">
              <a:solidFill>
                <a:srgbClr val="2816B0"/>
              </a:solidFill>
              <a:cs typeface="Zar" pitchFamily="2" charset="-78"/>
            </a:endParaRPr>
          </a:p>
        </p:txBody>
      </p:sp>
      <p:sp>
        <p:nvSpPr>
          <p:cNvPr id="72708" name="TextBox 10"/>
          <p:cNvSpPr txBox="1">
            <a:spLocks noChangeArrowheads="1"/>
          </p:cNvSpPr>
          <p:nvPr/>
        </p:nvSpPr>
        <p:spPr bwMode="auto">
          <a:xfrm>
            <a:off x="0" y="85725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sz="2000">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0" y="14763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2800">
                <a:solidFill>
                  <a:srgbClr val="003366"/>
                </a:solidFill>
                <a:latin typeface="Calibri" panose="020F0502020204030204" pitchFamily="34" charset="0"/>
                <a:cs typeface="Titr" pitchFamily="2" charset="0"/>
              </a:rPr>
              <a:t>چگونگي پرداخت، وصول و تسويه دوره اي</a:t>
            </a:r>
          </a:p>
        </p:txBody>
      </p:sp>
      <p:sp>
        <p:nvSpPr>
          <p:cNvPr id="74755" name="Rectangle 4"/>
          <p:cNvSpPr>
            <a:spLocks noChangeArrowheads="1"/>
          </p:cNvSpPr>
          <p:nvPr/>
        </p:nvSpPr>
        <p:spPr bwMode="auto">
          <a:xfrm>
            <a:off x="2651125" y="2214563"/>
            <a:ext cx="1635125" cy="3592512"/>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Calibri" panose="020F0502020204030204" pitchFamily="34" charset="0"/>
            </a:endParaRPr>
          </a:p>
        </p:txBody>
      </p:sp>
      <p:sp>
        <p:nvSpPr>
          <p:cNvPr id="74756" name="Rectangle 5"/>
          <p:cNvSpPr>
            <a:spLocks noChangeArrowheads="1"/>
          </p:cNvSpPr>
          <p:nvPr/>
        </p:nvSpPr>
        <p:spPr bwMode="auto">
          <a:xfrm>
            <a:off x="144463" y="2214563"/>
            <a:ext cx="1338262" cy="1006475"/>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100">
                <a:latin typeface="Calibri" panose="020F0502020204030204" pitchFamily="34" charset="0"/>
                <a:cs typeface="Titr" pitchFamily="2" charset="0"/>
              </a:rPr>
              <a:t>شرکت خارجي خودرو ساز </a:t>
            </a:r>
          </a:p>
          <a:p>
            <a:pPr algn="ctr" eaLnBrk="1" hangingPunct="1">
              <a:spcBef>
                <a:spcPct val="50000"/>
              </a:spcBef>
            </a:pPr>
            <a:r>
              <a:rPr lang="fa-IR" altLang="en-US" sz="1100">
                <a:latin typeface="Calibri" panose="020F0502020204030204" pitchFamily="34" charset="0"/>
                <a:cs typeface="Titr" pitchFamily="2" charset="0"/>
              </a:rPr>
              <a:t>(از طريق گمرک </a:t>
            </a:r>
            <a:r>
              <a:rPr lang="en-US" altLang="en-US" sz="1100">
                <a:latin typeface="Calibri" panose="020F0502020204030204" pitchFamily="34" charset="0"/>
                <a:cs typeface="Titr" pitchFamily="2" charset="0"/>
              </a:rPr>
              <a:t>VAT</a:t>
            </a:r>
            <a:r>
              <a:rPr lang="fa-IR" altLang="en-US" sz="1100">
                <a:latin typeface="Calibri" panose="020F0502020204030204" pitchFamily="34" charset="0"/>
                <a:cs typeface="Titr" pitchFamily="2" charset="0"/>
              </a:rPr>
              <a:t> </a:t>
            </a:r>
          </a:p>
          <a:p>
            <a:pPr algn="ctr" eaLnBrk="1" hangingPunct="1">
              <a:spcBef>
                <a:spcPct val="50000"/>
              </a:spcBef>
            </a:pPr>
            <a:r>
              <a:rPr lang="fa-IR" altLang="en-US" sz="1100">
                <a:latin typeface="Calibri" panose="020F0502020204030204" pitchFamily="34" charset="0"/>
                <a:cs typeface="Titr" pitchFamily="2" charset="0"/>
              </a:rPr>
              <a:t>وصول مي شود)</a:t>
            </a:r>
            <a:endParaRPr lang="en-US" altLang="en-US" sz="1100">
              <a:latin typeface="Calibri" panose="020F0502020204030204" pitchFamily="34" charset="0"/>
              <a:cs typeface="Titr" pitchFamily="2" charset="0"/>
            </a:endParaRPr>
          </a:p>
        </p:txBody>
      </p:sp>
      <p:sp>
        <p:nvSpPr>
          <p:cNvPr id="74757" name="Rectangle 6"/>
          <p:cNvSpPr>
            <a:spLocks noChangeArrowheads="1"/>
          </p:cNvSpPr>
          <p:nvPr/>
        </p:nvSpPr>
        <p:spPr bwMode="auto">
          <a:xfrm>
            <a:off x="144463" y="3578225"/>
            <a:ext cx="1338262" cy="996950"/>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شرکت  قطعه ساز</a:t>
            </a:r>
          </a:p>
        </p:txBody>
      </p:sp>
      <p:sp>
        <p:nvSpPr>
          <p:cNvPr id="74758" name="Rectangle 7"/>
          <p:cNvSpPr>
            <a:spLocks noChangeArrowheads="1"/>
          </p:cNvSpPr>
          <p:nvPr/>
        </p:nvSpPr>
        <p:spPr bwMode="auto">
          <a:xfrm>
            <a:off x="142875" y="4930775"/>
            <a:ext cx="1271588" cy="984250"/>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شرکت </a:t>
            </a:r>
          </a:p>
          <a:p>
            <a:pPr algn="ctr" eaLnBrk="1" hangingPunct="1"/>
            <a:r>
              <a:rPr lang="fa-IR" altLang="en-US" sz="1400">
                <a:latin typeface="Calibri" panose="020F0502020204030204" pitchFamily="34" charset="0"/>
                <a:cs typeface="Titr" pitchFamily="2" charset="0"/>
              </a:rPr>
              <a:t>مونتاژ کننده خودرو</a:t>
            </a:r>
            <a:endParaRPr lang="en-US" altLang="en-US" sz="1400">
              <a:latin typeface="Calibri" panose="020F0502020204030204" pitchFamily="34" charset="0"/>
              <a:cs typeface="Titr" pitchFamily="2" charset="0"/>
            </a:endParaRPr>
          </a:p>
        </p:txBody>
      </p:sp>
      <p:sp>
        <p:nvSpPr>
          <p:cNvPr id="74759" name="Rectangle 8"/>
          <p:cNvSpPr>
            <a:spLocks noChangeArrowheads="1"/>
          </p:cNvSpPr>
          <p:nvPr/>
        </p:nvSpPr>
        <p:spPr bwMode="auto">
          <a:xfrm>
            <a:off x="6670675" y="2214563"/>
            <a:ext cx="1924050" cy="3592512"/>
          </a:xfrm>
          <a:prstGeom prst="rect">
            <a:avLst/>
          </a:prstGeom>
          <a:solidFill>
            <a:srgbClr val="FFFF99"/>
          </a:solidFill>
          <a:ln w="38100" cmpd="thickThin">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Calibri" panose="020F0502020204030204" pitchFamily="34" charset="0"/>
            </a:endParaRPr>
          </a:p>
        </p:txBody>
      </p:sp>
      <p:sp>
        <p:nvSpPr>
          <p:cNvPr id="74760" name="Rectangle 9"/>
          <p:cNvSpPr>
            <a:spLocks noChangeArrowheads="1"/>
          </p:cNvSpPr>
          <p:nvPr/>
        </p:nvSpPr>
        <p:spPr bwMode="auto">
          <a:xfrm>
            <a:off x="5454650" y="3578225"/>
            <a:ext cx="1098550" cy="862013"/>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مصرف کنندگان</a:t>
            </a:r>
            <a:endParaRPr lang="en-US" altLang="en-US" sz="1400">
              <a:latin typeface="Calibri" panose="020F0502020204030204" pitchFamily="34" charset="0"/>
              <a:cs typeface="Titr" pitchFamily="2" charset="0"/>
            </a:endParaRPr>
          </a:p>
        </p:txBody>
      </p:sp>
      <p:sp>
        <p:nvSpPr>
          <p:cNvPr id="74761" name="Line 10"/>
          <p:cNvSpPr>
            <a:spLocks noChangeShapeType="1"/>
          </p:cNvSpPr>
          <p:nvPr/>
        </p:nvSpPr>
        <p:spPr bwMode="auto">
          <a:xfrm>
            <a:off x="1482725" y="2644775"/>
            <a:ext cx="1098550" cy="93345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2" name="Line 11"/>
          <p:cNvSpPr>
            <a:spLocks noChangeShapeType="1"/>
          </p:cNvSpPr>
          <p:nvPr/>
        </p:nvSpPr>
        <p:spPr bwMode="auto">
          <a:xfrm flipV="1">
            <a:off x="1482725" y="4440238"/>
            <a:ext cx="1098550" cy="64770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3" name="Line 12"/>
          <p:cNvSpPr>
            <a:spLocks noChangeShapeType="1"/>
          </p:cNvSpPr>
          <p:nvPr/>
        </p:nvSpPr>
        <p:spPr bwMode="auto">
          <a:xfrm>
            <a:off x="1482725" y="4011613"/>
            <a:ext cx="1098550"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4" name="Line 13"/>
          <p:cNvSpPr>
            <a:spLocks noChangeShapeType="1"/>
          </p:cNvSpPr>
          <p:nvPr/>
        </p:nvSpPr>
        <p:spPr bwMode="auto">
          <a:xfrm>
            <a:off x="4354513" y="4011613"/>
            <a:ext cx="1100137"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5" name="Text Box 15"/>
          <p:cNvSpPr txBox="1">
            <a:spLocks noChangeArrowheads="1"/>
          </p:cNvSpPr>
          <p:nvPr/>
        </p:nvSpPr>
        <p:spPr bwMode="auto">
          <a:xfrm rot="2448905">
            <a:off x="1330325" y="2654300"/>
            <a:ext cx="16462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قطعات </a:t>
            </a:r>
            <a:r>
              <a:rPr lang="en-US" altLang="en-US" sz="1000">
                <a:solidFill>
                  <a:srgbClr val="003366"/>
                </a:solidFill>
                <a:latin typeface="Calibri" panose="020F0502020204030204" pitchFamily="34" charset="0"/>
                <a:cs typeface="Titr" pitchFamily="2" charset="0"/>
              </a:rPr>
              <a:t>SKD</a:t>
            </a:r>
            <a:r>
              <a:rPr lang="fa-IR" altLang="en-US" sz="1000">
                <a:solidFill>
                  <a:srgbClr val="003366"/>
                </a:solidFill>
                <a:latin typeface="Calibri" panose="020F0502020204030204" pitchFamily="34" charset="0"/>
                <a:cs typeface="Titr" pitchFamily="2" charset="0"/>
              </a:rPr>
              <a:t> خودرو</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1،000،000،000 ريال</a:t>
            </a:r>
            <a:endParaRPr lang="en-US" altLang="en-US" sz="1000">
              <a:solidFill>
                <a:srgbClr val="003366"/>
              </a:solidFill>
              <a:latin typeface="Calibri" panose="020F0502020204030204" pitchFamily="34" charset="0"/>
              <a:cs typeface="Titr" pitchFamily="2" charset="0"/>
            </a:endParaRPr>
          </a:p>
        </p:txBody>
      </p:sp>
      <p:sp>
        <p:nvSpPr>
          <p:cNvPr id="74766" name="Text Box 16"/>
          <p:cNvSpPr txBox="1">
            <a:spLocks noChangeArrowheads="1"/>
          </p:cNvSpPr>
          <p:nvPr/>
        </p:nvSpPr>
        <p:spPr bwMode="auto">
          <a:xfrm>
            <a:off x="6553200" y="2286000"/>
            <a:ext cx="21621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mpd="dbl">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u="sng">
                <a:solidFill>
                  <a:srgbClr val="663300"/>
                </a:solidFill>
                <a:latin typeface="Calibri" panose="020F0502020204030204" pitchFamily="34" charset="0"/>
                <a:cs typeface="Titr" pitchFamily="2" charset="0"/>
              </a:rPr>
              <a:t>خلاصه اظهارنامه</a:t>
            </a:r>
          </a:p>
          <a:p>
            <a:pPr algn="ctr" eaLnBrk="1" hangingPunct="1">
              <a:spcBef>
                <a:spcPct val="50000"/>
              </a:spcBef>
            </a:pPr>
            <a:endParaRPr lang="fa-IR" altLang="en-US" sz="1600" u="sng">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فروش اخذ شده =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450،000،000</a:t>
            </a:r>
          </a:p>
          <a:p>
            <a:pPr algn="ctr" eaLnBrk="1" hangingPunct="1">
              <a:spcBef>
                <a:spcPct val="50000"/>
              </a:spcBef>
            </a:pPr>
            <a:endParaRPr lang="fa-IR" altLang="en-US" sz="1300">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خريد  قابل پذيرش=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105،000،000</a:t>
            </a:r>
          </a:p>
          <a:p>
            <a:pPr algn="ctr" eaLnBrk="1" hangingPunct="1">
              <a:spcBef>
                <a:spcPct val="50000"/>
              </a:spcBef>
            </a:pPr>
            <a:endParaRPr lang="fa-IR" altLang="en-US" sz="1300">
              <a:solidFill>
                <a:srgbClr val="663300"/>
              </a:solidFill>
              <a:latin typeface="Calibri" panose="020F0502020204030204" pitchFamily="34" charset="0"/>
              <a:cs typeface="Titr" pitchFamily="2" charset="0"/>
            </a:endParaRPr>
          </a:p>
          <a:p>
            <a:pPr algn="ctr" eaLnBrk="1" hangingPunct="1">
              <a:spcBef>
                <a:spcPct val="50000"/>
              </a:spcBef>
            </a:pPr>
            <a:endParaRPr lang="fa-IR" altLang="en-US" sz="1300">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خالص قابل پرداخت =</a:t>
            </a:r>
            <a:r>
              <a:rPr lang="fa-IR" altLang="en-US" sz="1400">
                <a:solidFill>
                  <a:srgbClr val="663300"/>
                </a:solidFill>
                <a:latin typeface="Calibri" panose="020F0502020204030204" pitchFamily="34" charset="0"/>
                <a:cs typeface="Titr" pitchFamily="2" charset="0"/>
              </a:rPr>
              <a:t> </a:t>
            </a:r>
          </a:p>
          <a:p>
            <a:pPr algn="ctr" eaLnBrk="1" hangingPunct="1">
              <a:spcBef>
                <a:spcPct val="50000"/>
              </a:spcBef>
            </a:pPr>
            <a:r>
              <a:rPr lang="fa-IR" altLang="en-US" sz="1400">
                <a:solidFill>
                  <a:srgbClr val="663300"/>
                </a:solidFill>
                <a:latin typeface="Calibri" panose="020F0502020204030204" pitchFamily="34" charset="0"/>
                <a:cs typeface="Titr" pitchFamily="2" charset="0"/>
              </a:rPr>
              <a:t>345،000،000</a:t>
            </a:r>
            <a:endParaRPr lang="en-US" altLang="en-US" sz="1400">
              <a:solidFill>
                <a:srgbClr val="663300"/>
              </a:solidFill>
              <a:latin typeface="Calibri" panose="020F0502020204030204" pitchFamily="34" charset="0"/>
              <a:cs typeface="Titr" pitchFamily="2" charset="0"/>
            </a:endParaRPr>
          </a:p>
        </p:txBody>
      </p:sp>
      <p:sp>
        <p:nvSpPr>
          <p:cNvPr id="74767" name="Text Box 17"/>
          <p:cNvSpPr txBox="1">
            <a:spLocks noChangeArrowheads="1"/>
          </p:cNvSpPr>
          <p:nvPr/>
        </p:nvSpPr>
        <p:spPr bwMode="auto">
          <a:xfrm>
            <a:off x="2584450" y="2787650"/>
            <a:ext cx="17716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50000"/>
              </a:spcBef>
            </a:pPr>
            <a:r>
              <a:rPr lang="fa-IR" altLang="en-US" sz="2800">
                <a:latin typeface="Calibri" panose="020F0502020204030204" pitchFamily="34" charset="0"/>
                <a:cs typeface="Titr" pitchFamily="2" charset="0"/>
              </a:rPr>
              <a:t>شركت</a:t>
            </a:r>
          </a:p>
          <a:p>
            <a:pPr algn="ctr" eaLnBrk="1" hangingPunct="1">
              <a:lnSpc>
                <a:spcPct val="140000"/>
              </a:lnSpc>
              <a:spcBef>
                <a:spcPct val="50000"/>
              </a:spcBef>
            </a:pPr>
            <a:r>
              <a:rPr lang="fa-IR" altLang="en-US" sz="2800">
                <a:latin typeface="Calibri" panose="020F0502020204030204" pitchFamily="34" charset="0"/>
                <a:cs typeface="Titr" pitchFamily="2" charset="0"/>
              </a:rPr>
              <a:t>خودرو سازي</a:t>
            </a:r>
            <a:endParaRPr lang="en-US" altLang="en-US" sz="2800">
              <a:latin typeface="Calibri" panose="020F0502020204030204" pitchFamily="34" charset="0"/>
              <a:cs typeface="Titr" pitchFamily="2" charset="0"/>
            </a:endParaRPr>
          </a:p>
        </p:txBody>
      </p:sp>
      <p:sp>
        <p:nvSpPr>
          <p:cNvPr id="74768" name="Text Box 18"/>
          <p:cNvSpPr txBox="1">
            <a:spLocks noChangeArrowheads="1"/>
          </p:cNvSpPr>
          <p:nvPr/>
        </p:nvSpPr>
        <p:spPr bwMode="auto">
          <a:xfrm rot="2448905">
            <a:off x="1228725" y="3184525"/>
            <a:ext cx="1646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VAT</a:t>
            </a:r>
            <a:r>
              <a:rPr lang="fa-IR" altLang="en-US" sz="900" b="1">
                <a:solidFill>
                  <a:srgbClr val="003366"/>
                </a:solidFill>
                <a:latin typeface="Calibri" panose="020F0502020204030204" pitchFamily="34" charset="0"/>
                <a:cs typeface="Titr" pitchFamily="2" charset="0"/>
              </a:rPr>
              <a:t>=  30،000،000 ريال</a:t>
            </a:r>
            <a:endParaRPr lang="en-US" altLang="en-US" sz="900" b="1">
              <a:solidFill>
                <a:srgbClr val="003366"/>
              </a:solidFill>
              <a:latin typeface="Calibri" panose="020F0502020204030204" pitchFamily="34" charset="0"/>
              <a:cs typeface="Titr" pitchFamily="2" charset="0"/>
            </a:endParaRPr>
          </a:p>
        </p:txBody>
      </p:sp>
      <p:sp>
        <p:nvSpPr>
          <p:cNvPr id="74769" name="Line 19"/>
          <p:cNvSpPr>
            <a:spLocks noChangeShapeType="1"/>
          </p:cNvSpPr>
          <p:nvPr/>
        </p:nvSpPr>
        <p:spPr bwMode="auto">
          <a:xfrm>
            <a:off x="6759575" y="4802188"/>
            <a:ext cx="1785938" cy="0"/>
          </a:xfrm>
          <a:prstGeom prst="line">
            <a:avLst/>
          </a:prstGeom>
          <a:noFill/>
          <a:ln w="38100" cmpd="dbl">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0" name="Text Box 20"/>
          <p:cNvSpPr txBox="1">
            <a:spLocks noChangeArrowheads="1"/>
          </p:cNvSpPr>
          <p:nvPr/>
        </p:nvSpPr>
        <p:spPr bwMode="auto">
          <a:xfrm rot="-1641024">
            <a:off x="987425" y="4406900"/>
            <a:ext cx="17970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خريد خدمات مونتاژ</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2،000،000،000 ريال</a:t>
            </a:r>
            <a:endParaRPr lang="en-US" altLang="en-US" sz="1000">
              <a:solidFill>
                <a:srgbClr val="003366"/>
              </a:solidFill>
              <a:latin typeface="Calibri" panose="020F0502020204030204" pitchFamily="34" charset="0"/>
              <a:cs typeface="Titr" pitchFamily="2" charset="0"/>
            </a:endParaRPr>
          </a:p>
        </p:txBody>
      </p:sp>
      <p:sp>
        <p:nvSpPr>
          <p:cNvPr id="74771" name="Text Box 21"/>
          <p:cNvSpPr txBox="1">
            <a:spLocks noChangeArrowheads="1"/>
          </p:cNvSpPr>
          <p:nvPr/>
        </p:nvSpPr>
        <p:spPr bwMode="auto">
          <a:xfrm rot="-1844998">
            <a:off x="1201738" y="4784725"/>
            <a:ext cx="1646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60،000،000 ريال</a:t>
            </a:r>
            <a:endParaRPr lang="en-US" altLang="en-US" sz="900" b="1">
              <a:solidFill>
                <a:srgbClr val="003366"/>
              </a:solidFill>
              <a:latin typeface="Calibri" panose="020F0502020204030204" pitchFamily="34" charset="0"/>
              <a:cs typeface="Titr" pitchFamily="2" charset="0"/>
            </a:endParaRPr>
          </a:p>
        </p:txBody>
      </p:sp>
      <p:sp>
        <p:nvSpPr>
          <p:cNvPr id="74772" name="Text Box 22"/>
          <p:cNvSpPr txBox="1">
            <a:spLocks noChangeArrowheads="1"/>
          </p:cNvSpPr>
          <p:nvPr/>
        </p:nvSpPr>
        <p:spPr bwMode="auto">
          <a:xfrm>
            <a:off x="1208088" y="3584575"/>
            <a:ext cx="1647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صندلي خودرو</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500،000،000 ريال</a:t>
            </a:r>
            <a:endParaRPr lang="en-US" altLang="en-US" sz="1000">
              <a:solidFill>
                <a:srgbClr val="003366"/>
              </a:solidFill>
              <a:latin typeface="Calibri" panose="020F0502020204030204" pitchFamily="34" charset="0"/>
              <a:cs typeface="Titr" pitchFamily="2" charset="0"/>
            </a:endParaRPr>
          </a:p>
        </p:txBody>
      </p:sp>
      <p:sp>
        <p:nvSpPr>
          <p:cNvPr id="74773" name="Text Box 23"/>
          <p:cNvSpPr txBox="1">
            <a:spLocks noChangeArrowheads="1"/>
          </p:cNvSpPr>
          <p:nvPr/>
        </p:nvSpPr>
        <p:spPr bwMode="auto">
          <a:xfrm>
            <a:off x="1208088" y="4035425"/>
            <a:ext cx="1647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15،000،000 ريال</a:t>
            </a:r>
            <a:endParaRPr lang="en-US" altLang="en-US" sz="900" b="1">
              <a:solidFill>
                <a:srgbClr val="003366"/>
              </a:solidFill>
              <a:latin typeface="Calibri" panose="020F0502020204030204" pitchFamily="34" charset="0"/>
              <a:cs typeface="Titr" pitchFamily="2" charset="0"/>
            </a:endParaRPr>
          </a:p>
        </p:txBody>
      </p:sp>
      <p:sp>
        <p:nvSpPr>
          <p:cNvPr id="74774" name="Text Box 24"/>
          <p:cNvSpPr txBox="1">
            <a:spLocks noChangeArrowheads="1"/>
          </p:cNvSpPr>
          <p:nvPr/>
        </p:nvSpPr>
        <p:spPr bwMode="auto">
          <a:xfrm>
            <a:off x="4014788" y="4022725"/>
            <a:ext cx="1646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800" b="1">
                <a:solidFill>
                  <a:srgbClr val="003366"/>
                </a:solidFill>
                <a:latin typeface="Calibri" panose="020F0502020204030204" pitchFamily="34" charset="0"/>
                <a:cs typeface="Titr" pitchFamily="2" charset="0"/>
              </a:rPr>
              <a:t>450،000،000</a:t>
            </a:r>
            <a:r>
              <a:rPr lang="fa-IR" altLang="en-US" sz="900" b="1">
                <a:solidFill>
                  <a:srgbClr val="003366"/>
                </a:solidFill>
                <a:latin typeface="Calibri" panose="020F0502020204030204" pitchFamily="34" charset="0"/>
                <a:cs typeface="Titr" pitchFamily="2" charset="0"/>
              </a:rPr>
              <a:t>ريال</a:t>
            </a:r>
            <a:endParaRPr lang="en-US" altLang="en-US" sz="900" b="1">
              <a:solidFill>
                <a:srgbClr val="003366"/>
              </a:solidFill>
              <a:latin typeface="Calibri" panose="020F0502020204030204" pitchFamily="34" charset="0"/>
              <a:cs typeface="Titr" pitchFamily="2" charset="0"/>
            </a:endParaRPr>
          </a:p>
        </p:txBody>
      </p:sp>
      <p:sp>
        <p:nvSpPr>
          <p:cNvPr id="74775" name="Text Box 25"/>
          <p:cNvSpPr txBox="1">
            <a:spLocks noChangeArrowheads="1"/>
          </p:cNvSpPr>
          <p:nvPr/>
        </p:nvSpPr>
        <p:spPr bwMode="auto">
          <a:xfrm>
            <a:off x="4014788" y="3567113"/>
            <a:ext cx="1646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خودرو</a:t>
            </a:r>
            <a:endParaRPr lang="en-US" altLang="en-US" sz="1000">
              <a:solidFill>
                <a:srgbClr val="003366"/>
              </a:solidFill>
              <a:latin typeface="Calibri" panose="020F0502020204030204" pitchFamily="34" charset="0"/>
              <a:cs typeface="Titr" pitchFamily="2" charset="0"/>
            </a:endParaRPr>
          </a:p>
          <a:p>
            <a:pPr algn="ctr" eaLnBrk="1" hangingPunct="1">
              <a:spcBef>
                <a:spcPct val="50000"/>
              </a:spcBef>
            </a:pPr>
            <a:r>
              <a:rPr lang="fa-IR" altLang="en-US" sz="1000">
                <a:solidFill>
                  <a:srgbClr val="003366"/>
                </a:solidFill>
                <a:latin typeface="Calibri" panose="020F0502020204030204" pitchFamily="34" charset="0"/>
                <a:cs typeface="Titr" pitchFamily="2" charset="0"/>
              </a:rPr>
              <a:t>15،000،000،000 ريال</a:t>
            </a:r>
            <a:endParaRPr lang="en-US" altLang="en-US" sz="1000">
              <a:solidFill>
                <a:srgbClr val="003366"/>
              </a:solidFill>
              <a:latin typeface="Calibri" panose="020F0502020204030204" pitchFamily="34" charset="0"/>
              <a:cs typeface="Titr" pitchFamily="2" charset="0"/>
            </a:endParaRPr>
          </a:p>
        </p:txBody>
      </p:sp>
      <p:sp>
        <p:nvSpPr>
          <p:cNvPr id="74776" name="TextBox 28"/>
          <p:cNvSpPr txBox="1">
            <a:spLocks noChangeArrowheads="1"/>
          </p:cNvSpPr>
          <p:nvPr/>
        </p:nvSpPr>
        <p:spPr bwMode="auto">
          <a:xfrm>
            <a:off x="-142875" y="884238"/>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3"/>
          <p:cNvSpPr txBox="1">
            <a:spLocks noChangeArrowheads="1"/>
          </p:cNvSpPr>
          <p:nvPr/>
        </p:nvSpPr>
        <p:spPr bwMode="auto">
          <a:xfrm>
            <a:off x="292100" y="2000250"/>
            <a:ext cx="8208963" cy="3660775"/>
          </a:xfrm>
          <a:prstGeom prst="rect">
            <a:avLst/>
          </a:prstGeom>
          <a:solidFill>
            <a:srgbClr val="003060"/>
          </a:solidFill>
          <a:ln w="38100" cmpd="sng">
            <a:solidFill>
              <a:schemeClr val="tx1"/>
            </a:solidFill>
            <a:miter lim="800000"/>
            <a:headEnd/>
            <a:tailEnd/>
          </a:ln>
        </p:spPr>
        <p:txBody>
          <a:bodyPr>
            <a:spAutoFit/>
          </a:bodyPr>
          <a:lstStyle/>
          <a:p>
            <a:pPr algn="just" rtl="1" eaLnBrk="1" fontAlgn="auto" hangingPunct="1">
              <a:lnSpc>
                <a:spcPct val="180000"/>
              </a:lnSpc>
              <a:spcBef>
                <a:spcPts val="0"/>
              </a:spcBef>
              <a:spcAft>
                <a:spcPts val="0"/>
              </a:spcAft>
              <a:defRPr/>
            </a:pPr>
            <a:r>
              <a:rPr lang="fa-IR" sz="2200" b="1" dirty="0">
                <a:solidFill>
                  <a:srgbClr val="FFFFCC"/>
                </a:solidFill>
                <a:effectLst>
                  <a:outerShdw blurRad="38100" dist="38100" dir="2700000" algn="tl">
                    <a:srgbClr val="000000">
                      <a:alpha val="43137"/>
                    </a:srgbClr>
                  </a:outerShdw>
                </a:effectLst>
                <a:cs typeface="Zar" pitchFamily="2" charset="-78"/>
              </a:rPr>
              <a:t>ماليات بر ارزش افزوده نوعي ماليات چند مرحله اي است، كه در مراحل مختلف زنجيره واردات/توليد/توزيع بر اساس درصدي از ارزش افزوده كالاهاي فروخته شده يا خدمات ارائه شده در هر مرحله اخذ مي گردد، ولي ماليات پرداختي در هر مرحله از زنجيره واردات ـ توليد ـ توزيع به عنصر مرحله بعدي زنجيره انتقال مي يابد، تا نهايتاً توسط مصرف كننده نهايي پرداخت گردد،</a:t>
            </a:r>
          </a:p>
          <a:p>
            <a:pPr algn="just" rtl="1" eaLnBrk="1" fontAlgn="auto" hangingPunct="1">
              <a:lnSpc>
                <a:spcPct val="180000"/>
              </a:lnSpc>
              <a:spcBef>
                <a:spcPts val="0"/>
              </a:spcBef>
              <a:spcAft>
                <a:spcPts val="0"/>
              </a:spcAft>
              <a:defRPr/>
            </a:pPr>
            <a:endParaRPr lang="en-US" sz="2200" b="1" dirty="0">
              <a:solidFill>
                <a:srgbClr val="FFFFCC"/>
              </a:solidFill>
              <a:effectLst>
                <a:outerShdw blurRad="38100" dist="38100" dir="2700000" algn="tl">
                  <a:srgbClr val="000000">
                    <a:alpha val="43137"/>
                  </a:srgbClr>
                </a:outerShdw>
              </a:effectLst>
              <a:cs typeface="Zar" pitchFamily="2" charset="-78"/>
            </a:endParaRPr>
          </a:p>
        </p:txBody>
      </p:sp>
      <p:sp>
        <p:nvSpPr>
          <p:cNvPr id="11" name="Rectangle 2"/>
          <p:cNvSpPr>
            <a:spLocks noGrp="1" noChangeArrowheads="1"/>
          </p:cNvSpPr>
          <p:nvPr>
            <p:ph type="title" idx="4294967295"/>
          </p:nvPr>
        </p:nvSpPr>
        <p:spPr bwMode="auto">
          <a:xfrm>
            <a:off x="0" y="1128713"/>
            <a:ext cx="9144000" cy="871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a-IR" altLang="en-US" sz="3200" b="1" smtClean="0">
                <a:solidFill>
                  <a:srgbClr val="000066"/>
                </a:solidFill>
                <a:cs typeface="Titr" pitchFamily="2" charset="0"/>
              </a:rPr>
              <a:t>تعريف نظري </a:t>
            </a:r>
            <a:r>
              <a:rPr lang="ar-SA" altLang="en-US" sz="3200" b="1" smtClean="0">
                <a:solidFill>
                  <a:srgbClr val="000066"/>
                </a:solidFill>
                <a:cs typeface="Titr" pitchFamily="2" charset="0"/>
              </a:rPr>
              <a:t>ماليات بر ارزش افزوده</a:t>
            </a:r>
            <a:endParaRPr lang="en-US" altLang="en-US" sz="3200" smtClean="0">
              <a:solidFill>
                <a:srgbClr val="000066"/>
              </a:solidFill>
              <a:cs typeface="Titr" pitchFamily="2" charset="0"/>
            </a:endParaRPr>
          </a:p>
        </p:txBody>
      </p:sp>
      <p:sp>
        <p:nvSpPr>
          <p:cNvPr id="10" name="Rectangle 2"/>
          <p:cNvSpPr txBox="1">
            <a:spLocks noChangeArrowheads="1"/>
          </p:cNvSpPr>
          <p:nvPr/>
        </p:nvSpPr>
        <p:spPr bwMode="auto">
          <a:xfrm>
            <a:off x="-1214438" y="714375"/>
            <a:ext cx="9144001" cy="571500"/>
          </a:xfrm>
          <a:prstGeom prst="rect">
            <a:avLst/>
          </a:prstGeom>
          <a:noFill/>
          <a:ln w="9525">
            <a:noFill/>
            <a:miter lim="800000"/>
            <a:headEnd/>
            <a:tailEnd/>
          </a:ln>
          <a:effectLst/>
        </p:spPr>
        <p:txBody>
          <a:bodyPr anchor="ctr"/>
          <a:lstStyle/>
          <a:p>
            <a:pPr algn="r" rtl="1" eaLnBrk="1" fontAlgn="auto" hangingPunct="1">
              <a:spcBef>
                <a:spcPts val="0"/>
              </a:spcBef>
              <a:spcAft>
                <a:spcPts val="0"/>
              </a:spcAft>
              <a:defRPr/>
            </a:pPr>
            <a:r>
              <a:rPr lang="fa-IR" sz="2200" kern="0" dirty="0">
                <a:solidFill>
                  <a:srgbClr val="000066"/>
                </a:solidFill>
                <a:latin typeface="+mj-lt"/>
                <a:ea typeface="+mj-ea"/>
                <a:cs typeface="Homa" pitchFamily="2" charset="-78"/>
              </a:rPr>
              <a:t>1- </a:t>
            </a:r>
            <a:r>
              <a:rPr lang="ar-SA" sz="2200" kern="0" dirty="0">
                <a:solidFill>
                  <a:srgbClr val="000066"/>
                </a:solidFill>
                <a:latin typeface="+mj-lt"/>
                <a:ea typeface="+mj-ea"/>
                <a:cs typeface="Homa" pitchFamily="2" charset="-78"/>
              </a:rPr>
              <a:t>ماليات بر ارزش افزوده </a:t>
            </a:r>
            <a:r>
              <a:rPr lang="fa-IR" sz="2200" kern="0" dirty="0">
                <a:solidFill>
                  <a:srgbClr val="000066"/>
                </a:solidFill>
                <a:latin typeface="+mj-lt"/>
                <a:ea typeface="+mj-ea"/>
                <a:cs typeface="Homa" pitchFamily="2" charset="-78"/>
              </a:rPr>
              <a:t>چيست؟</a:t>
            </a:r>
            <a:endParaRPr lang="en-US" sz="2200" kern="0" dirty="0">
              <a:solidFill>
                <a:srgbClr val="000066"/>
              </a:solidFill>
              <a:latin typeface="+mj-lt"/>
              <a:ea typeface="+mj-ea"/>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nodeType="afterGroup">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nodeType="afterGroup">
                            <p:stCondLst>
                              <p:cond delay="4500"/>
                            </p:stCondLst>
                            <p:childTnLst>
                              <p:par>
                                <p:cTn id="13" presetID="9" presetClass="entr" presetSubtype="0" fill="hold" grpId="0" nodeType="afterEffect">
                                  <p:stCondLst>
                                    <p:cond delay="0"/>
                                  </p:stCondLst>
                                  <p:childTnLst>
                                    <p:set>
                                      <p:cBhvr>
                                        <p:cTn id="14" dur="1" fill="hold">
                                          <p:stCondLst>
                                            <p:cond delay="0"/>
                                          </p:stCondLst>
                                        </p:cTn>
                                        <p:tgtEl>
                                          <p:spTgt spid="214019"/>
                                        </p:tgtEl>
                                        <p:attrNameLst>
                                          <p:attrName>style.visibility</p:attrName>
                                        </p:attrNameLst>
                                      </p:cBhvr>
                                      <p:to>
                                        <p:strVal val="visible"/>
                                      </p:to>
                                    </p:set>
                                    <p:animEffect transition="in" filter="dissolve">
                                      <p:cBhvr>
                                        <p:cTn id="15" dur="500"/>
                                        <p:tgtEl>
                                          <p:spTgt spid="214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nimBg="1"/>
      <p:bldP spid="11"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5"/>
          <p:cNvSpPr>
            <a:spLocks noChangeArrowheads="1"/>
          </p:cNvSpPr>
          <p:nvPr/>
        </p:nvSpPr>
        <p:spPr bwMode="auto">
          <a:xfrm>
            <a:off x="71438" y="5000625"/>
            <a:ext cx="8991600" cy="1571625"/>
          </a:xfrm>
          <a:prstGeom prst="rect">
            <a:avLst/>
          </a:prstGeom>
          <a:noFill/>
          <a:ln w="38100" cmpd="thickThin">
            <a:solidFill>
              <a:srgbClr val="2816B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533400" indent="-5334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buClr>
                <a:schemeClr val="hlink"/>
              </a:buClr>
              <a:buSzPct val="80000"/>
              <a:buFont typeface="Arial" panose="020B0604020202020204" pitchFamily="34" charset="0"/>
              <a:buNone/>
            </a:pPr>
            <a:r>
              <a:rPr lang="fa-IR" altLang="en-US" b="1">
                <a:solidFill>
                  <a:srgbClr val="003366"/>
                </a:solidFill>
                <a:latin typeface="Tahoma" panose="020B0604030504040204" pitchFamily="34" charset="0"/>
                <a:cs typeface="Traffic" pitchFamily="2" charset="0"/>
              </a:rPr>
              <a:t>جمع كل ماليات واريز شده توسط عناصر زنجيره هاي واردات ، توليد ، توزيع به خزانه</a:t>
            </a:r>
          </a:p>
          <a:p>
            <a:pPr algn="ctr" eaLnBrk="1" hangingPunct="1">
              <a:lnSpc>
                <a:spcPct val="80000"/>
              </a:lnSpc>
              <a:spcBef>
                <a:spcPct val="20000"/>
              </a:spcBef>
              <a:buClr>
                <a:schemeClr val="hlink"/>
              </a:buClr>
              <a:buSzPct val="80000"/>
              <a:buFont typeface="Arial" panose="020B0604020202020204" pitchFamily="34" charset="0"/>
              <a:buNone/>
            </a:pPr>
            <a:r>
              <a:rPr lang="fa-IR" altLang="en-US" b="1">
                <a:solidFill>
                  <a:srgbClr val="003366"/>
                </a:solidFill>
                <a:latin typeface="Tahoma" panose="020B0604030504040204" pitchFamily="34" charset="0"/>
                <a:cs typeface="Traffic" pitchFamily="2" charset="0"/>
              </a:rPr>
              <a:t>=</a:t>
            </a:r>
          </a:p>
          <a:p>
            <a:pPr algn="ctr" eaLnBrk="1" hangingPunct="1">
              <a:lnSpc>
                <a:spcPct val="80000"/>
              </a:lnSpc>
              <a:spcBef>
                <a:spcPct val="20000"/>
              </a:spcBef>
              <a:buClr>
                <a:schemeClr val="hlink"/>
              </a:buClr>
              <a:buSzPct val="80000"/>
              <a:buFont typeface="Arial" panose="020B0604020202020204" pitchFamily="34" charset="0"/>
              <a:buNone/>
            </a:pPr>
            <a:r>
              <a:rPr lang="fa-IR" altLang="en-US" sz="1200" b="1">
                <a:solidFill>
                  <a:srgbClr val="003366"/>
                </a:solidFill>
                <a:latin typeface="Tahoma" panose="020B0604030504040204" pitchFamily="34" charset="0"/>
                <a:cs typeface="Traffic" pitchFamily="2" charset="0"/>
              </a:rPr>
              <a:t>خرده فروشي(1،5) + توزيع كننده (0،9) + توليد كننده (2،4) + عرضه كننده مواد خام (3) + وارد كننده مواد اوليه (0،6) + گمرك (3)</a:t>
            </a:r>
          </a:p>
          <a:p>
            <a:pPr algn="ctr" eaLnBrk="1" hangingPunct="1">
              <a:lnSpc>
                <a:spcPct val="80000"/>
              </a:lnSpc>
              <a:spcBef>
                <a:spcPct val="20000"/>
              </a:spcBef>
              <a:buClr>
                <a:schemeClr val="hlink"/>
              </a:buClr>
              <a:buSzPct val="80000"/>
              <a:buFont typeface="Arial" panose="020B0604020202020204" pitchFamily="34" charset="0"/>
              <a:buNone/>
            </a:pPr>
            <a:r>
              <a:rPr lang="fa-IR" altLang="en-US" b="1">
                <a:solidFill>
                  <a:srgbClr val="003366"/>
                </a:solidFill>
                <a:latin typeface="Tahoma" panose="020B0604030504040204" pitchFamily="34" charset="0"/>
                <a:cs typeface="Traffic" pitchFamily="2" charset="0"/>
              </a:rPr>
              <a:t>=</a:t>
            </a:r>
          </a:p>
          <a:p>
            <a:pPr algn="ctr" eaLnBrk="1" hangingPunct="1">
              <a:lnSpc>
                <a:spcPct val="80000"/>
              </a:lnSpc>
              <a:spcBef>
                <a:spcPct val="20000"/>
              </a:spcBef>
              <a:buClr>
                <a:schemeClr val="hlink"/>
              </a:buClr>
              <a:buSzPct val="80000"/>
              <a:buFont typeface="Arial" panose="020B0604020202020204" pitchFamily="34" charset="0"/>
              <a:buNone/>
            </a:pPr>
            <a:r>
              <a:rPr lang="fa-IR" altLang="en-US" b="1">
                <a:solidFill>
                  <a:srgbClr val="003366"/>
                </a:solidFill>
                <a:latin typeface="Tahoma" panose="020B0604030504040204" pitchFamily="34" charset="0"/>
                <a:cs typeface="Traffic" pitchFamily="2" charset="0"/>
              </a:rPr>
              <a:t>ماليات پرداخت شده توسط مصرف كننده = 11،4</a:t>
            </a:r>
            <a:endParaRPr lang="en-US" altLang="en-US" sz="1400" b="1">
              <a:solidFill>
                <a:srgbClr val="003366"/>
              </a:solidFill>
              <a:latin typeface="Tahoma" panose="020B0604030504040204" pitchFamily="34" charset="0"/>
              <a:cs typeface="Traffic" pitchFamily="2" charset="0"/>
            </a:endParaRPr>
          </a:p>
        </p:txBody>
      </p:sp>
      <p:grpSp>
        <p:nvGrpSpPr>
          <p:cNvPr id="76803" name="Group 52"/>
          <p:cNvGrpSpPr>
            <a:grpSpLocks/>
          </p:cNvGrpSpPr>
          <p:nvPr/>
        </p:nvGrpSpPr>
        <p:grpSpPr bwMode="auto">
          <a:xfrm>
            <a:off x="228600" y="1681163"/>
            <a:ext cx="8534400" cy="3248025"/>
            <a:chOff x="228600" y="1433513"/>
            <a:chExt cx="8534400" cy="3248025"/>
          </a:xfrm>
        </p:grpSpPr>
        <p:sp>
          <p:nvSpPr>
            <p:cNvPr id="76806" name="Rectangle 4"/>
            <p:cNvSpPr>
              <a:spLocks noChangeArrowheads="1"/>
            </p:cNvSpPr>
            <p:nvPr/>
          </p:nvSpPr>
          <p:spPr bwMode="auto">
            <a:xfrm>
              <a:off x="1600200" y="1509713"/>
              <a:ext cx="914400" cy="914400"/>
            </a:xfrm>
            <a:prstGeom prst="rect">
              <a:avLst/>
            </a:prstGeom>
            <a:solidFill>
              <a:srgbClr val="CC99FF"/>
            </a:solidFill>
            <a:ln w="19050">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cs typeface="Homa" pitchFamily="2" charset="0"/>
                </a:rPr>
                <a:t>وارد كننده</a:t>
              </a:r>
            </a:p>
            <a:p>
              <a:pPr algn="ctr" eaLnBrk="1" hangingPunct="1"/>
              <a:endParaRPr lang="fa-IR" altLang="en-US" sz="1000">
                <a:cs typeface="Homa" pitchFamily="2" charset="0"/>
              </a:endParaRPr>
            </a:p>
            <a:p>
              <a:pPr algn="ctr" eaLnBrk="1" hangingPunct="1"/>
              <a:r>
                <a:rPr lang="fa-IR" altLang="en-US">
                  <a:cs typeface="Homa" pitchFamily="2" charset="0"/>
                </a:rPr>
                <a:t>مواد اوليه</a:t>
              </a:r>
              <a:endParaRPr lang="en-US" altLang="en-US">
                <a:cs typeface="Homa" pitchFamily="2" charset="0"/>
              </a:endParaRPr>
            </a:p>
          </p:txBody>
        </p:sp>
        <p:sp>
          <p:nvSpPr>
            <p:cNvPr id="76807" name="Rectangle 5"/>
            <p:cNvSpPr>
              <a:spLocks noChangeArrowheads="1"/>
            </p:cNvSpPr>
            <p:nvPr/>
          </p:nvSpPr>
          <p:spPr bwMode="auto">
            <a:xfrm>
              <a:off x="3124200" y="2424113"/>
              <a:ext cx="914400" cy="914400"/>
            </a:xfrm>
            <a:prstGeom prst="rect">
              <a:avLst/>
            </a:prstGeom>
            <a:solidFill>
              <a:srgbClr val="CC99FF"/>
            </a:solidFill>
            <a:ln w="19050">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cs typeface="Homa" pitchFamily="2" charset="0"/>
                </a:rPr>
                <a:t>توليد كننده</a:t>
              </a:r>
              <a:endParaRPr lang="en-US" altLang="en-US">
                <a:cs typeface="Homa" pitchFamily="2" charset="0"/>
              </a:endParaRPr>
            </a:p>
          </p:txBody>
        </p:sp>
        <p:sp>
          <p:nvSpPr>
            <p:cNvPr id="76808" name="Rectangle 6"/>
            <p:cNvSpPr>
              <a:spLocks noChangeArrowheads="1"/>
            </p:cNvSpPr>
            <p:nvPr/>
          </p:nvSpPr>
          <p:spPr bwMode="auto">
            <a:xfrm>
              <a:off x="4857750" y="2424113"/>
              <a:ext cx="781050" cy="914400"/>
            </a:xfrm>
            <a:prstGeom prst="rect">
              <a:avLst/>
            </a:prstGeom>
            <a:solidFill>
              <a:srgbClr val="CC99FF"/>
            </a:solidFill>
            <a:ln w="19050">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cs typeface="Homa" pitchFamily="2" charset="0"/>
                </a:rPr>
                <a:t>توزيع </a:t>
              </a:r>
            </a:p>
            <a:p>
              <a:pPr algn="ctr" eaLnBrk="1" hangingPunct="1"/>
              <a:r>
                <a:rPr lang="fa-IR" altLang="en-US">
                  <a:cs typeface="Homa" pitchFamily="2" charset="0"/>
                </a:rPr>
                <a:t>كننده</a:t>
              </a:r>
              <a:endParaRPr lang="en-US" altLang="en-US">
                <a:cs typeface="Homa" pitchFamily="2" charset="0"/>
              </a:endParaRPr>
            </a:p>
          </p:txBody>
        </p:sp>
        <p:sp>
          <p:nvSpPr>
            <p:cNvPr id="76809" name="Rectangle 7"/>
            <p:cNvSpPr>
              <a:spLocks noChangeArrowheads="1"/>
            </p:cNvSpPr>
            <p:nvPr/>
          </p:nvSpPr>
          <p:spPr bwMode="auto">
            <a:xfrm>
              <a:off x="6357938" y="2424113"/>
              <a:ext cx="804862" cy="914400"/>
            </a:xfrm>
            <a:prstGeom prst="rect">
              <a:avLst/>
            </a:prstGeom>
            <a:solidFill>
              <a:srgbClr val="CC99FF"/>
            </a:solidFill>
            <a:ln w="19050">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cs typeface="Homa" pitchFamily="2" charset="0"/>
                </a:rPr>
                <a:t>خرده‌</a:t>
              </a:r>
            </a:p>
            <a:p>
              <a:pPr algn="ctr" eaLnBrk="1" hangingPunct="1"/>
              <a:r>
                <a:rPr lang="fa-IR" altLang="en-US">
                  <a:cs typeface="Homa" pitchFamily="2" charset="0"/>
                </a:rPr>
                <a:t>فروشي</a:t>
              </a:r>
              <a:endParaRPr lang="en-US" altLang="en-US">
                <a:cs typeface="Homa" pitchFamily="2" charset="0"/>
              </a:endParaRPr>
            </a:p>
          </p:txBody>
        </p:sp>
        <p:sp>
          <p:nvSpPr>
            <p:cNvPr id="76810" name="Rectangle 8"/>
            <p:cNvSpPr>
              <a:spLocks noChangeArrowheads="1"/>
            </p:cNvSpPr>
            <p:nvPr/>
          </p:nvSpPr>
          <p:spPr bwMode="auto">
            <a:xfrm>
              <a:off x="7929563" y="2424113"/>
              <a:ext cx="833437" cy="914400"/>
            </a:xfrm>
            <a:prstGeom prst="rect">
              <a:avLst/>
            </a:prstGeom>
            <a:solidFill>
              <a:srgbClr val="CC99FF"/>
            </a:solidFill>
            <a:ln w="19050">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cs typeface="Homa" pitchFamily="2" charset="0"/>
                </a:rPr>
                <a:t>مصرف</a:t>
              </a:r>
            </a:p>
            <a:p>
              <a:pPr algn="ctr" eaLnBrk="1" hangingPunct="1"/>
              <a:r>
                <a:rPr lang="fa-IR" altLang="en-US">
                  <a:cs typeface="Homa" pitchFamily="2" charset="0"/>
                </a:rPr>
                <a:t>كننده</a:t>
              </a:r>
              <a:endParaRPr lang="en-US" altLang="en-US">
                <a:cs typeface="Homa" pitchFamily="2" charset="0"/>
              </a:endParaRPr>
            </a:p>
          </p:txBody>
        </p:sp>
        <p:sp>
          <p:nvSpPr>
            <p:cNvPr id="76811" name="Oval 9"/>
            <p:cNvSpPr>
              <a:spLocks noChangeArrowheads="1"/>
            </p:cNvSpPr>
            <p:nvPr/>
          </p:nvSpPr>
          <p:spPr bwMode="auto">
            <a:xfrm>
              <a:off x="228600" y="1433513"/>
              <a:ext cx="838200" cy="990600"/>
            </a:xfrm>
            <a:prstGeom prst="ellipse">
              <a:avLst/>
            </a:prstGeom>
            <a:solidFill>
              <a:srgbClr val="CC99FF"/>
            </a:solidFill>
            <a:ln w="19050">
              <a:solidFill>
                <a:schemeClr val="tx1"/>
              </a:solidFill>
              <a:round/>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cs typeface="Homa" pitchFamily="2" charset="0"/>
                </a:rPr>
                <a:t>گمرك</a:t>
              </a:r>
              <a:endParaRPr lang="en-US" altLang="en-US">
                <a:cs typeface="Homa" pitchFamily="2" charset="0"/>
              </a:endParaRPr>
            </a:p>
          </p:txBody>
        </p:sp>
        <p:sp>
          <p:nvSpPr>
            <p:cNvPr id="76812" name="Line 10"/>
            <p:cNvSpPr>
              <a:spLocks noChangeShapeType="1"/>
            </p:cNvSpPr>
            <p:nvPr/>
          </p:nvSpPr>
          <p:spPr bwMode="auto">
            <a:xfrm>
              <a:off x="1066800" y="1814513"/>
              <a:ext cx="533400"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3" name="Line 11"/>
            <p:cNvSpPr>
              <a:spLocks noChangeShapeType="1"/>
            </p:cNvSpPr>
            <p:nvPr/>
          </p:nvSpPr>
          <p:spPr bwMode="auto">
            <a:xfrm flipH="1">
              <a:off x="1066800" y="2043113"/>
              <a:ext cx="533400"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4" name="Line 12"/>
            <p:cNvSpPr>
              <a:spLocks noChangeShapeType="1"/>
            </p:cNvSpPr>
            <p:nvPr/>
          </p:nvSpPr>
          <p:spPr bwMode="auto">
            <a:xfrm>
              <a:off x="2514600" y="1814513"/>
              <a:ext cx="609600" cy="60960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5" name="Line 13"/>
            <p:cNvSpPr>
              <a:spLocks noChangeShapeType="1"/>
            </p:cNvSpPr>
            <p:nvPr/>
          </p:nvSpPr>
          <p:spPr bwMode="auto">
            <a:xfrm flipH="1" flipV="1">
              <a:off x="2514600" y="2119313"/>
              <a:ext cx="609600" cy="60960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6" name="Line 14"/>
            <p:cNvSpPr>
              <a:spLocks noChangeShapeType="1"/>
            </p:cNvSpPr>
            <p:nvPr/>
          </p:nvSpPr>
          <p:spPr bwMode="auto">
            <a:xfrm flipV="1">
              <a:off x="2514600" y="3033713"/>
              <a:ext cx="609600" cy="60960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7" name="Line 15"/>
            <p:cNvSpPr>
              <a:spLocks noChangeShapeType="1"/>
            </p:cNvSpPr>
            <p:nvPr/>
          </p:nvSpPr>
          <p:spPr bwMode="auto">
            <a:xfrm flipH="1">
              <a:off x="2514600" y="3338513"/>
              <a:ext cx="609600" cy="60960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8" name="Text Box 16"/>
            <p:cNvSpPr txBox="1">
              <a:spLocks noChangeArrowheads="1"/>
            </p:cNvSpPr>
            <p:nvPr/>
          </p:nvSpPr>
          <p:spPr bwMode="auto">
            <a:xfrm>
              <a:off x="1066800" y="1562100"/>
              <a:ext cx="450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600" b="1">
                  <a:solidFill>
                    <a:srgbClr val="003366"/>
                  </a:solidFill>
                  <a:cs typeface="Titr" pitchFamily="2" charset="0"/>
                </a:rPr>
                <a:t>100</a:t>
              </a:r>
              <a:endParaRPr lang="en-US" altLang="en-US" sz="1600" b="1">
                <a:solidFill>
                  <a:srgbClr val="003366"/>
                </a:solidFill>
                <a:cs typeface="Titr" pitchFamily="2" charset="0"/>
              </a:endParaRPr>
            </a:p>
          </p:txBody>
        </p:sp>
        <p:sp>
          <p:nvSpPr>
            <p:cNvPr id="76819" name="Text Box 17"/>
            <p:cNvSpPr txBox="1">
              <a:spLocks noChangeArrowheads="1"/>
            </p:cNvSpPr>
            <p:nvPr/>
          </p:nvSpPr>
          <p:spPr bwMode="auto">
            <a:xfrm>
              <a:off x="963613" y="2152643"/>
              <a:ext cx="66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200" b="1">
                  <a:solidFill>
                    <a:srgbClr val="003366"/>
                  </a:solidFill>
                  <a:cs typeface="Titr" pitchFamily="2" charset="0"/>
                </a:rPr>
                <a:t>3</a:t>
              </a:r>
              <a:r>
                <a:rPr lang="en-US" altLang="en-US" sz="1200" b="1">
                  <a:solidFill>
                    <a:srgbClr val="003366"/>
                  </a:solidFill>
                  <a:cs typeface="Titr" pitchFamily="2" charset="0"/>
                </a:rPr>
                <a:t>VAT=</a:t>
              </a:r>
            </a:p>
          </p:txBody>
        </p:sp>
        <p:sp>
          <p:nvSpPr>
            <p:cNvPr id="76820" name="Rectangle 18"/>
            <p:cNvSpPr>
              <a:spLocks noChangeArrowheads="1"/>
            </p:cNvSpPr>
            <p:nvPr/>
          </p:nvSpPr>
          <p:spPr bwMode="auto">
            <a:xfrm>
              <a:off x="1600200" y="3338513"/>
              <a:ext cx="914400" cy="914400"/>
            </a:xfrm>
            <a:prstGeom prst="rect">
              <a:avLst/>
            </a:prstGeom>
            <a:solidFill>
              <a:srgbClr val="CC99FF"/>
            </a:solidFill>
            <a:ln w="19050">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cs typeface="Homa" pitchFamily="2" charset="0"/>
                </a:rPr>
                <a:t>عرضه كننده</a:t>
              </a:r>
            </a:p>
            <a:p>
              <a:pPr algn="ctr" eaLnBrk="1" hangingPunct="1"/>
              <a:endParaRPr lang="fa-IR" altLang="en-US" sz="1000">
                <a:cs typeface="Homa" pitchFamily="2" charset="0"/>
              </a:endParaRPr>
            </a:p>
            <a:p>
              <a:pPr algn="ctr" eaLnBrk="1" hangingPunct="1"/>
              <a:r>
                <a:rPr lang="fa-IR" altLang="en-US">
                  <a:cs typeface="Homa" pitchFamily="2" charset="0"/>
                </a:rPr>
                <a:t>مواد خام</a:t>
              </a:r>
              <a:endParaRPr lang="en-US" altLang="en-US">
                <a:cs typeface="Homa" pitchFamily="2" charset="0"/>
              </a:endParaRPr>
            </a:p>
          </p:txBody>
        </p:sp>
        <p:sp>
          <p:nvSpPr>
            <p:cNvPr id="76821" name="Line 19"/>
            <p:cNvSpPr>
              <a:spLocks noChangeShapeType="1"/>
            </p:cNvSpPr>
            <p:nvPr/>
          </p:nvSpPr>
          <p:spPr bwMode="auto">
            <a:xfrm>
              <a:off x="4090988" y="2728913"/>
              <a:ext cx="685800"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2" name="Line 20"/>
            <p:cNvSpPr>
              <a:spLocks noChangeShapeType="1"/>
            </p:cNvSpPr>
            <p:nvPr/>
          </p:nvSpPr>
          <p:spPr bwMode="auto">
            <a:xfrm>
              <a:off x="5691188" y="2728913"/>
              <a:ext cx="609600"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3" name="Line 21"/>
            <p:cNvSpPr>
              <a:spLocks noChangeShapeType="1"/>
            </p:cNvSpPr>
            <p:nvPr/>
          </p:nvSpPr>
          <p:spPr bwMode="auto">
            <a:xfrm>
              <a:off x="7215188" y="2728913"/>
              <a:ext cx="685800"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4" name="Line 22"/>
            <p:cNvSpPr>
              <a:spLocks noChangeShapeType="1"/>
            </p:cNvSpPr>
            <p:nvPr/>
          </p:nvSpPr>
          <p:spPr bwMode="auto">
            <a:xfrm flipH="1">
              <a:off x="7215188" y="2957513"/>
              <a:ext cx="685800"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5" name="Line 23"/>
            <p:cNvSpPr>
              <a:spLocks noChangeShapeType="1"/>
            </p:cNvSpPr>
            <p:nvPr/>
          </p:nvSpPr>
          <p:spPr bwMode="auto">
            <a:xfrm flipH="1">
              <a:off x="5691188" y="2957513"/>
              <a:ext cx="609600"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6" name="Line 24"/>
            <p:cNvSpPr>
              <a:spLocks noChangeShapeType="1"/>
            </p:cNvSpPr>
            <p:nvPr/>
          </p:nvSpPr>
          <p:spPr bwMode="auto">
            <a:xfrm flipH="1" flipV="1">
              <a:off x="4090988" y="2957513"/>
              <a:ext cx="685800"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7" name="Text Box 25"/>
            <p:cNvSpPr txBox="1">
              <a:spLocks noChangeArrowheads="1"/>
            </p:cNvSpPr>
            <p:nvPr/>
          </p:nvSpPr>
          <p:spPr bwMode="auto">
            <a:xfrm rot="2492603">
              <a:off x="2667000" y="1890713"/>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600" b="1">
                  <a:solidFill>
                    <a:srgbClr val="003366"/>
                  </a:solidFill>
                  <a:cs typeface="Titr" pitchFamily="2" charset="0"/>
                </a:rPr>
                <a:t>120</a:t>
              </a:r>
              <a:endParaRPr lang="en-US" altLang="en-US" sz="1600" b="1">
                <a:solidFill>
                  <a:srgbClr val="003366"/>
                </a:solidFill>
                <a:cs typeface="Titr" pitchFamily="2" charset="0"/>
              </a:endParaRPr>
            </a:p>
          </p:txBody>
        </p:sp>
        <p:sp>
          <p:nvSpPr>
            <p:cNvPr id="76828" name="Text Box 26"/>
            <p:cNvSpPr txBox="1">
              <a:spLocks noChangeArrowheads="1"/>
            </p:cNvSpPr>
            <p:nvPr/>
          </p:nvSpPr>
          <p:spPr bwMode="auto">
            <a:xfrm>
              <a:off x="4167188" y="2424113"/>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600" b="1">
                  <a:solidFill>
                    <a:srgbClr val="003366"/>
                  </a:solidFill>
                  <a:cs typeface="Titr" pitchFamily="2" charset="0"/>
                </a:rPr>
                <a:t>300</a:t>
              </a:r>
              <a:endParaRPr lang="en-US" altLang="en-US" sz="1600" b="1">
                <a:solidFill>
                  <a:srgbClr val="003366"/>
                </a:solidFill>
                <a:cs typeface="Titr" pitchFamily="2" charset="0"/>
              </a:endParaRPr>
            </a:p>
          </p:txBody>
        </p:sp>
        <p:sp>
          <p:nvSpPr>
            <p:cNvPr id="76829" name="Text Box 27"/>
            <p:cNvSpPr txBox="1">
              <a:spLocks noChangeArrowheads="1"/>
            </p:cNvSpPr>
            <p:nvPr/>
          </p:nvSpPr>
          <p:spPr bwMode="auto">
            <a:xfrm>
              <a:off x="5767388" y="2424113"/>
              <a:ext cx="541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600" b="1">
                  <a:solidFill>
                    <a:srgbClr val="003366"/>
                  </a:solidFill>
                  <a:cs typeface="Titr" pitchFamily="2" charset="0"/>
                </a:rPr>
                <a:t>330</a:t>
              </a:r>
              <a:endParaRPr lang="en-US" altLang="en-US" sz="1600" b="1">
                <a:solidFill>
                  <a:srgbClr val="003366"/>
                </a:solidFill>
                <a:cs typeface="Titr" pitchFamily="2" charset="0"/>
              </a:endParaRPr>
            </a:p>
          </p:txBody>
        </p:sp>
        <p:sp>
          <p:nvSpPr>
            <p:cNvPr id="76830" name="Text Box 28"/>
            <p:cNvSpPr txBox="1">
              <a:spLocks noChangeArrowheads="1"/>
            </p:cNvSpPr>
            <p:nvPr/>
          </p:nvSpPr>
          <p:spPr bwMode="auto">
            <a:xfrm>
              <a:off x="7291388" y="242411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600" b="1">
                  <a:solidFill>
                    <a:srgbClr val="003366"/>
                  </a:solidFill>
                  <a:cs typeface="Titr" pitchFamily="2" charset="0"/>
                </a:rPr>
                <a:t>380</a:t>
              </a:r>
              <a:endParaRPr lang="en-US" altLang="en-US" sz="1600" b="1">
                <a:solidFill>
                  <a:srgbClr val="003366"/>
                </a:solidFill>
                <a:cs typeface="Titr" pitchFamily="2" charset="0"/>
              </a:endParaRPr>
            </a:p>
          </p:txBody>
        </p:sp>
        <p:sp>
          <p:nvSpPr>
            <p:cNvPr id="76831" name="Text Box 29"/>
            <p:cNvSpPr txBox="1">
              <a:spLocks noChangeArrowheads="1"/>
            </p:cNvSpPr>
            <p:nvPr/>
          </p:nvSpPr>
          <p:spPr bwMode="auto">
            <a:xfrm rot="-2380071">
              <a:off x="2514600" y="3109913"/>
              <a:ext cx="450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600" b="1">
                  <a:solidFill>
                    <a:srgbClr val="003366"/>
                  </a:solidFill>
                  <a:cs typeface="Titr" pitchFamily="2" charset="0"/>
                </a:rPr>
                <a:t>100</a:t>
              </a:r>
              <a:endParaRPr lang="en-US" altLang="en-US" sz="1600" b="1">
                <a:solidFill>
                  <a:srgbClr val="003366"/>
                </a:solidFill>
                <a:cs typeface="Titr" pitchFamily="2" charset="0"/>
              </a:endParaRPr>
            </a:p>
          </p:txBody>
        </p:sp>
        <p:sp>
          <p:nvSpPr>
            <p:cNvPr id="76832" name="Text Box 30"/>
            <p:cNvSpPr txBox="1">
              <a:spLocks noChangeArrowheads="1"/>
            </p:cNvSpPr>
            <p:nvPr/>
          </p:nvSpPr>
          <p:spPr bwMode="auto">
            <a:xfrm rot="2672052">
              <a:off x="2397125" y="2427288"/>
              <a:ext cx="815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200" b="1">
                  <a:solidFill>
                    <a:srgbClr val="003366"/>
                  </a:solidFill>
                  <a:cs typeface="Titr" pitchFamily="2" charset="0"/>
                </a:rPr>
                <a:t>3،6</a:t>
              </a:r>
              <a:r>
                <a:rPr lang="en-US" altLang="en-US" sz="1200" b="1">
                  <a:solidFill>
                    <a:srgbClr val="003366"/>
                  </a:solidFill>
                  <a:cs typeface="Titr" pitchFamily="2" charset="0"/>
                </a:rPr>
                <a:t>VAT=</a:t>
              </a:r>
            </a:p>
          </p:txBody>
        </p:sp>
        <p:sp>
          <p:nvSpPr>
            <p:cNvPr id="76833" name="Text Box 31"/>
            <p:cNvSpPr txBox="1">
              <a:spLocks noChangeArrowheads="1"/>
            </p:cNvSpPr>
            <p:nvPr/>
          </p:nvSpPr>
          <p:spPr bwMode="auto">
            <a:xfrm rot="-2715930">
              <a:off x="2627313" y="3554413"/>
              <a:ext cx="6588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200" b="1">
                  <a:solidFill>
                    <a:srgbClr val="003366"/>
                  </a:solidFill>
                  <a:cs typeface="Titr" pitchFamily="2" charset="0"/>
                </a:rPr>
                <a:t>3</a:t>
              </a:r>
              <a:r>
                <a:rPr lang="en-US" altLang="en-US" sz="1200" b="1">
                  <a:solidFill>
                    <a:srgbClr val="003366"/>
                  </a:solidFill>
                  <a:cs typeface="Titr" pitchFamily="2" charset="0"/>
                </a:rPr>
                <a:t>VAT=</a:t>
              </a:r>
            </a:p>
          </p:txBody>
        </p:sp>
        <p:sp>
          <p:nvSpPr>
            <p:cNvPr id="76834" name="Text Box 32"/>
            <p:cNvSpPr txBox="1">
              <a:spLocks noChangeArrowheads="1"/>
            </p:cNvSpPr>
            <p:nvPr/>
          </p:nvSpPr>
          <p:spPr bwMode="auto">
            <a:xfrm>
              <a:off x="4167188" y="2957513"/>
              <a:ext cx="633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200" b="1">
                  <a:solidFill>
                    <a:srgbClr val="003366"/>
                  </a:solidFill>
                  <a:cs typeface="Titr" pitchFamily="2" charset="0"/>
                </a:rPr>
                <a:t>9</a:t>
              </a:r>
              <a:r>
                <a:rPr lang="en-US" altLang="en-US" sz="1200" b="1">
                  <a:solidFill>
                    <a:srgbClr val="003366"/>
                  </a:solidFill>
                  <a:cs typeface="Titr" pitchFamily="2" charset="0"/>
                </a:rPr>
                <a:t>VAT=</a:t>
              </a:r>
            </a:p>
          </p:txBody>
        </p:sp>
        <p:sp>
          <p:nvSpPr>
            <p:cNvPr id="76835" name="Text Box 33"/>
            <p:cNvSpPr txBox="1">
              <a:spLocks noChangeArrowheads="1"/>
            </p:cNvSpPr>
            <p:nvPr/>
          </p:nvSpPr>
          <p:spPr bwMode="auto">
            <a:xfrm>
              <a:off x="5576888" y="2957513"/>
              <a:ext cx="774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200" b="1">
                  <a:solidFill>
                    <a:srgbClr val="003366"/>
                  </a:solidFill>
                  <a:cs typeface="Titr" pitchFamily="2" charset="0"/>
                </a:rPr>
                <a:t>9،9</a:t>
              </a:r>
              <a:r>
                <a:rPr lang="en-US" altLang="en-US" sz="1200" b="1">
                  <a:solidFill>
                    <a:srgbClr val="003366"/>
                  </a:solidFill>
                  <a:cs typeface="Titr" pitchFamily="2" charset="0"/>
                </a:rPr>
                <a:t>VAT=</a:t>
              </a:r>
            </a:p>
          </p:txBody>
        </p:sp>
        <p:sp>
          <p:nvSpPr>
            <p:cNvPr id="76836" name="Text Box 34"/>
            <p:cNvSpPr txBox="1">
              <a:spLocks noChangeArrowheads="1"/>
            </p:cNvSpPr>
            <p:nvPr/>
          </p:nvSpPr>
          <p:spPr bwMode="auto">
            <a:xfrm>
              <a:off x="7078663" y="2957513"/>
              <a:ext cx="8461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1200" b="1">
                  <a:solidFill>
                    <a:srgbClr val="003366"/>
                  </a:solidFill>
                  <a:cs typeface="Titr" pitchFamily="2" charset="0"/>
                </a:rPr>
                <a:t>11،4</a:t>
              </a:r>
              <a:r>
                <a:rPr lang="en-US" altLang="en-US" sz="1200" b="1">
                  <a:solidFill>
                    <a:srgbClr val="003366"/>
                  </a:solidFill>
                  <a:cs typeface="Titr" pitchFamily="2" charset="0"/>
                </a:rPr>
                <a:t>VAT=</a:t>
              </a:r>
            </a:p>
          </p:txBody>
        </p:sp>
        <p:sp>
          <p:nvSpPr>
            <p:cNvPr id="76837" name="Line 36"/>
            <p:cNvSpPr>
              <a:spLocks noChangeShapeType="1"/>
            </p:cNvSpPr>
            <p:nvPr/>
          </p:nvSpPr>
          <p:spPr bwMode="auto">
            <a:xfrm>
              <a:off x="2057400" y="2424113"/>
              <a:ext cx="0" cy="152400"/>
            </a:xfrm>
            <a:prstGeom prst="line">
              <a:avLst/>
            </a:prstGeom>
            <a:noFill/>
            <a:ln w="9525">
              <a:solidFill>
                <a:srgbClr val="2816B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6838" name="Text Box 37"/>
            <p:cNvSpPr txBox="1">
              <a:spLocks noChangeArrowheads="1"/>
            </p:cNvSpPr>
            <p:nvPr/>
          </p:nvSpPr>
          <p:spPr bwMode="auto">
            <a:xfrm>
              <a:off x="1550988" y="2576513"/>
              <a:ext cx="10583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200">
                  <a:solidFill>
                    <a:srgbClr val="003366"/>
                  </a:solidFill>
                  <a:cs typeface="B Badr" panose="00000400000000000000" pitchFamily="2" charset="-78"/>
                </a:rPr>
                <a:t>(0،6 = 3 – 3،6)</a:t>
              </a:r>
              <a:endParaRPr lang="en-US" altLang="en-US" sz="1200">
                <a:solidFill>
                  <a:srgbClr val="003366"/>
                </a:solidFill>
                <a:cs typeface="B Badr" panose="00000400000000000000" pitchFamily="2" charset="-78"/>
              </a:endParaRPr>
            </a:p>
          </p:txBody>
        </p:sp>
        <p:sp>
          <p:nvSpPr>
            <p:cNvPr id="76839" name="Text Box 38"/>
            <p:cNvSpPr txBox="1">
              <a:spLocks noChangeArrowheads="1"/>
            </p:cNvSpPr>
            <p:nvPr/>
          </p:nvSpPr>
          <p:spPr bwMode="auto">
            <a:xfrm>
              <a:off x="1600200" y="4405313"/>
              <a:ext cx="77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200">
                  <a:solidFill>
                    <a:srgbClr val="003366"/>
                  </a:solidFill>
                  <a:cs typeface="B Badr" panose="00000400000000000000" pitchFamily="2" charset="-78"/>
                </a:rPr>
                <a:t>(3 = 0 - 3)</a:t>
              </a:r>
              <a:endParaRPr lang="en-US" altLang="en-US" sz="1200">
                <a:solidFill>
                  <a:srgbClr val="003366"/>
                </a:solidFill>
                <a:cs typeface="B Badr" panose="00000400000000000000" pitchFamily="2" charset="-78"/>
              </a:endParaRPr>
            </a:p>
          </p:txBody>
        </p:sp>
        <p:sp>
          <p:nvSpPr>
            <p:cNvPr id="76840" name="Line 39"/>
            <p:cNvSpPr>
              <a:spLocks noChangeShapeType="1"/>
            </p:cNvSpPr>
            <p:nvPr/>
          </p:nvSpPr>
          <p:spPr bwMode="auto">
            <a:xfrm>
              <a:off x="2057400" y="4252913"/>
              <a:ext cx="0" cy="152400"/>
            </a:xfrm>
            <a:prstGeom prst="line">
              <a:avLst/>
            </a:prstGeom>
            <a:noFill/>
            <a:ln w="9525">
              <a:solidFill>
                <a:srgbClr val="2816B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6841" name="Line 40"/>
            <p:cNvSpPr>
              <a:spLocks noChangeShapeType="1"/>
            </p:cNvSpPr>
            <p:nvPr/>
          </p:nvSpPr>
          <p:spPr bwMode="auto">
            <a:xfrm>
              <a:off x="685800" y="2424113"/>
              <a:ext cx="0" cy="152400"/>
            </a:xfrm>
            <a:prstGeom prst="line">
              <a:avLst/>
            </a:prstGeom>
            <a:noFill/>
            <a:ln w="9525">
              <a:solidFill>
                <a:srgbClr val="2816B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6842" name="Text Box 41"/>
            <p:cNvSpPr txBox="1">
              <a:spLocks noChangeArrowheads="1"/>
            </p:cNvSpPr>
            <p:nvPr/>
          </p:nvSpPr>
          <p:spPr bwMode="auto">
            <a:xfrm>
              <a:off x="479425" y="2652713"/>
              <a:ext cx="341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200">
                  <a:solidFill>
                    <a:srgbClr val="003366"/>
                  </a:solidFill>
                  <a:cs typeface="B Badr" panose="00000400000000000000" pitchFamily="2" charset="-78"/>
                </a:rPr>
                <a:t>(3)</a:t>
              </a:r>
              <a:endParaRPr lang="en-US" altLang="en-US" sz="1200">
                <a:solidFill>
                  <a:srgbClr val="003366"/>
                </a:solidFill>
                <a:cs typeface="B Badr" panose="00000400000000000000" pitchFamily="2" charset="-78"/>
              </a:endParaRPr>
            </a:p>
          </p:txBody>
        </p:sp>
        <p:sp>
          <p:nvSpPr>
            <p:cNvPr id="76843" name="Text Box 42"/>
            <p:cNvSpPr txBox="1">
              <a:spLocks noChangeArrowheads="1"/>
            </p:cNvSpPr>
            <p:nvPr/>
          </p:nvSpPr>
          <p:spPr bwMode="auto">
            <a:xfrm>
              <a:off x="3073400" y="3567113"/>
              <a:ext cx="9989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200">
                  <a:solidFill>
                    <a:srgbClr val="003366"/>
                  </a:solidFill>
                  <a:cs typeface="B Badr" panose="00000400000000000000" pitchFamily="2" charset="-78"/>
                </a:rPr>
                <a:t>(2،4 = 6،6 - 9)</a:t>
              </a:r>
              <a:endParaRPr lang="en-US" altLang="en-US" sz="1200">
                <a:solidFill>
                  <a:srgbClr val="003366"/>
                </a:solidFill>
                <a:cs typeface="B Badr" panose="00000400000000000000" pitchFamily="2" charset="-78"/>
              </a:endParaRPr>
            </a:p>
          </p:txBody>
        </p:sp>
        <p:sp>
          <p:nvSpPr>
            <p:cNvPr id="76844" name="Text Box 43"/>
            <p:cNvSpPr txBox="1">
              <a:spLocks noChangeArrowheads="1"/>
            </p:cNvSpPr>
            <p:nvPr/>
          </p:nvSpPr>
          <p:spPr bwMode="auto">
            <a:xfrm>
              <a:off x="4678363" y="3567113"/>
              <a:ext cx="10150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200">
                  <a:solidFill>
                    <a:srgbClr val="003366"/>
                  </a:solidFill>
                  <a:cs typeface="B Badr" panose="00000400000000000000" pitchFamily="2" charset="-78"/>
                </a:rPr>
                <a:t>(0،9= 9 – 9،9)</a:t>
              </a:r>
              <a:endParaRPr lang="en-US" altLang="en-US" sz="1200">
                <a:solidFill>
                  <a:srgbClr val="003366"/>
                </a:solidFill>
                <a:cs typeface="B Badr" panose="00000400000000000000" pitchFamily="2" charset="-78"/>
              </a:endParaRPr>
            </a:p>
          </p:txBody>
        </p:sp>
        <p:sp>
          <p:nvSpPr>
            <p:cNvPr id="76845" name="Text Box 44"/>
            <p:cNvSpPr txBox="1">
              <a:spLocks noChangeArrowheads="1"/>
            </p:cNvSpPr>
            <p:nvPr/>
          </p:nvSpPr>
          <p:spPr bwMode="auto">
            <a:xfrm>
              <a:off x="6184900" y="3567113"/>
              <a:ext cx="1210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200">
                  <a:solidFill>
                    <a:srgbClr val="003366"/>
                  </a:solidFill>
                  <a:cs typeface="B Badr" panose="00000400000000000000" pitchFamily="2" charset="-78"/>
                </a:rPr>
                <a:t>(1،5 = 9،9 – 11،4)</a:t>
              </a:r>
              <a:endParaRPr lang="en-US" altLang="en-US" sz="1200">
                <a:solidFill>
                  <a:srgbClr val="003366"/>
                </a:solidFill>
                <a:cs typeface="B Badr" panose="00000400000000000000" pitchFamily="2" charset="-78"/>
              </a:endParaRPr>
            </a:p>
          </p:txBody>
        </p:sp>
        <p:sp>
          <p:nvSpPr>
            <p:cNvPr id="76846" name="Line 45"/>
            <p:cNvSpPr>
              <a:spLocks noChangeShapeType="1"/>
            </p:cNvSpPr>
            <p:nvPr/>
          </p:nvSpPr>
          <p:spPr bwMode="auto">
            <a:xfrm>
              <a:off x="6705600" y="3338513"/>
              <a:ext cx="0" cy="152400"/>
            </a:xfrm>
            <a:prstGeom prst="line">
              <a:avLst/>
            </a:prstGeom>
            <a:noFill/>
            <a:ln w="9525">
              <a:solidFill>
                <a:srgbClr val="2816B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6847" name="Line 46"/>
            <p:cNvSpPr>
              <a:spLocks noChangeShapeType="1"/>
            </p:cNvSpPr>
            <p:nvPr/>
          </p:nvSpPr>
          <p:spPr bwMode="auto">
            <a:xfrm>
              <a:off x="5105400" y="3338513"/>
              <a:ext cx="0" cy="152400"/>
            </a:xfrm>
            <a:prstGeom prst="line">
              <a:avLst/>
            </a:prstGeom>
            <a:noFill/>
            <a:ln w="9525">
              <a:solidFill>
                <a:srgbClr val="2816B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6848" name="Line 47"/>
            <p:cNvSpPr>
              <a:spLocks noChangeShapeType="1"/>
            </p:cNvSpPr>
            <p:nvPr/>
          </p:nvSpPr>
          <p:spPr bwMode="auto">
            <a:xfrm>
              <a:off x="3505200" y="3338513"/>
              <a:ext cx="0" cy="152400"/>
            </a:xfrm>
            <a:prstGeom prst="line">
              <a:avLst/>
            </a:prstGeom>
            <a:noFill/>
            <a:ln w="9525">
              <a:solidFill>
                <a:srgbClr val="2816B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grpSp>
      <p:sp>
        <p:nvSpPr>
          <p:cNvPr id="52" name="TextBox 51"/>
          <p:cNvSpPr txBox="1"/>
          <p:nvPr/>
        </p:nvSpPr>
        <p:spPr>
          <a:xfrm>
            <a:off x="428625" y="1143000"/>
            <a:ext cx="9144000" cy="684213"/>
          </a:xfrm>
          <a:prstGeom prst="rect">
            <a:avLst/>
          </a:prstGeom>
          <a:noFill/>
        </p:spPr>
        <p:txBody>
          <a:bodyPr>
            <a:spAutoFit/>
          </a:bodyPr>
          <a:lstStyle/>
          <a:p>
            <a:pPr marL="457200" indent="-457200" algn="ctr" rtl="1" eaLnBrk="1" fontAlgn="auto" hangingPunct="1">
              <a:lnSpc>
                <a:spcPct val="150000"/>
              </a:lnSpc>
              <a:spcBef>
                <a:spcPts val="0"/>
              </a:spcBef>
              <a:spcAft>
                <a:spcPts val="0"/>
              </a:spcAft>
              <a:defRPr/>
            </a:pPr>
            <a:r>
              <a:rPr lang="fa-IR" sz="2800" b="1" kern="0" dirty="0">
                <a:solidFill>
                  <a:srgbClr val="003366"/>
                </a:solidFill>
                <a:latin typeface="Tahoma"/>
                <a:ea typeface="+mj-ea"/>
                <a:cs typeface="Titr" pitchFamily="2" charset="-78"/>
              </a:rPr>
              <a:t>انتقال به مصرف كنندگان نهائي</a:t>
            </a:r>
            <a:endParaRPr lang="fa-IR" b="1" dirty="0">
              <a:solidFill>
                <a:srgbClr val="003366"/>
              </a:solidFill>
              <a:latin typeface="Arial"/>
              <a:cs typeface="Homa" pitchFamily="2" charset="-78"/>
            </a:endParaRPr>
          </a:p>
        </p:txBody>
      </p:sp>
      <p:sp>
        <p:nvSpPr>
          <p:cNvPr id="76805" name="TextBox 54"/>
          <p:cNvSpPr txBox="1">
            <a:spLocks noChangeArrowheads="1"/>
          </p:cNvSpPr>
          <p:nvPr/>
        </p:nvSpPr>
        <p:spPr bwMode="auto">
          <a:xfrm>
            <a:off x="357188" y="769938"/>
            <a:ext cx="9144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sz="2000">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16192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2800" u="sng">
                <a:solidFill>
                  <a:srgbClr val="003366"/>
                </a:solidFill>
                <a:latin typeface="Calibri" panose="020F0502020204030204" pitchFamily="34" charset="0"/>
                <a:cs typeface="Titr" pitchFamily="2" charset="0"/>
              </a:rPr>
              <a:t>استرداد ماليات صادر کنندگان</a:t>
            </a:r>
          </a:p>
        </p:txBody>
      </p:sp>
      <p:grpSp>
        <p:nvGrpSpPr>
          <p:cNvPr id="78851" name="Group 35"/>
          <p:cNvGrpSpPr>
            <a:grpSpLocks/>
          </p:cNvGrpSpPr>
          <p:nvPr/>
        </p:nvGrpSpPr>
        <p:grpSpPr bwMode="auto">
          <a:xfrm>
            <a:off x="6804025" y="2471738"/>
            <a:ext cx="2266950" cy="3600450"/>
            <a:chOff x="6804025" y="2184400"/>
            <a:chExt cx="2266950" cy="3600450"/>
          </a:xfrm>
        </p:grpSpPr>
        <p:sp>
          <p:nvSpPr>
            <p:cNvPr id="78877" name="Rectangle 8"/>
            <p:cNvSpPr>
              <a:spLocks noChangeArrowheads="1"/>
            </p:cNvSpPr>
            <p:nvPr/>
          </p:nvSpPr>
          <p:spPr bwMode="auto">
            <a:xfrm>
              <a:off x="6948488" y="2184400"/>
              <a:ext cx="2016125" cy="3600450"/>
            </a:xfrm>
            <a:prstGeom prst="rect">
              <a:avLst/>
            </a:prstGeom>
            <a:solidFill>
              <a:srgbClr val="FFFF99"/>
            </a:solidFill>
            <a:ln w="38100" cmpd="thickThin">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Calibri" panose="020F0502020204030204" pitchFamily="34" charset="0"/>
              </a:endParaRPr>
            </a:p>
          </p:txBody>
        </p:sp>
        <p:sp>
          <p:nvSpPr>
            <p:cNvPr id="78878" name="Text Box 16"/>
            <p:cNvSpPr txBox="1">
              <a:spLocks noChangeArrowheads="1"/>
            </p:cNvSpPr>
            <p:nvPr/>
          </p:nvSpPr>
          <p:spPr bwMode="auto">
            <a:xfrm>
              <a:off x="6804025" y="2255838"/>
              <a:ext cx="226695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mpd="dbl">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u="sng">
                  <a:solidFill>
                    <a:srgbClr val="663300"/>
                  </a:solidFill>
                  <a:latin typeface="Calibri" panose="020F0502020204030204" pitchFamily="34" charset="0"/>
                  <a:cs typeface="Titr" pitchFamily="2" charset="0"/>
                </a:rPr>
                <a:t>خلاصه اظهارنامه</a:t>
              </a:r>
            </a:p>
            <a:p>
              <a:pPr algn="ctr" eaLnBrk="1" hangingPunct="1">
                <a:spcBef>
                  <a:spcPct val="50000"/>
                </a:spcBef>
              </a:pPr>
              <a:endParaRPr lang="fa-IR" altLang="en-US" sz="1600" u="sng">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فروش اخذ شده =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30،000،000</a:t>
              </a:r>
            </a:p>
            <a:p>
              <a:pPr algn="ctr" eaLnBrk="1" hangingPunct="1">
                <a:spcBef>
                  <a:spcPct val="50000"/>
                </a:spcBef>
              </a:pPr>
              <a:endParaRPr lang="fa-IR" altLang="en-US" sz="1300">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خريد  قابل پذيرش=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39،000،000</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خالص قابل پرداخت (دريافت)=</a:t>
              </a:r>
              <a:r>
                <a:rPr lang="fa-IR" altLang="en-US" sz="1400">
                  <a:solidFill>
                    <a:srgbClr val="663300"/>
                  </a:solidFill>
                  <a:latin typeface="Calibri" panose="020F0502020204030204" pitchFamily="34" charset="0"/>
                  <a:cs typeface="Titr" pitchFamily="2" charset="0"/>
                </a:rPr>
                <a:t> </a:t>
              </a:r>
            </a:p>
            <a:p>
              <a:pPr algn="ctr" eaLnBrk="1" hangingPunct="1">
                <a:spcBef>
                  <a:spcPct val="50000"/>
                </a:spcBef>
              </a:pPr>
              <a:r>
                <a:rPr lang="fa-IR" altLang="en-US" sz="1400">
                  <a:solidFill>
                    <a:srgbClr val="663300"/>
                  </a:solidFill>
                  <a:latin typeface="Calibri" panose="020F0502020204030204" pitchFamily="34" charset="0"/>
                  <a:cs typeface="Titr" pitchFamily="2" charset="0"/>
                </a:rPr>
                <a:t>9،000،000-</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قابل انتقال به دوره بعدي مالياتي يا استرداد (حسب درخواست مؤدي)</a:t>
              </a:r>
              <a:endParaRPr lang="en-US" altLang="en-US" sz="1300">
                <a:solidFill>
                  <a:srgbClr val="663300"/>
                </a:solidFill>
                <a:latin typeface="Calibri" panose="020F0502020204030204" pitchFamily="34" charset="0"/>
                <a:cs typeface="Titr" pitchFamily="2" charset="0"/>
              </a:endParaRPr>
            </a:p>
          </p:txBody>
        </p:sp>
        <p:sp>
          <p:nvSpPr>
            <p:cNvPr id="78879" name="Line 19"/>
            <p:cNvSpPr>
              <a:spLocks noChangeShapeType="1"/>
            </p:cNvSpPr>
            <p:nvPr/>
          </p:nvSpPr>
          <p:spPr bwMode="auto">
            <a:xfrm>
              <a:off x="7019925" y="4416425"/>
              <a:ext cx="1873250" cy="0"/>
            </a:xfrm>
            <a:prstGeom prst="line">
              <a:avLst/>
            </a:prstGeom>
            <a:noFill/>
            <a:ln w="38100" cmpd="dbl">
              <a:solidFill>
                <a:srgbClr val="2816B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8852" name="Group 34"/>
          <p:cNvGrpSpPr>
            <a:grpSpLocks/>
          </p:cNvGrpSpPr>
          <p:nvPr/>
        </p:nvGrpSpPr>
        <p:grpSpPr bwMode="auto">
          <a:xfrm>
            <a:off x="160338" y="2143125"/>
            <a:ext cx="6626225" cy="4143375"/>
            <a:chOff x="160338" y="1857375"/>
            <a:chExt cx="6626225" cy="4143375"/>
          </a:xfrm>
        </p:grpSpPr>
        <p:sp>
          <p:nvSpPr>
            <p:cNvPr id="71684" name="Rectangle 4"/>
            <p:cNvSpPr>
              <a:spLocks noChangeArrowheads="1"/>
            </p:cNvSpPr>
            <p:nvPr/>
          </p:nvSpPr>
          <p:spPr bwMode="auto">
            <a:xfrm>
              <a:off x="2465388" y="2184400"/>
              <a:ext cx="2016125" cy="3600450"/>
            </a:xfrm>
            <a:prstGeom prst="rect">
              <a:avLst/>
            </a:prstGeom>
            <a:solidFill>
              <a:srgbClr val="CC99FF"/>
            </a:solidFill>
            <a:ln w="9525">
              <a:solidFill>
                <a:schemeClr val="tx1"/>
              </a:solidFill>
              <a:miter lim="800000"/>
              <a:headEnd/>
              <a:tailEnd/>
            </a:ln>
            <a:effectLst/>
          </p:spPr>
          <p:txBody>
            <a:bodyPr wrap="none" anchor="ctr"/>
            <a:lstStyle/>
            <a:p>
              <a:pPr algn="r" rtl="1" eaLnBrk="1" fontAlgn="auto" hangingPunct="1">
                <a:spcBef>
                  <a:spcPts val="0"/>
                </a:spcBef>
                <a:spcAft>
                  <a:spcPts val="0"/>
                </a:spcAft>
                <a:defRPr/>
              </a:pPr>
              <a:endParaRPr lang="en-US">
                <a:solidFill>
                  <a:schemeClr val="tx1">
                    <a:lumMod val="95000"/>
                  </a:schemeClr>
                </a:solidFill>
                <a:latin typeface="+mn-lt"/>
                <a:cs typeface="Arial" charset="0"/>
              </a:endParaRPr>
            </a:p>
          </p:txBody>
        </p:sp>
        <p:sp>
          <p:nvSpPr>
            <p:cNvPr id="71685" name="Rectangle 5"/>
            <p:cNvSpPr>
              <a:spLocks noChangeArrowheads="1"/>
            </p:cNvSpPr>
            <p:nvPr/>
          </p:nvSpPr>
          <p:spPr bwMode="auto">
            <a:xfrm>
              <a:off x="160338" y="1857375"/>
              <a:ext cx="1152525" cy="863600"/>
            </a:xfrm>
            <a:prstGeom prst="rect">
              <a:avLst/>
            </a:prstGeom>
            <a:solidFill>
              <a:srgbClr val="CC99FF"/>
            </a:solidFill>
            <a:ln w="9525">
              <a:solidFill>
                <a:schemeClr val="tx1"/>
              </a:solidFill>
              <a:miter lim="800000"/>
              <a:headEnd/>
              <a:tailEnd/>
            </a:ln>
            <a:effectLst/>
          </p:spPr>
          <p:txBody>
            <a:bodyPr wrap="none" anchor="ctr"/>
            <a:lstStyle/>
            <a:p>
              <a:pPr algn="r" rtl="1" eaLnBrk="1" fontAlgn="auto" hangingPunct="1">
                <a:spcBef>
                  <a:spcPts val="0"/>
                </a:spcBef>
                <a:spcAft>
                  <a:spcPts val="0"/>
                </a:spcAft>
                <a:defRPr/>
              </a:pPr>
              <a:endParaRPr lang="en-US">
                <a:solidFill>
                  <a:schemeClr val="tx1">
                    <a:lumMod val="95000"/>
                  </a:schemeClr>
                </a:solidFill>
                <a:latin typeface="+mn-lt"/>
                <a:cs typeface="Arial" charset="0"/>
              </a:endParaRPr>
            </a:p>
          </p:txBody>
        </p:sp>
        <p:sp>
          <p:nvSpPr>
            <p:cNvPr id="71686" name="Rectangle 6"/>
            <p:cNvSpPr>
              <a:spLocks noChangeArrowheads="1"/>
            </p:cNvSpPr>
            <p:nvPr/>
          </p:nvSpPr>
          <p:spPr bwMode="auto">
            <a:xfrm>
              <a:off x="160338" y="3551238"/>
              <a:ext cx="1152525" cy="863600"/>
            </a:xfrm>
            <a:prstGeom prst="rect">
              <a:avLst/>
            </a:prstGeom>
            <a:solidFill>
              <a:srgbClr val="CC99FF"/>
            </a:solidFill>
            <a:ln w="9525">
              <a:solidFill>
                <a:schemeClr val="tx1"/>
              </a:solidFill>
              <a:miter lim="800000"/>
              <a:headEnd/>
              <a:tailEnd/>
            </a:ln>
            <a:effectLst/>
          </p:spPr>
          <p:txBody>
            <a:bodyPr wrap="none" anchor="ctr"/>
            <a:lstStyle/>
            <a:p>
              <a:pPr algn="ctr" rtl="1" eaLnBrk="1" fontAlgn="auto" hangingPunct="1">
                <a:spcBef>
                  <a:spcPts val="0"/>
                </a:spcBef>
                <a:spcAft>
                  <a:spcPts val="0"/>
                </a:spcAft>
                <a:defRPr/>
              </a:pPr>
              <a:r>
                <a:rPr lang="fa-IR" sz="1400" dirty="0">
                  <a:solidFill>
                    <a:schemeClr val="tx1">
                      <a:lumMod val="95000"/>
                    </a:schemeClr>
                  </a:solidFill>
                  <a:latin typeface="+mn-lt"/>
                  <a:cs typeface="Titr" pitchFamily="2" charset="-78"/>
                </a:rPr>
                <a:t>كارخانه نورد </a:t>
              </a:r>
            </a:p>
            <a:p>
              <a:pPr algn="ctr" rtl="1" eaLnBrk="1" fontAlgn="auto" hangingPunct="1">
                <a:spcBef>
                  <a:spcPts val="0"/>
                </a:spcBef>
                <a:spcAft>
                  <a:spcPts val="0"/>
                </a:spcAft>
                <a:defRPr/>
              </a:pPr>
              <a:r>
                <a:rPr lang="fa-IR" sz="1400" dirty="0">
                  <a:solidFill>
                    <a:schemeClr val="tx1">
                      <a:lumMod val="95000"/>
                    </a:schemeClr>
                  </a:solidFill>
                  <a:latin typeface="+mn-lt"/>
                  <a:cs typeface="Titr" pitchFamily="2" charset="-78"/>
                </a:rPr>
                <a:t>فولاد</a:t>
              </a:r>
            </a:p>
          </p:txBody>
        </p:sp>
        <p:sp>
          <p:nvSpPr>
            <p:cNvPr id="71687" name="Rectangle 7"/>
            <p:cNvSpPr>
              <a:spLocks noChangeArrowheads="1"/>
            </p:cNvSpPr>
            <p:nvPr/>
          </p:nvSpPr>
          <p:spPr bwMode="auto">
            <a:xfrm>
              <a:off x="160338" y="5137150"/>
              <a:ext cx="1152525" cy="863600"/>
            </a:xfrm>
            <a:prstGeom prst="rect">
              <a:avLst/>
            </a:prstGeom>
            <a:solidFill>
              <a:srgbClr val="CC99FF"/>
            </a:solidFill>
            <a:ln w="9525">
              <a:solidFill>
                <a:schemeClr val="tx1"/>
              </a:solidFill>
              <a:miter lim="800000"/>
              <a:headEnd/>
              <a:tailEnd/>
            </a:ln>
            <a:effectLst/>
          </p:spPr>
          <p:txBody>
            <a:bodyPr wrap="none" anchor="ctr"/>
            <a:lstStyle/>
            <a:p>
              <a:pPr algn="ctr" rtl="1" eaLnBrk="1" fontAlgn="auto" hangingPunct="1">
                <a:spcBef>
                  <a:spcPts val="0"/>
                </a:spcBef>
                <a:spcAft>
                  <a:spcPts val="0"/>
                </a:spcAft>
                <a:defRPr/>
              </a:pPr>
              <a:r>
                <a:rPr lang="fa-IR" sz="1400" dirty="0">
                  <a:solidFill>
                    <a:schemeClr val="tx1">
                      <a:lumMod val="95000"/>
                    </a:schemeClr>
                  </a:solidFill>
                  <a:latin typeface="+mn-lt"/>
                  <a:cs typeface="Titr" pitchFamily="2" charset="-78"/>
                </a:rPr>
                <a:t>قالبهاي پلاستيکي</a:t>
              </a:r>
            </a:p>
          </p:txBody>
        </p:sp>
        <p:sp>
          <p:nvSpPr>
            <p:cNvPr id="71689" name="Rectangle 9"/>
            <p:cNvSpPr>
              <a:spLocks noChangeArrowheads="1"/>
            </p:cNvSpPr>
            <p:nvPr/>
          </p:nvSpPr>
          <p:spPr bwMode="auto">
            <a:xfrm>
              <a:off x="5634038" y="2687638"/>
              <a:ext cx="1152525" cy="863600"/>
            </a:xfrm>
            <a:prstGeom prst="rect">
              <a:avLst/>
            </a:prstGeom>
            <a:solidFill>
              <a:srgbClr val="CC99FF"/>
            </a:solidFill>
            <a:ln w="9525">
              <a:solidFill>
                <a:schemeClr val="tx1"/>
              </a:solidFill>
              <a:miter lim="800000"/>
              <a:headEnd/>
              <a:tailEnd/>
            </a:ln>
            <a:effectLst/>
          </p:spPr>
          <p:txBody>
            <a:bodyPr wrap="none" anchor="ctr"/>
            <a:lstStyle/>
            <a:p>
              <a:pPr algn="ctr" rtl="1" eaLnBrk="1" fontAlgn="auto" hangingPunct="1">
                <a:spcBef>
                  <a:spcPts val="0"/>
                </a:spcBef>
                <a:spcAft>
                  <a:spcPts val="0"/>
                </a:spcAft>
                <a:defRPr/>
              </a:pPr>
              <a:r>
                <a:rPr lang="fa-IR" sz="1400" dirty="0">
                  <a:solidFill>
                    <a:schemeClr val="tx1">
                      <a:lumMod val="95000"/>
                    </a:schemeClr>
                  </a:solidFill>
                  <a:latin typeface="+mn-lt"/>
                  <a:cs typeface="Titr" pitchFamily="2" charset="-78"/>
                </a:rPr>
                <a:t>توزيع کنندگان</a:t>
              </a:r>
            </a:p>
            <a:p>
              <a:pPr algn="ctr" rtl="1" eaLnBrk="1" fontAlgn="auto" hangingPunct="1">
                <a:spcBef>
                  <a:spcPts val="0"/>
                </a:spcBef>
                <a:spcAft>
                  <a:spcPts val="0"/>
                </a:spcAft>
                <a:defRPr/>
              </a:pPr>
              <a:r>
                <a:rPr lang="fa-IR" sz="1400" dirty="0">
                  <a:solidFill>
                    <a:schemeClr val="tx1">
                      <a:lumMod val="95000"/>
                    </a:schemeClr>
                  </a:solidFill>
                  <a:latin typeface="+mn-lt"/>
                  <a:cs typeface="Titr" pitchFamily="2" charset="-78"/>
                </a:rPr>
                <a:t>داخلي</a:t>
              </a:r>
              <a:endParaRPr lang="en-US" sz="1400" dirty="0">
                <a:solidFill>
                  <a:schemeClr val="tx1">
                    <a:lumMod val="95000"/>
                  </a:schemeClr>
                </a:solidFill>
                <a:latin typeface="+mn-lt"/>
                <a:cs typeface="Titr" pitchFamily="2" charset="-78"/>
              </a:endParaRPr>
            </a:p>
          </p:txBody>
        </p:sp>
        <p:sp>
          <p:nvSpPr>
            <p:cNvPr id="78859" name="Line 10"/>
            <p:cNvSpPr>
              <a:spLocks noChangeShapeType="1"/>
            </p:cNvSpPr>
            <p:nvPr/>
          </p:nvSpPr>
          <p:spPr bwMode="auto">
            <a:xfrm>
              <a:off x="1312863" y="2616200"/>
              <a:ext cx="1152525" cy="935038"/>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0" name="Line 11"/>
            <p:cNvSpPr>
              <a:spLocks noChangeShapeType="1"/>
            </p:cNvSpPr>
            <p:nvPr/>
          </p:nvSpPr>
          <p:spPr bwMode="auto">
            <a:xfrm flipV="1">
              <a:off x="1312863" y="4475163"/>
              <a:ext cx="1152525" cy="649287"/>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1" name="Line 12"/>
            <p:cNvSpPr>
              <a:spLocks noChangeShapeType="1"/>
            </p:cNvSpPr>
            <p:nvPr/>
          </p:nvSpPr>
          <p:spPr bwMode="auto">
            <a:xfrm>
              <a:off x="1312863" y="3984625"/>
              <a:ext cx="1152525" cy="0"/>
            </a:xfrm>
            <a:prstGeom prst="line">
              <a:avLst/>
            </a:prstGeom>
            <a:noFill/>
            <a:ln w="9525">
              <a:solidFill>
                <a:srgbClr val="2816B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3" name="Line 13"/>
            <p:cNvSpPr>
              <a:spLocks noChangeShapeType="1"/>
            </p:cNvSpPr>
            <p:nvPr/>
          </p:nvSpPr>
          <p:spPr bwMode="auto">
            <a:xfrm>
              <a:off x="4481513" y="3119438"/>
              <a:ext cx="1152525" cy="0"/>
            </a:xfrm>
            <a:prstGeom prst="line">
              <a:avLst/>
            </a:prstGeom>
            <a:noFill/>
            <a:ln w="9525">
              <a:solidFill>
                <a:srgbClr val="2816B0"/>
              </a:solidFill>
              <a:round/>
              <a:headEnd/>
              <a:tailEnd type="triangle" w="med" len="med"/>
            </a:ln>
            <a:effectLst/>
          </p:spPr>
          <p:txBody>
            <a:bodyPr/>
            <a:lstStyle/>
            <a:p>
              <a:pPr algn="r" rtl="1" eaLnBrk="1" fontAlgn="auto" hangingPunct="1">
                <a:spcBef>
                  <a:spcPts val="0"/>
                </a:spcBef>
                <a:spcAft>
                  <a:spcPts val="0"/>
                </a:spcAft>
                <a:defRPr/>
              </a:pPr>
              <a:endParaRPr lang="en-US">
                <a:solidFill>
                  <a:schemeClr val="tx1">
                    <a:lumMod val="95000"/>
                  </a:schemeClr>
                </a:solidFill>
                <a:latin typeface="+mn-lt"/>
                <a:cs typeface="Arial" charset="0"/>
              </a:endParaRPr>
            </a:p>
          </p:txBody>
        </p:sp>
        <p:sp>
          <p:nvSpPr>
            <p:cNvPr id="71694" name="Text Box 14"/>
            <p:cNvSpPr txBox="1">
              <a:spLocks noChangeArrowheads="1"/>
            </p:cNvSpPr>
            <p:nvPr/>
          </p:nvSpPr>
          <p:spPr bwMode="auto">
            <a:xfrm>
              <a:off x="203200" y="2143125"/>
              <a:ext cx="1063625" cy="292100"/>
            </a:xfrm>
            <a:prstGeom prst="rect">
              <a:avLst/>
            </a:prstGeom>
            <a:noFill/>
            <a:ln w="9525">
              <a:noFill/>
              <a:miter lim="800000"/>
              <a:headEnd/>
              <a:tailEnd/>
            </a:ln>
            <a:effectLst/>
          </p:spPr>
          <p:txBody>
            <a:bodyPr>
              <a:spAutoFit/>
            </a:bodyPr>
            <a:lstStyle/>
            <a:p>
              <a:pPr algn="ctr" rtl="1" eaLnBrk="1" fontAlgn="auto" hangingPunct="1">
                <a:spcBef>
                  <a:spcPct val="50000"/>
                </a:spcBef>
                <a:spcAft>
                  <a:spcPts val="0"/>
                </a:spcAft>
                <a:defRPr/>
              </a:pPr>
              <a:r>
                <a:rPr lang="fa-IR" sz="1300" dirty="0">
                  <a:solidFill>
                    <a:schemeClr val="tx1">
                      <a:lumMod val="95000"/>
                    </a:schemeClr>
                  </a:solidFill>
                  <a:latin typeface="+mn-lt"/>
                  <a:cs typeface="Titr" pitchFamily="2" charset="-78"/>
                </a:rPr>
                <a:t>کمپرسورسازي</a:t>
              </a:r>
            </a:p>
          </p:txBody>
        </p:sp>
        <p:sp>
          <p:nvSpPr>
            <p:cNvPr id="78864" name="Text Box 15"/>
            <p:cNvSpPr txBox="1">
              <a:spLocks noChangeArrowheads="1"/>
            </p:cNvSpPr>
            <p:nvPr/>
          </p:nvSpPr>
          <p:spPr bwMode="auto">
            <a:xfrm rot="2448905">
              <a:off x="1025525" y="2574925"/>
              <a:ext cx="1727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کمپرسور يخچال و متعلقات</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800،000،000ريال</a:t>
              </a:r>
              <a:endParaRPr lang="en-US" altLang="en-US" sz="1000">
                <a:solidFill>
                  <a:srgbClr val="003366"/>
                </a:solidFill>
                <a:latin typeface="Calibri" panose="020F0502020204030204" pitchFamily="34" charset="0"/>
                <a:cs typeface="Titr" pitchFamily="2" charset="0"/>
              </a:endParaRPr>
            </a:p>
          </p:txBody>
        </p:sp>
        <p:sp>
          <p:nvSpPr>
            <p:cNvPr id="71697" name="Text Box 17"/>
            <p:cNvSpPr txBox="1">
              <a:spLocks noChangeArrowheads="1"/>
            </p:cNvSpPr>
            <p:nvPr/>
          </p:nvSpPr>
          <p:spPr bwMode="auto">
            <a:xfrm>
              <a:off x="2552700" y="3048000"/>
              <a:ext cx="1857375" cy="1274763"/>
            </a:xfrm>
            <a:prstGeom prst="rect">
              <a:avLst/>
            </a:prstGeom>
            <a:noFill/>
            <a:ln w="9525">
              <a:noFill/>
              <a:miter lim="800000"/>
              <a:headEnd/>
              <a:tailEnd/>
            </a:ln>
            <a:effectLst/>
          </p:spPr>
          <p:txBody>
            <a:bodyPr>
              <a:spAutoFit/>
            </a:bodyPr>
            <a:lstStyle/>
            <a:p>
              <a:pPr algn="ctr" rtl="1" eaLnBrk="1" fontAlgn="auto" hangingPunct="1">
                <a:lnSpc>
                  <a:spcPct val="140000"/>
                </a:lnSpc>
                <a:spcBef>
                  <a:spcPct val="50000"/>
                </a:spcBef>
                <a:spcAft>
                  <a:spcPts val="0"/>
                </a:spcAft>
                <a:defRPr/>
              </a:pPr>
              <a:r>
                <a:rPr lang="fa-IR" dirty="0">
                  <a:solidFill>
                    <a:schemeClr val="tx1">
                      <a:lumMod val="95000"/>
                    </a:schemeClr>
                  </a:solidFill>
                  <a:latin typeface="+mn-lt"/>
                  <a:cs typeface="Titr" pitchFamily="2" charset="-78"/>
                </a:rPr>
                <a:t>كارخانه</a:t>
              </a:r>
            </a:p>
            <a:p>
              <a:pPr algn="ctr" rtl="1" eaLnBrk="1" fontAlgn="auto" hangingPunct="1">
                <a:lnSpc>
                  <a:spcPct val="140000"/>
                </a:lnSpc>
                <a:spcBef>
                  <a:spcPct val="50000"/>
                </a:spcBef>
                <a:spcAft>
                  <a:spcPts val="0"/>
                </a:spcAft>
                <a:defRPr/>
              </a:pPr>
              <a:r>
                <a:rPr lang="fa-IR" dirty="0">
                  <a:solidFill>
                    <a:schemeClr val="tx1">
                      <a:lumMod val="95000"/>
                    </a:schemeClr>
                  </a:solidFill>
                  <a:latin typeface="+mn-lt"/>
                  <a:cs typeface="Titr" pitchFamily="2" charset="-78"/>
                </a:rPr>
                <a:t>يخچال سازي</a:t>
              </a:r>
              <a:endParaRPr lang="en-US" dirty="0">
                <a:solidFill>
                  <a:schemeClr val="tx1">
                    <a:lumMod val="95000"/>
                  </a:schemeClr>
                </a:solidFill>
                <a:latin typeface="+mn-lt"/>
                <a:cs typeface="Titr" pitchFamily="2" charset="-78"/>
              </a:endParaRPr>
            </a:p>
          </p:txBody>
        </p:sp>
        <p:sp>
          <p:nvSpPr>
            <p:cNvPr id="78866" name="Text Box 18"/>
            <p:cNvSpPr txBox="1">
              <a:spLocks noChangeArrowheads="1"/>
            </p:cNvSpPr>
            <p:nvPr/>
          </p:nvSpPr>
          <p:spPr bwMode="auto">
            <a:xfrm rot="2448905">
              <a:off x="942975" y="3081338"/>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24،000،000 ريال</a:t>
              </a:r>
              <a:endParaRPr lang="en-US" altLang="en-US" sz="900" b="1">
                <a:solidFill>
                  <a:srgbClr val="003366"/>
                </a:solidFill>
                <a:latin typeface="Calibri" panose="020F0502020204030204" pitchFamily="34" charset="0"/>
                <a:cs typeface="Titr" pitchFamily="2" charset="0"/>
              </a:endParaRPr>
            </a:p>
          </p:txBody>
        </p:sp>
        <p:sp>
          <p:nvSpPr>
            <p:cNvPr id="71700" name="Text Box 20"/>
            <p:cNvSpPr txBox="1">
              <a:spLocks noChangeArrowheads="1"/>
            </p:cNvSpPr>
            <p:nvPr/>
          </p:nvSpPr>
          <p:spPr bwMode="auto">
            <a:xfrm rot="19958976">
              <a:off x="671513" y="4510088"/>
              <a:ext cx="1820862" cy="457200"/>
            </a:xfrm>
            <a:prstGeom prst="rect">
              <a:avLst/>
            </a:prstGeom>
            <a:noFill/>
            <a:ln w="9525">
              <a:noFill/>
              <a:miter lim="800000"/>
              <a:headEnd/>
              <a:tailEnd/>
            </a:ln>
            <a:effectLst/>
          </p:spPr>
          <p:txBody>
            <a:bodyPr>
              <a:spAutoFit/>
            </a:bodyPr>
            <a:lstStyle/>
            <a:p>
              <a:pPr algn="ctr" rtl="1" eaLnBrk="1" fontAlgn="auto" hangingPunct="1">
                <a:spcBef>
                  <a:spcPct val="50000"/>
                </a:spcBef>
                <a:spcAft>
                  <a:spcPts val="0"/>
                </a:spcAft>
                <a:defRPr/>
              </a:pPr>
              <a:r>
                <a:rPr lang="fa-IR" sz="900" dirty="0">
                  <a:solidFill>
                    <a:schemeClr val="tx1">
                      <a:lumMod val="95000"/>
                    </a:schemeClr>
                  </a:solidFill>
                  <a:latin typeface="+mn-lt"/>
                  <a:cs typeface="Titr" pitchFamily="2" charset="-78"/>
                </a:rPr>
                <a:t>اجزاء پلاستيکي و لاستيکي يخچال</a:t>
              </a:r>
            </a:p>
            <a:p>
              <a:pPr algn="ctr" rtl="1" eaLnBrk="1" fontAlgn="auto" hangingPunct="1">
                <a:spcBef>
                  <a:spcPct val="50000"/>
                </a:spcBef>
                <a:spcAft>
                  <a:spcPts val="0"/>
                </a:spcAft>
                <a:defRPr/>
              </a:pPr>
              <a:r>
                <a:rPr lang="fa-IR" sz="1000" dirty="0">
                  <a:solidFill>
                    <a:schemeClr val="tx1">
                      <a:lumMod val="95000"/>
                    </a:schemeClr>
                  </a:solidFill>
                  <a:latin typeface="+mn-lt"/>
                  <a:cs typeface="Titr" pitchFamily="2" charset="-78"/>
                </a:rPr>
                <a:t>300،000،000 ريال</a:t>
              </a:r>
              <a:endParaRPr lang="en-US" sz="1000" dirty="0">
                <a:solidFill>
                  <a:schemeClr val="tx1">
                    <a:lumMod val="95000"/>
                  </a:schemeClr>
                </a:solidFill>
                <a:latin typeface="+mn-lt"/>
                <a:cs typeface="Titr" pitchFamily="2" charset="-78"/>
              </a:endParaRPr>
            </a:p>
          </p:txBody>
        </p:sp>
        <p:sp>
          <p:nvSpPr>
            <p:cNvPr id="78868" name="Text Box 21"/>
            <p:cNvSpPr txBox="1">
              <a:spLocks noChangeArrowheads="1"/>
            </p:cNvSpPr>
            <p:nvPr/>
          </p:nvSpPr>
          <p:spPr bwMode="auto">
            <a:xfrm rot="-1844998">
              <a:off x="1003300" y="4835525"/>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9،000،000 ريال</a:t>
              </a:r>
              <a:endParaRPr lang="en-US" altLang="en-US" sz="900" b="1">
                <a:solidFill>
                  <a:srgbClr val="003366"/>
                </a:solidFill>
                <a:latin typeface="Calibri" panose="020F0502020204030204" pitchFamily="34" charset="0"/>
                <a:cs typeface="Titr" pitchFamily="2" charset="0"/>
              </a:endParaRPr>
            </a:p>
          </p:txBody>
        </p:sp>
        <p:sp>
          <p:nvSpPr>
            <p:cNvPr id="71702" name="Text Box 22"/>
            <p:cNvSpPr txBox="1">
              <a:spLocks noChangeArrowheads="1"/>
            </p:cNvSpPr>
            <p:nvPr/>
          </p:nvSpPr>
          <p:spPr bwMode="auto">
            <a:xfrm>
              <a:off x="952500" y="3557588"/>
              <a:ext cx="1727200" cy="473075"/>
            </a:xfrm>
            <a:prstGeom prst="rect">
              <a:avLst/>
            </a:prstGeom>
            <a:noFill/>
            <a:ln w="9525">
              <a:noFill/>
              <a:miter lim="800000"/>
              <a:headEnd/>
              <a:tailEnd/>
            </a:ln>
            <a:effectLst/>
          </p:spPr>
          <p:txBody>
            <a:bodyPr>
              <a:spAutoFit/>
            </a:bodyPr>
            <a:lstStyle/>
            <a:p>
              <a:pPr algn="ctr" rtl="1" eaLnBrk="1" fontAlgn="auto" hangingPunct="1">
                <a:spcBef>
                  <a:spcPct val="50000"/>
                </a:spcBef>
                <a:spcAft>
                  <a:spcPts val="0"/>
                </a:spcAft>
                <a:defRPr/>
              </a:pPr>
              <a:r>
                <a:rPr lang="fa-IR" sz="1000">
                  <a:solidFill>
                    <a:schemeClr val="tx1">
                      <a:lumMod val="95000"/>
                    </a:schemeClr>
                  </a:solidFill>
                  <a:latin typeface="+mn-lt"/>
                  <a:cs typeface="Titr" pitchFamily="2" charset="-78"/>
                </a:rPr>
                <a:t>ورق آهن و پروفيل</a:t>
              </a:r>
            </a:p>
            <a:p>
              <a:pPr algn="ctr" rtl="1" eaLnBrk="1" fontAlgn="auto" hangingPunct="1">
                <a:spcBef>
                  <a:spcPct val="50000"/>
                </a:spcBef>
                <a:spcAft>
                  <a:spcPts val="0"/>
                </a:spcAft>
                <a:defRPr/>
              </a:pPr>
              <a:r>
                <a:rPr lang="fa-IR" sz="1000">
                  <a:solidFill>
                    <a:schemeClr val="tx1">
                      <a:lumMod val="95000"/>
                    </a:schemeClr>
                  </a:solidFill>
                  <a:latin typeface="+mn-lt"/>
                  <a:cs typeface="Titr" pitchFamily="2" charset="-78"/>
                </a:rPr>
                <a:t>200،000،000 ريال</a:t>
              </a:r>
              <a:endParaRPr lang="en-US" sz="1000">
                <a:solidFill>
                  <a:schemeClr val="tx1">
                    <a:lumMod val="95000"/>
                  </a:schemeClr>
                </a:solidFill>
                <a:latin typeface="+mn-lt"/>
                <a:cs typeface="Titr" pitchFamily="2" charset="-78"/>
              </a:endParaRPr>
            </a:p>
          </p:txBody>
        </p:sp>
        <p:sp>
          <p:nvSpPr>
            <p:cNvPr id="78870" name="Text Box 23"/>
            <p:cNvSpPr txBox="1">
              <a:spLocks noChangeArrowheads="1"/>
            </p:cNvSpPr>
            <p:nvPr/>
          </p:nvSpPr>
          <p:spPr bwMode="auto">
            <a:xfrm>
              <a:off x="1025525" y="4056063"/>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6،000،000ريال</a:t>
              </a:r>
              <a:endParaRPr lang="en-US" altLang="en-US" sz="900" b="1">
                <a:solidFill>
                  <a:srgbClr val="003366"/>
                </a:solidFill>
                <a:latin typeface="Calibri" panose="020F0502020204030204" pitchFamily="34" charset="0"/>
                <a:cs typeface="Titr" pitchFamily="2" charset="0"/>
              </a:endParaRPr>
            </a:p>
          </p:txBody>
        </p:sp>
        <p:sp>
          <p:nvSpPr>
            <p:cNvPr id="78871" name="Text Box 24"/>
            <p:cNvSpPr txBox="1">
              <a:spLocks noChangeArrowheads="1"/>
            </p:cNvSpPr>
            <p:nvPr/>
          </p:nvSpPr>
          <p:spPr bwMode="auto">
            <a:xfrm>
              <a:off x="4183063" y="3179763"/>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800" b="1">
                  <a:solidFill>
                    <a:srgbClr val="003366"/>
                  </a:solidFill>
                  <a:latin typeface="Calibri" panose="020F0502020204030204" pitchFamily="34" charset="0"/>
                  <a:cs typeface="Titr" pitchFamily="2" charset="0"/>
                </a:rPr>
                <a:t>30،000،000</a:t>
              </a:r>
              <a:r>
                <a:rPr lang="fa-IR" altLang="en-US" sz="900" b="1">
                  <a:solidFill>
                    <a:srgbClr val="003366"/>
                  </a:solidFill>
                  <a:latin typeface="Calibri" panose="020F0502020204030204" pitchFamily="34" charset="0"/>
                  <a:cs typeface="Titr" pitchFamily="2" charset="0"/>
                </a:rPr>
                <a:t>ريال</a:t>
              </a:r>
              <a:endParaRPr lang="en-US" altLang="en-US" sz="900" b="1">
                <a:solidFill>
                  <a:srgbClr val="003366"/>
                </a:solidFill>
                <a:latin typeface="Calibri" panose="020F0502020204030204" pitchFamily="34" charset="0"/>
                <a:cs typeface="Titr" pitchFamily="2" charset="0"/>
              </a:endParaRPr>
            </a:p>
          </p:txBody>
        </p:sp>
        <p:sp>
          <p:nvSpPr>
            <p:cNvPr id="78872" name="Text Box 25"/>
            <p:cNvSpPr txBox="1">
              <a:spLocks noChangeArrowheads="1"/>
            </p:cNvSpPr>
            <p:nvPr/>
          </p:nvSpPr>
          <p:spPr bwMode="auto">
            <a:xfrm>
              <a:off x="4133850" y="2646363"/>
              <a:ext cx="1727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بخچال و فريزر</a:t>
              </a:r>
              <a:endParaRPr lang="en-US" altLang="en-US" sz="1000">
                <a:solidFill>
                  <a:srgbClr val="003366"/>
                </a:solidFill>
                <a:latin typeface="Calibri" panose="020F0502020204030204" pitchFamily="34" charset="0"/>
                <a:cs typeface="Titr" pitchFamily="2" charset="0"/>
              </a:endParaRPr>
            </a:p>
            <a:p>
              <a:pPr algn="ctr" eaLnBrk="1" hangingPunct="1">
                <a:spcBef>
                  <a:spcPct val="50000"/>
                </a:spcBef>
              </a:pPr>
              <a:r>
                <a:rPr lang="fa-IR" altLang="en-US" sz="1000">
                  <a:solidFill>
                    <a:srgbClr val="003366"/>
                  </a:solidFill>
                  <a:latin typeface="Calibri" panose="020F0502020204030204" pitchFamily="34" charset="0"/>
                  <a:cs typeface="Titr" pitchFamily="2" charset="0"/>
                </a:rPr>
                <a:t>1،000،000،000 ريال</a:t>
              </a:r>
              <a:endParaRPr lang="en-US" altLang="en-US" sz="1000">
                <a:solidFill>
                  <a:srgbClr val="003366"/>
                </a:solidFill>
                <a:latin typeface="Calibri" panose="020F0502020204030204" pitchFamily="34" charset="0"/>
                <a:cs typeface="Titr" pitchFamily="2" charset="0"/>
              </a:endParaRPr>
            </a:p>
          </p:txBody>
        </p:sp>
        <p:sp>
          <p:nvSpPr>
            <p:cNvPr id="71706" name="Rectangle 26"/>
            <p:cNvSpPr>
              <a:spLocks noChangeArrowheads="1"/>
            </p:cNvSpPr>
            <p:nvPr/>
          </p:nvSpPr>
          <p:spPr bwMode="auto">
            <a:xfrm>
              <a:off x="5634038" y="4056063"/>
              <a:ext cx="1152525" cy="863600"/>
            </a:xfrm>
            <a:prstGeom prst="rect">
              <a:avLst/>
            </a:prstGeom>
            <a:solidFill>
              <a:srgbClr val="CC99FF"/>
            </a:solidFill>
            <a:ln w="9525">
              <a:solidFill>
                <a:schemeClr val="tx1"/>
              </a:solidFill>
              <a:miter lim="800000"/>
              <a:headEnd/>
              <a:tailEnd/>
            </a:ln>
            <a:effectLst/>
          </p:spPr>
          <p:txBody>
            <a:bodyPr wrap="none" anchor="ctr"/>
            <a:lstStyle/>
            <a:p>
              <a:pPr algn="ctr" rtl="1" eaLnBrk="1" fontAlgn="auto" hangingPunct="1">
                <a:spcBef>
                  <a:spcPts val="0"/>
                </a:spcBef>
                <a:spcAft>
                  <a:spcPts val="0"/>
                </a:spcAft>
                <a:defRPr/>
              </a:pPr>
              <a:r>
                <a:rPr lang="fa-IR" sz="1400" dirty="0">
                  <a:solidFill>
                    <a:schemeClr val="tx1">
                      <a:lumMod val="95000"/>
                    </a:schemeClr>
                  </a:solidFill>
                  <a:latin typeface="+mn-lt"/>
                  <a:cs typeface="Titr" pitchFamily="2" charset="-78"/>
                </a:rPr>
                <a:t>صادرات به</a:t>
              </a:r>
            </a:p>
            <a:p>
              <a:pPr algn="ctr" rtl="1" eaLnBrk="1" fontAlgn="auto" hangingPunct="1">
                <a:spcBef>
                  <a:spcPts val="0"/>
                </a:spcBef>
                <a:spcAft>
                  <a:spcPts val="0"/>
                </a:spcAft>
                <a:defRPr/>
              </a:pPr>
              <a:r>
                <a:rPr lang="fa-IR" sz="1400" dirty="0">
                  <a:solidFill>
                    <a:schemeClr val="tx1">
                      <a:lumMod val="95000"/>
                    </a:schemeClr>
                  </a:solidFill>
                  <a:latin typeface="+mn-lt"/>
                  <a:cs typeface="Titr" pitchFamily="2" charset="-78"/>
                </a:rPr>
                <a:t>جمهوري </a:t>
              </a:r>
            </a:p>
            <a:p>
              <a:pPr algn="ctr" rtl="1" eaLnBrk="1" fontAlgn="auto" hangingPunct="1">
                <a:spcBef>
                  <a:spcPts val="0"/>
                </a:spcBef>
                <a:spcAft>
                  <a:spcPts val="0"/>
                </a:spcAft>
                <a:defRPr/>
              </a:pPr>
              <a:r>
                <a:rPr lang="fa-IR" sz="1400" dirty="0">
                  <a:solidFill>
                    <a:schemeClr val="tx1">
                      <a:lumMod val="95000"/>
                    </a:schemeClr>
                  </a:solidFill>
                  <a:latin typeface="+mn-lt"/>
                  <a:cs typeface="Titr" pitchFamily="2" charset="-78"/>
                </a:rPr>
                <a:t>قرقيزستان</a:t>
              </a:r>
              <a:endParaRPr lang="en-US" sz="1400" dirty="0">
                <a:solidFill>
                  <a:schemeClr val="tx1">
                    <a:lumMod val="95000"/>
                  </a:schemeClr>
                </a:solidFill>
                <a:latin typeface="+mn-lt"/>
                <a:cs typeface="Titr" pitchFamily="2" charset="-78"/>
              </a:endParaRPr>
            </a:p>
          </p:txBody>
        </p:sp>
        <p:sp>
          <p:nvSpPr>
            <p:cNvPr id="71707" name="Line 27"/>
            <p:cNvSpPr>
              <a:spLocks noChangeShapeType="1"/>
            </p:cNvSpPr>
            <p:nvPr/>
          </p:nvSpPr>
          <p:spPr bwMode="auto">
            <a:xfrm>
              <a:off x="4481513" y="4487863"/>
              <a:ext cx="1152525" cy="0"/>
            </a:xfrm>
            <a:prstGeom prst="line">
              <a:avLst/>
            </a:prstGeom>
            <a:noFill/>
            <a:ln w="9525">
              <a:solidFill>
                <a:srgbClr val="2816B0"/>
              </a:solidFill>
              <a:round/>
              <a:headEnd/>
              <a:tailEnd type="triangle" w="med" len="med"/>
            </a:ln>
            <a:effectLst/>
          </p:spPr>
          <p:txBody>
            <a:bodyPr/>
            <a:lstStyle/>
            <a:p>
              <a:pPr algn="r" rtl="1" eaLnBrk="1" fontAlgn="auto" hangingPunct="1">
                <a:spcBef>
                  <a:spcPts val="0"/>
                </a:spcBef>
                <a:spcAft>
                  <a:spcPts val="0"/>
                </a:spcAft>
                <a:defRPr/>
              </a:pPr>
              <a:endParaRPr lang="en-US">
                <a:solidFill>
                  <a:schemeClr val="tx1">
                    <a:lumMod val="95000"/>
                  </a:schemeClr>
                </a:solidFill>
                <a:latin typeface="+mn-lt"/>
                <a:cs typeface="Arial" charset="0"/>
              </a:endParaRPr>
            </a:p>
          </p:txBody>
        </p:sp>
        <p:sp>
          <p:nvSpPr>
            <p:cNvPr id="78875" name="Text Box 28"/>
            <p:cNvSpPr txBox="1">
              <a:spLocks noChangeArrowheads="1"/>
            </p:cNvSpPr>
            <p:nvPr/>
          </p:nvSpPr>
          <p:spPr bwMode="auto">
            <a:xfrm>
              <a:off x="4194175" y="4249738"/>
              <a:ext cx="172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1،500،000،000ريال</a:t>
              </a:r>
              <a:endParaRPr lang="en-US" altLang="en-US" sz="1000">
                <a:solidFill>
                  <a:srgbClr val="003366"/>
                </a:solidFill>
                <a:latin typeface="Calibri" panose="020F0502020204030204" pitchFamily="34" charset="0"/>
                <a:cs typeface="Titr" pitchFamily="2" charset="0"/>
              </a:endParaRPr>
            </a:p>
          </p:txBody>
        </p:sp>
        <p:sp>
          <p:nvSpPr>
            <p:cNvPr id="78876" name="Text Box 29"/>
            <p:cNvSpPr txBox="1">
              <a:spLocks noChangeArrowheads="1"/>
            </p:cNvSpPr>
            <p:nvPr/>
          </p:nvSpPr>
          <p:spPr bwMode="auto">
            <a:xfrm>
              <a:off x="4194175" y="4514850"/>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800" b="1">
                  <a:solidFill>
                    <a:srgbClr val="003366"/>
                  </a:solidFill>
                  <a:latin typeface="Calibri" panose="020F0502020204030204" pitchFamily="34" charset="0"/>
                  <a:cs typeface="Titr" pitchFamily="2" charset="0"/>
                </a:rPr>
                <a:t>0</a:t>
              </a:r>
              <a:r>
                <a:rPr lang="fa-IR" altLang="en-US" sz="900" b="1">
                  <a:solidFill>
                    <a:srgbClr val="003366"/>
                  </a:solidFill>
                  <a:latin typeface="Calibri" panose="020F0502020204030204" pitchFamily="34" charset="0"/>
                  <a:cs typeface="Titr" pitchFamily="2" charset="0"/>
                </a:rPr>
                <a:t> ريال</a:t>
              </a:r>
              <a:endParaRPr lang="en-US" altLang="en-US" sz="900" b="1">
                <a:solidFill>
                  <a:srgbClr val="003366"/>
                </a:solidFill>
                <a:latin typeface="Calibri" panose="020F0502020204030204" pitchFamily="34" charset="0"/>
                <a:cs typeface="Titr" pitchFamily="2" charset="0"/>
              </a:endParaRPr>
            </a:p>
          </p:txBody>
        </p:sp>
      </p:grpSp>
      <p:sp>
        <p:nvSpPr>
          <p:cNvPr id="78853" name="TextBox 33"/>
          <p:cNvSpPr txBox="1">
            <a:spLocks noChangeArrowheads="1"/>
          </p:cNvSpPr>
          <p:nvPr/>
        </p:nvSpPr>
        <p:spPr bwMode="auto">
          <a:xfrm>
            <a:off x="0" y="85725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sz="2000">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5"/>
          <p:cNvSpPr txBox="1">
            <a:spLocks noChangeArrowheads="1"/>
          </p:cNvSpPr>
          <p:nvPr/>
        </p:nvSpPr>
        <p:spPr bwMode="auto">
          <a:xfrm rot="2448905">
            <a:off x="1042988" y="2292350"/>
            <a:ext cx="1727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کاغذ</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1،000،000،000 ريال</a:t>
            </a:r>
            <a:endParaRPr lang="en-US" altLang="en-US" sz="1000">
              <a:solidFill>
                <a:srgbClr val="003366"/>
              </a:solidFill>
              <a:latin typeface="Calibri" panose="020F0502020204030204" pitchFamily="34" charset="0"/>
              <a:cs typeface="Titr" pitchFamily="2" charset="0"/>
            </a:endParaRPr>
          </a:p>
        </p:txBody>
      </p:sp>
      <p:grpSp>
        <p:nvGrpSpPr>
          <p:cNvPr id="80899" name="Group 30"/>
          <p:cNvGrpSpPr>
            <a:grpSpLocks/>
          </p:cNvGrpSpPr>
          <p:nvPr/>
        </p:nvGrpSpPr>
        <p:grpSpPr bwMode="auto">
          <a:xfrm>
            <a:off x="177800" y="2533650"/>
            <a:ext cx="8859838" cy="3395663"/>
            <a:chOff x="177800" y="2136775"/>
            <a:chExt cx="8859838" cy="3395663"/>
          </a:xfrm>
        </p:grpSpPr>
        <p:sp>
          <p:nvSpPr>
            <p:cNvPr id="80902" name="Rectangle 4"/>
            <p:cNvSpPr>
              <a:spLocks noChangeArrowheads="1"/>
            </p:cNvSpPr>
            <p:nvPr/>
          </p:nvSpPr>
          <p:spPr bwMode="auto">
            <a:xfrm>
              <a:off x="2482850" y="2214563"/>
              <a:ext cx="2016125" cy="3287712"/>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0903" name="Rectangle 5"/>
            <p:cNvSpPr>
              <a:spLocks noChangeArrowheads="1"/>
            </p:cNvSpPr>
            <p:nvPr/>
          </p:nvSpPr>
          <p:spPr bwMode="auto">
            <a:xfrm>
              <a:off x="177800" y="2136775"/>
              <a:ext cx="1152525" cy="863600"/>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80904" name="Rectangle 6"/>
            <p:cNvSpPr>
              <a:spLocks noChangeArrowheads="1"/>
            </p:cNvSpPr>
            <p:nvPr/>
          </p:nvSpPr>
          <p:spPr bwMode="auto">
            <a:xfrm>
              <a:off x="177800" y="3268663"/>
              <a:ext cx="1152525" cy="863600"/>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نمايندگي </a:t>
              </a:r>
            </a:p>
            <a:p>
              <a:pPr algn="ctr" eaLnBrk="1" hangingPunct="1"/>
              <a:r>
                <a:rPr lang="fa-IR" altLang="en-US" sz="1400">
                  <a:latin typeface="Calibri" panose="020F0502020204030204" pitchFamily="34" charset="0"/>
                  <a:cs typeface="Titr" pitchFamily="2" charset="0"/>
                </a:rPr>
                <a:t>فيلم و زينک</a:t>
              </a:r>
              <a:endParaRPr lang="en-US" altLang="en-US" sz="1400">
                <a:latin typeface="Calibri" panose="020F0502020204030204" pitchFamily="34" charset="0"/>
                <a:cs typeface="Titr" pitchFamily="2" charset="0"/>
              </a:endParaRPr>
            </a:p>
          </p:txBody>
        </p:sp>
        <p:sp>
          <p:nvSpPr>
            <p:cNvPr id="80905" name="Rectangle 7"/>
            <p:cNvSpPr>
              <a:spLocks noChangeArrowheads="1"/>
            </p:cNvSpPr>
            <p:nvPr/>
          </p:nvSpPr>
          <p:spPr bwMode="auto">
            <a:xfrm>
              <a:off x="177800" y="4429125"/>
              <a:ext cx="1152525" cy="863600"/>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کارخانه</a:t>
              </a:r>
            </a:p>
            <a:p>
              <a:pPr algn="ctr" eaLnBrk="1" hangingPunct="1"/>
              <a:r>
                <a:rPr lang="fa-IR" altLang="en-US" sz="1400">
                  <a:latin typeface="Calibri" panose="020F0502020204030204" pitchFamily="34" charset="0"/>
                  <a:cs typeface="Titr" pitchFamily="2" charset="0"/>
                </a:rPr>
                <a:t>پليکان</a:t>
              </a:r>
              <a:endParaRPr lang="en-US" altLang="en-US" sz="1400">
                <a:latin typeface="Calibri" panose="020F0502020204030204" pitchFamily="34" charset="0"/>
                <a:cs typeface="Titr" pitchFamily="2" charset="0"/>
              </a:endParaRPr>
            </a:p>
          </p:txBody>
        </p:sp>
        <p:sp>
          <p:nvSpPr>
            <p:cNvPr id="80906" name="Rectangle 8"/>
            <p:cNvSpPr>
              <a:spLocks noChangeArrowheads="1"/>
            </p:cNvSpPr>
            <p:nvPr/>
          </p:nvSpPr>
          <p:spPr bwMode="auto">
            <a:xfrm>
              <a:off x="7021513" y="2214563"/>
              <a:ext cx="2016125" cy="3287712"/>
            </a:xfrm>
            <a:prstGeom prst="rect">
              <a:avLst/>
            </a:prstGeom>
            <a:solidFill>
              <a:srgbClr val="FFFF99"/>
            </a:solidFill>
            <a:ln w="38100" cmpd="thickThin">
              <a:solidFill>
                <a:srgbClr val="003366"/>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Calibri" panose="020F0502020204030204" pitchFamily="34" charset="0"/>
              </a:endParaRPr>
            </a:p>
          </p:txBody>
        </p:sp>
        <p:sp>
          <p:nvSpPr>
            <p:cNvPr id="80907" name="Rectangle 9"/>
            <p:cNvSpPr>
              <a:spLocks noChangeArrowheads="1"/>
            </p:cNvSpPr>
            <p:nvPr/>
          </p:nvSpPr>
          <p:spPr bwMode="auto">
            <a:xfrm>
              <a:off x="5715008" y="3286124"/>
              <a:ext cx="1152525" cy="863600"/>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انتشارات </a:t>
              </a:r>
              <a:endParaRPr lang="en-US" altLang="en-US" sz="1400">
                <a:latin typeface="Calibri" panose="020F0502020204030204" pitchFamily="34" charset="0"/>
                <a:cs typeface="Titr" pitchFamily="2" charset="0"/>
              </a:endParaRPr>
            </a:p>
            <a:p>
              <a:pPr algn="ctr" eaLnBrk="1" hangingPunct="1"/>
              <a:r>
                <a:rPr lang="fa-IR" altLang="en-US" sz="1400">
                  <a:latin typeface="Calibri" panose="020F0502020204030204" pitchFamily="34" charset="0"/>
                  <a:cs typeface="Titr" pitchFamily="2" charset="0"/>
                </a:rPr>
                <a:t>اميرکبير</a:t>
              </a:r>
              <a:endParaRPr lang="en-US" altLang="en-US" sz="1400">
                <a:latin typeface="Calibri" panose="020F0502020204030204" pitchFamily="34" charset="0"/>
                <a:cs typeface="Titr" pitchFamily="2" charset="0"/>
              </a:endParaRPr>
            </a:p>
          </p:txBody>
        </p:sp>
        <p:sp>
          <p:nvSpPr>
            <p:cNvPr id="80908" name="Line 10"/>
            <p:cNvSpPr>
              <a:spLocks noChangeShapeType="1"/>
            </p:cNvSpPr>
            <p:nvPr/>
          </p:nvSpPr>
          <p:spPr bwMode="auto">
            <a:xfrm>
              <a:off x="1330325" y="2333625"/>
              <a:ext cx="1152525" cy="935038"/>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9" name="Line 11"/>
            <p:cNvSpPr>
              <a:spLocks noChangeShapeType="1"/>
            </p:cNvSpPr>
            <p:nvPr/>
          </p:nvSpPr>
          <p:spPr bwMode="auto">
            <a:xfrm flipV="1">
              <a:off x="1331913" y="4492625"/>
              <a:ext cx="1152525" cy="649288"/>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10" name="Line 12"/>
            <p:cNvSpPr>
              <a:spLocks noChangeShapeType="1"/>
            </p:cNvSpPr>
            <p:nvPr/>
          </p:nvSpPr>
          <p:spPr bwMode="auto">
            <a:xfrm>
              <a:off x="1330325" y="3702050"/>
              <a:ext cx="1152525"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11" name="Line 13"/>
            <p:cNvSpPr>
              <a:spLocks noChangeShapeType="1"/>
            </p:cNvSpPr>
            <p:nvPr/>
          </p:nvSpPr>
          <p:spPr bwMode="auto">
            <a:xfrm>
              <a:off x="4498975" y="3702050"/>
              <a:ext cx="1152525"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12" name="Text Box 14"/>
            <p:cNvSpPr txBox="1">
              <a:spLocks noChangeArrowheads="1"/>
            </p:cNvSpPr>
            <p:nvPr/>
          </p:nvSpPr>
          <p:spPr bwMode="auto">
            <a:xfrm>
              <a:off x="222250" y="2409825"/>
              <a:ext cx="106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latin typeface="Calibri" panose="020F0502020204030204" pitchFamily="34" charset="0"/>
                  <a:cs typeface="Titr" pitchFamily="2" charset="0"/>
                </a:rPr>
                <a:t>كارخانه چوكا</a:t>
              </a:r>
              <a:endParaRPr lang="en-US" altLang="en-US" sz="1400">
                <a:latin typeface="Calibri" panose="020F0502020204030204" pitchFamily="34" charset="0"/>
                <a:cs typeface="Titr" pitchFamily="2" charset="0"/>
              </a:endParaRPr>
            </a:p>
          </p:txBody>
        </p:sp>
        <p:sp>
          <p:nvSpPr>
            <p:cNvPr id="80913" name="Text Box 16"/>
            <p:cNvSpPr txBox="1">
              <a:spLocks noChangeArrowheads="1"/>
            </p:cNvSpPr>
            <p:nvPr/>
          </p:nvSpPr>
          <p:spPr bwMode="auto">
            <a:xfrm>
              <a:off x="7000875" y="2286000"/>
              <a:ext cx="200025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mpd="dbl">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u="sng">
                  <a:solidFill>
                    <a:srgbClr val="663300"/>
                  </a:solidFill>
                  <a:latin typeface="Calibri" panose="020F0502020204030204" pitchFamily="34" charset="0"/>
                  <a:cs typeface="Titr" pitchFamily="2" charset="0"/>
                </a:rPr>
                <a:t>خلاصه اظهارنامه</a:t>
              </a:r>
            </a:p>
            <a:p>
              <a:pPr algn="ctr" eaLnBrk="1" hangingPunct="1">
                <a:spcBef>
                  <a:spcPct val="50000"/>
                </a:spcBef>
              </a:pPr>
              <a:endParaRPr lang="fa-IR" altLang="en-US" sz="1600" u="sng">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فروش اخذ شده =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0</a:t>
              </a:r>
            </a:p>
            <a:p>
              <a:pPr algn="ctr" eaLnBrk="1" hangingPunct="1">
                <a:spcBef>
                  <a:spcPct val="50000"/>
                </a:spcBef>
              </a:pPr>
              <a:endParaRPr lang="fa-IR" altLang="en-US" sz="1300">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خريد  قابل پذيرش=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0</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خالص قابل پرداخت (دريافت)=</a:t>
              </a:r>
              <a:r>
                <a:rPr lang="fa-IR" altLang="en-US" sz="1400">
                  <a:solidFill>
                    <a:srgbClr val="663300"/>
                  </a:solidFill>
                  <a:latin typeface="Calibri" panose="020F0502020204030204" pitchFamily="34" charset="0"/>
                  <a:cs typeface="Titr" pitchFamily="2" charset="0"/>
                </a:rPr>
                <a:t> </a:t>
              </a:r>
            </a:p>
            <a:p>
              <a:pPr algn="ctr" eaLnBrk="1" hangingPunct="1">
                <a:spcBef>
                  <a:spcPct val="50000"/>
                </a:spcBef>
              </a:pPr>
              <a:r>
                <a:rPr lang="fa-IR" altLang="en-US" sz="1400">
                  <a:solidFill>
                    <a:srgbClr val="663300"/>
                  </a:solidFill>
                  <a:latin typeface="Calibri" panose="020F0502020204030204" pitchFamily="34" charset="0"/>
                  <a:cs typeface="Titr" pitchFamily="2" charset="0"/>
                </a:rPr>
                <a:t>0</a:t>
              </a:r>
              <a:endParaRPr lang="en-US" altLang="en-US" sz="1400">
                <a:solidFill>
                  <a:srgbClr val="663300"/>
                </a:solidFill>
                <a:latin typeface="Calibri" panose="020F0502020204030204" pitchFamily="34" charset="0"/>
                <a:cs typeface="Titr" pitchFamily="2" charset="0"/>
              </a:endParaRPr>
            </a:p>
          </p:txBody>
        </p:sp>
        <p:sp>
          <p:nvSpPr>
            <p:cNvPr id="80914" name="Text Box 17"/>
            <p:cNvSpPr txBox="1">
              <a:spLocks noChangeArrowheads="1"/>
            </p:cNvSpPr>
            <p:nvPr/>
          </p:nvSpPr>
          <p:spPr bwMode="auto">
            <a:xfrm>
              <a:off x="2770188" y="3427413"/>
              <a:ext cx="1439862"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50000"/>
                </a:spcBef>
              </a:pPr>
              <a:r>
                <a:rPr lang="fa-IR" altLang="en-US">
                  <a:latin typeface="Calibri" panose="020F0502020204030204" pitchFamily="34" charset="0"/>
                  <a:cs typeface="Titr" pitchFamily="2" charset="0"/>
                </a:rPr>
                <a:t>چاپخانه</a:t>
              </a:r>
              <a:endParaRPr lang="en-US" altLang="en-US">
                <a:latin typeface="Calibri" panose="020F0502020204030204" pitchFamily="34" charset="0"/>
                <a:cs typeface="Titr" pitchFamily="2" charset="0"/>
              </a:endParaRPr>
            </a:p>
          </p:txBody>
        </p:sp>
        <p:sp>
          <p:nvSpPr>
            <p:cNvPr id="80915" name="Text Box 18"/>
            <p:cNvSpPr txBox="1">
              <a:spLocks noChangeArrowheads="1"/>
            </p:cNvSpPr>
            <p:nvPr/>
          </p:nvSpPr>
          <p:spPr bwMode="auto">
            <a:xfrm rot="2448905">
              <a:off x="827088" y="2693988"/>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0 ريال</a:t>
              </a:r>
              <a:endParaRPr lang="en-US" altLang="en-US" sz="900" b="1">
                <a:solidFill>
                  <a:srgbClr val="003366"/>
                </a:solidFill>
                <a:latin typeface="Calibri" panose="020F0502020204030204" pitchFamily="34" charset="0"/>
                <a:cs typeface="Titr" pitchFamily="2" charset="0"/>
              </a:endParaRPr>
            </a:p>
          </p:txBody>
        </p:sp>
        <p:sp>
          <p:nvSpPr>
            <p:cNvPr id="80916" name="Line 19"/>
            <p:cNvSpPr>
              <a:spLocks noChangeShapeType="1"/>
            </p:cNvSpPr>
            <p:nvPr/>
          </p:nvSpPr>
          <p:spPr bwMode="auto">
            <a:xfrm>
              <a:off x="7072313" y="4643438"/>
              <a:ext cx="1873250" cy="0"/>
            </a:xfrm>
            <a:prstGeom prst="line">
              <a:avLst/>
            </a:prstGeom>
            <a:noFill/>
            <a:ln w="38100" cmpd="dbl">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7" name="Text Box 20"/>
            <p:cNvSpPr txBox="1">
              <a:spLocks noChangeArrowheads="1"/>
            </p:cNvSpPr>
            <p:nvPr/>
          </p:nvSpPr>
          <p:spPr bwMode="auto">
            <a:xfrm rot="-1617952">
              <a:off x="827088" y="4421188"/>
              <a:ext cx="1727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جوهر</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150،000،000 ريال</a:t>
              </a:r>
              <a:endParaRPr lang="en-US" altLang="en-US" sz="1000">
                <a:solidFill>
                  <a:srgbClr val="003366"/>
                </a:solidFill>
                <a:latin typeface="Calibri" panose="020F0502020204030204" pitchFamily="34" charset="0"/>
                <a:cs typeface="Titr" pitchFamily="2" charset="0"/>
              </a:endParaRPr>
            </a:p>
          </p:txBody>
        </p:sp>
        <p:sp>
          <p:nvSpPr>
            <p:cNvPr id="80918" name="Text Box 21"/>
            <p:cNvSpPr txBox="1">
              <a:spLocks noChangeArrowheads="1"/>
            </p:cNvSpPr>
            <p:nvPr/>
          </p:nvSpPr>
          <p:spPr bwMode="auto">
            <a:xfrm rot="-1844998">
              <a:off x="1077913" y="4811713"/>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3،000،000 ريال</a:t>
              </a:r>
              <a:endParaRPr lang="en-US" altLang="en-US" sz="900" b="1">
                <a:solidFill>
                  <a:srgbClr val="003366"/>
                </a:solidFill>
                <a:latin typeface="Calibri" panose="020F0502020204030204" pitchFamily="34" charset="0"/>
                <a:cs typeface="Titr" pitchFamily="2" charset="0"/>
              </a:endParaRPr>
            </a:p>
          </p:txBody>
        </p:sp>
        <p:sp>
          <p:nvSpPr>
            <p:cNvPr id="80919" name="Text Box 22"/>
            <p:cNvSpPr txBox="1">
              <a:spLocks noChangeArrowheads="1"/>
            </p:cNvSpPr>
            <p:nvPr/>
          </p:nvSpPr>
          <p:spPr bwMode="auto">
            <a:xfrm>
              <a:off x="1042988" y="3268663"/>
              <a:ext cx="1727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فيلم و زينک</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500،000،000 ريال</a:t>
              </a:r>
              <a:endParaRPr lang="en-US" altLang="en-US" sz="1000">
                <a:solidFill>
                  <a:srgbClr val="003366"/>
                </a:solidFill>
                <a:latin typeface="Calibri" panose="020F0502020204030204" pitchFamily="34" charset="0"/>
                <a:cs typeface="Titr" pitchFamily="2" charset="0"/>
              </a:endParaRPr>
            </a:p>
          </p:txBody>
        </p:sp>
        <p:sp>
          <p:nvSpPr>
            <p:cNvPr id="80920" name="Text Box 23"/>
            <p:cNvSpPr txBox="1">
              <a:spLocks noChangeArrowheads="1"/>
            </p:cNvSpPr>
            <p:nvPr/>
          </p:nvSpPr>
          <p:spPr bwMode="auto">
            <a:xfrm>
              <a:off x="1042988" y="3773488"/>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15،000،000 ريال</a:t>
              </a:r>
              <a:endParaRPr lang="en-US" altLang="en-US" sz="900" b="1">
                <a:solidFill>
                  <a:srgbClr val="003366"/>
                </a:solidFill>
                <a:latin typeface="Calibri" panose="020F0502020204030204" pitchFamily="34" charset="0"/>
                <a:cs typeface="Titr" pitchFamily="2" charset="0"/>
              </a:endParaRPr>
            </a:p>
          </p:txBody>
        </p:sp>
        <p:sp>
          <p:nvSpPr>
            <p:cNvPr id="80921" name="Text Box 24"/>
            <p:cNvSpPr txBox="1">
              <a:spLocks noChangeArrowheads="1"/>
            </p:cNvSpPr>
            <p:nvPr/>
          </p:nvSpPr>
          <p:spPr bwMode="auto">
            <a:xfrm>
              <a:off x="4214810" y="3714752"/>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0 ريال</a:t>
              </a:r>
              <a:endParaRPr lang="en-US" altLang="en-US" sz="900" b="1">
                <a:solidFill>
                  <a:srgbClr val="003366"/>
                </a:solidFill>
                <a:latin typeface="Calibri" panose="020F0502020204030204" pitchFamily="34" charset="0"/>
                <a:cs typeface="Titr" pitchFamily="2" charset="0"/>
              </a:endParaRPr>
            </a:p>
          </p:txBody>
        </p:sp>
        <p:sp>
          <p:nvSpPr>
            <p:cNvPr id="80922" name="Text Box 25"/>
            <p:cNvSpPr txBox="1">
              <a:spLocks noChangeArrowheads="1"/>
            </p:cNvSpPr>
            <p:nvPr/>
          </p:nvSpPr>
          <p:spPr bwMode="auto">
            <a:xfrm>
              <a:off x="4138613" y="3262313"/>
              <a:ext cx="1727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کتاب</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2،000،000،000 ريال</a:t>
              </a:r>
              <a:endParaRPr lang="en-US" altLang="en-US" sz="1000">
                <a:solidFill>
                  <a:srgbClr val="003366"/>
                </a:solidFill>
                <a:latin typeface="Calibri" panose="020F0502020204030204" pitchFamily="34" charset="0"/>
                <a:cs typeface="Titr" pitchFamily="2" charset="0"/>
              </a:endParaRPr>
            </a:p>
          </p:txBody>
        </p:sp>
      </p:grpSp>
      <p:sp>
        <p:nvSpPr>
          <p:cNvPr id="80900" name="TextBox 31"/>
          <p:cNvSpPr txBox="1">
            <a:spLocks noChangeArrowheads="1"/>
          </p:cNvSpPr>
          <p:nvPr/>
        </p:nvSpPr>
        <p:spPr bwMode="auto">
          <a:xfrm>
            <a:off x="-214313" y="785813"/>
            <a:ext cx="914400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
        <p:nvSpPr>
          <p:cNvPr id="80901" name="Text Box 2"/>
          <p:cNvSpPr txBox="1">
            <a:spLocks noChangeArrowheads="1"/>
          </p:cNvSpPr>
          <p:nvPr/>
        </p:nvSpPr>
        <p:spPr bwMode="auto">
          <a:xfrm>
            <a:off x="0" y="14763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2800" u="sng">
                <a:solidFill>
                  <a:srgbClr val="003366"/>
                </a:solidFill>
                <a:latin typeface="Calibri" panose="020F0502020204030204" pitchFamily="34" charset="0"/>
                <a:cs typeface="Titr" pitchFamily="2" charset="0"/>
              </a:rPr>
              <a:t>عرضه کالاها و خدمات معاف</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43"/>
          <p:cNvSpPr txBox="1">
            <a:spLocks noChangeArrowheads="1"/>
          </p:cNvSpPr>
          <p:nvPr/>
        </p:nvSpPr>
        <p:spPr bwMode="auto">
          <a:xfrm>
            <a:off x="0" y="714375"/>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grpSp>
        <p:nvGrpSpPr>
          <p:cNvPr id="82947" name="Group 38"/>
          <p:cNvGrpSpPr>
            <a:grpSpLocks/>
          </p:cNvGrpSpPr>
          <p:nvPr/>
        </p:nvGrpSpPr>
        <p:grpSpPr bwMode="auto">
          <a:xfrm>
            <a:off x="-71438" y="1884363"/>
            <a:ext cx="9144001" cy="4330700"/>
            <a:chOff x="0" y="1609725"/>
            <a:chExt cx="9144000" cy="4330700"/>
          </a:xfrm>
        </p:grpSpPr>
        <p:sp>
          <p:nvSpPr>
            <p:cNvPr id="82949" name="Rectangle 5"/>
            <p:cNvSpPr>
              <a:spLocks noChangeArrowheads="1"/>
            </p:cNvSpPr>
            <p:nvPr/>
          </p:nvSpPr>
          <p:spPr bwMode="auto">
            <a:xfrm>
              <a:off x="0" y="1609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Calibri" panose="020F0502020204030204" pitchFamily="34" charset="0"/>
              </a:endParaRPr>
            </a:p>
          </p:txBody>
        </p:sp>
        <p:sp>
          <p:nvSpPr>
            <p:cNvPr id="82950" name="Rectangle 4"/>
            <p:cNvSpPr>
              <a:spLocks noChangeArrowheads="1"/>
            </p:cNvSpPr>
            <p:nvPr/>
          </p:nvSpPr>
          <p:spPr bwMode="auto">
            <a:xfrm>
              <a:off x="2928938" y="2308225"/>
              <a:ext cx="1357312" cy="3344863"/>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2951" name="Rectangle 5"/>
            <p:cNvSpPr>
              <a:spLocks noChangeArrowheads="1"/>
            </p:cNvSpPr>
            <p:nvPr/>
          </p:nvSpPr>
          <p:spPr bwMode="auto">
            <a:xfrm>
              <a:off x="285750" y="1870075"/>
              <a:ext cx="1152525" cy="677863"/>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400">
                <a:latin typeface="Calibri" panose="020F0502020204030204" pitchFamily="34" charset="0"/>
              </a:endParaRPr>
            </a:p>
          </p:txBody>
        </p:sp>
        <p:sp>
          <p:nvSpPr>
            <p:cNvPr id="82952" name="Rectangle 6"/>
            <p:cNvSpPr>
              <a:spLocks noChangeArrowheads="1"/>
            </p:cNvSpPr>
            <p:nvPr/>
          </p:nvSpPr>
          <p:spPr bwMode="auto">
            <a:xfrm>
              <a:off x="285750" y="2743200"/>
              <a:ext cx="1152525" cy="677863"/>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محصولات غذايي </a:t>
              </a:r>
            </a:p>
            <a:p>
              <a:pPr algn="ctr" eaLnBrk="1" hangingPunct="1"/>
              <a:r>
                <a:rPr lang="fa-IR" altLang="en-US" sz="1400">
                  <a:latin typeface="Calibri" panose="020F0502020204030204" pitchFamily="34" charset="0"/>
                  <a:cs typeface="Titr" pitchFamily="2" charset="0"/>
                </a:rPr>
                <a:t>مشمول</a:t>
              </a:r>
            </a:p>
            <a:p>
              <a:pPr algn="ctr" eaLnBrk="1" hangingPunct="1"/>
              <a:r>
                <a:rPr lang="fa-IR" altLang="en-US" sz="900">
                  <a:latin typeface="Calibri" panose="020F0502020204030204" pitchFamily="34" charset="0"/>
                  <a:cs typeface="Titr" pitchFamily="2" charset="0"/>
                </a:rPr>
                <a:t>(انواع نوشيدنيها، چيپس، ،،،)</a:t>
              </a:r>
            </a:p>
          </p:txBody>
        </p:sp>
        <p:sp>
          <p:nvSpPr>
            <p:cNvPr id="82953" name="Rectangle 7"/>
            <p:cNvSpPr>
              <a:spLocks noChangeArrowheads="1"/>
            </p:cNvSpPr>
            <p:nvPr/>
          </p:nvSpPr>
          <p:spPr bwMode="auto">
            <a:xfrm>
              <a:off x="285750" y="5264150"/>
              <a:ext cx="1152525" cy="676275"/>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هزينه‌ تعميرات</a:t>
              </a:r>
            </a:p>
            <a:p>
              <a:pPr algn="ctr" eaLnBrk="1" hangingPunct="1"/>
              <a:r>
                <a:rPr lang="fa-IR" altLang="en-US" sz="1400">
                  <a:latin typeface="Calibri" panose="020F0502020204030204" pitchFamily="34" charset="0"/>
                  <a:cs typeface="Titr" pitchFamily="2" charset="0"/>
                </a:rPr>
                <a:t>و نگهداري </a:t>
              </a:r>
            </a:p>
          </p:txBody>
        </p:sp>
        <p:sp>
          <p:nvSpPr>
            <p:cNvPr id="82954" name="Rectangle 8"/>
            <p:cNvSpPr>
              <a:spLocks noChangeArrowheads="1"/>
            </p:cNvSpPr>
            <p:nvPr/>
          </p:nvSpPr>
          <p:spPr bwMode="auto">
            <a:xfrm>
              <a:off x="6894513" y="2268538"/>
              <a:ext cx="2016125" cy="3600450"/>
            </a:xfrm>
            <a:prstGeom prst="rect">
              <a:avLst/>
            </a:prstGeom>
            <a:solidFill>
              <a:srgbClr val="FFFF99"/>
            </a:solidFill>
            <a:ln w="38100" cmpd="thickThin">
              <a:solidFill>
                <a:srgbClr val="003366"/>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Calibri" panose="020F0502020204030204" pitchFamily="34" charset="0"/>
              </a:endParaRPr>
            </a:p>
          </p:txBody>
        </p:sp>
        <p:sp>
          <p:nvSpPr>
            <p:cNvPr id="82955" name="Line 10"/>
            <p:cNvSpPr>
              <a:spLocks noChangeShapeType="1"/>
            </p:cNvSpPr>
            <p:nvPr/>
          </p:nvSpPr>
          <p:spPr bwMode="auto">
            <a:xfrm>
              <a:off x="1541463" y="2047875"/>
              <a:ext cx="1223962" cy="785813"/>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6" name="Line 11"/>
            <p:cNvSpPr>
              <a:spLocks noChangeShapeType="1"/>
            </p:cNvSpPr>
            <p:nvPr/>
          </p:nvSpPr>
          <p:spPr bwMode="auto">
            <a:xfrm flipV="1">
              <a:off x="1550988" y="5059363"/>
              <a:ext cx="1306512" cy="769937"/>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7" name="Line 12"/>
            <p:cNvSpPr>
              <a:spLocks noChangeShapeType="1"/>
            </p:cNvSpPr>
            <p:nvPr/>
          </p:nvSpPr>
          <p:spPr bwMode="auto">
            <a:xfrm>
              <a:off x="1550988" y="3159125"/>
              <a:ext cx="1152525"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8" name="Text Box 14"/>
            <p:cNvSpPr txBox="1">
              <a:spLocks noChangeArrowheads="1"/>
            </p:cNvSpPr>
            <p:nvPr/>
          </p:nvSpPr>
          <p:spPr bwMode="auto">
            <a:xfrm>
              <a:off x="338138" y="1912938"/>
              <a:ext cx="10636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300">
                  <a:latin typeface="Calibri" panose="020F0502020204030204" pitchFamily="34" charset="0"/>
                  <a:cs typeface="Titr" pitchFamily="2" charset="0"/>
                </a:rPr>
                <a:t>واردات</a:t>
              </a:r>
            </a:p>
            <a:p>
              <a:pPr algn="ctr" eaLnBrk="1" hangingPunct="1">
                <a:spcBef>
                  <a:spcPct val="50000"/>
                </a:spcBef>
              </a:pPr>
              <a:r>
                <a:rPr lang="fa-IR" altLang="en-US" sz="1300">
                  <a:latin typeface="Calibri" panose="020F0502020204030204" pitchFamily="34" charset="0"/>
                  <a:cs typeface="Titr" pitchFamily="2" charset="0"/>
                </a:rPr>
                <a:t>لوازم خانگي</a:t>
              </a:r>
              <a:endParaRPr lang="en-US" altLang="en-US" sz="1300">
                <a:latin typeface="Calibri" panose="020F0502020204030204" pitchFamily="34" charset="0"/>
                <a:cs typeface="Titr" pitchFamily="2" charset="0"/>
              </a:endParaRPr>
            </a:p>
          </p:txBody>
        </p:sp>
        <p:sp>
          <p:nvSpPr>
            <p:cNvPr id="82959" name="Text Box 15"/>
            <p:cNvSpPr txBox="1">
              <a:spLocks noChangeArrowheads="1"/>
            </p:cNvSpPr>
            <p:nvPr/>
          </p:nvSpPr>
          <p:spPr bwMode="auto">
            <a:xfrm rot="1999885">
              <a:off x="1460500" y="2239963"/>
              <a:ext cx="172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1،000،000ريال</a:t>
              </a:r>
              <a:endParaRPr lang="en-US" altLang="en-US" sz="1000">
                <a:solidFill>
                  <a:srgbClr val="003366"/>
                </a:solidFill>
                <a:latin typeface="Calibri" panose="020F0502020204030204" pitchFamily="34" charset="0"/>
                <a:cs typeface="Titr" pitchFamily="2" charset="0"/>
              </a:endParaRPr>
            </a:p>
          </p:txBody>
        </p:sp>
        <p:sp>
          <p:nvSpPr>
            <p:cNvPr id="82960" name="Text Box 16"/>
            <p:cNvSpPr txBox="1">
              <a:spLocks noChangeArrowheads="1"/>
            </p:cNvSpPr>
            <p:nvPr/>
          </p:nvSpPr>
          <p:spPr bwMode="auto">
            <a:xfrm>
              <a:off x="6750050" y="2344738"/>
              <a:ext cx="22669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mpd="dbl">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u="sng">
                  <a:solidFill>
                    <a:srgbClr val="663300"/>
                  </a:solidFill>
                  <a:latin typeface="Calibri" panose="020F0502020204030204" pitchFamily="34" charset="0"/>
                  <a:cs typeface="Titr" pitchFamily="2" charset="0"/>
                </a:rPr>
                <a:t>خلاصه اظهارنامه</a:t>
              </a:r>
            </a:p>
            <a:p>
              <a:pPr algn="ctr" eaLnBrk="1" hangingPunct="1">
                <a:spcBef>
                  <a:spcPct val="50000"/>
                </a:spcBef>
              </a:pPr>
              <a:endParaRPr lang="fa-IR" altLang="en-US" sz="1600" u="sng">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فروش اخذ شده =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900،000</a:t>
              </a:r>
            </a:p>
            <a:p>
              <a:pPr algn="ctr" eaLnBrk="1" hangingPunct="1">
                <a:spcBef>
                  <a:spcPct val="50000"/>
                </a:spcBef>
              </a:pPr>
              <a:endParaRPr lang="fa-IR" altLang="en-US" sz="1300">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خريد  قابل پذيرش=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510،000</a:t>
              </a:r>
            </a:p>
            <a:p>
              <a:pPr algn="ctr" eaLnBrk="1" hangingPunct="1">
                <a:spcBef>
                  <a:spcPct val="50000"/>
                </a:spcBef>
              </a:pPr>
              <a:endParaRPr lang="fa-IR" altLang="en-US" sz="800">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خالص ماليات و عوارض قابل پرداخت (دريافت)=</a:t>
              </a:r>
              <a:r>
                <a:rPr lang="fa-IR" altLang="en-US" sz="1400">
                  <a:solidFill>
                    <a:srgbClr val="663300"/>
                  </a:solidFill>
                  <a:latin typeface="Calibri" panose="020F0502020204030204" pitchFamily="34" charset="0"/>
                  <a:cs typeface="Titr" pitchFamily="2" charset="0"/>
                </a:rPr>
                <a:t> </a:t>
              </a:r>
            </a:p>
            <a:p>
              <a:pPr algn="ctr" eaLnBrk="1" hangingPunct="1">
                <a:spcBef>
                  <a:spcPct val="50000"/>
                </a:spcBef>
              </a:pPr>
              <a:r>
                <a:rPr lang="fa-IR" altLang="en-US" sz="1400">
                  <a:solidFill>
                    <a:srgbClr val="663300"/>
                  </a:solidFill>
                  <a:latin typeface="Calibri" panose="020F0502020204030204" pitchFamily="34" charset="0"/>
                  <a:cs typeface="Titr" pitchFamily="2" charset="0"/>
                </a:rPr>
                <a:t>390،000</a:t>
              </a:r>
              <a:endParaRPr lang="en-US" altLang="en-US" sz="1300">
                <a:solidFill>
                  <a:srgbClr val="663300"/>
                </a:solidFill>
                <a:latin typeface="Calibri" panose="020F0502020204030204" pitchFamily="34" charset="0"/>
                <a:cs typeface="Titr" pitchFamily="2" charset="0"/>
              </a:endParaRPr>
            </a:p>
          </p:txBody>
        </p:sp>
        <p:sp>
          <p:nvSpPr>
            <p:cNvPr id="82961" name="Text Box 17"/>
            <p:cNvSpPr txBox="1">
              <a:spLocks noChangeArrowheads="1"/>
            </p:cNvSpPr>
            <p:nvPr/>
          </p:nvSpPr>
          <p:spPr bwMode="auto">
            <a:xfrm>
              <a:off x="2878138" y="3349625"/>
              <a:ext cx="1439862"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50000"/>
                </a:spcBef>
              </a:pPr>
              <a:r>
                <a:rPr lang="fa-IR" altLang="en-US">
                  <a:latin typeface="Calibri" panose="020F0502020204030204" pitchFamily="34" charset="0"/>
                  <a:cs typeface="Titr" pitchFamily="2" charset="0"/>
                </a:rPr>
                <a:t>فروشگاه</a:t>
              </a:r>
            </a:p>
          </p:txBody>
        </p:sp>
        <p:sp>
          <p:nvSpPr>
            <p:cNvPr id="82962" name="Text Box 18"/>
            <p:cNvSpPr txBox="1">
              <a:spLocks noChangeArrowheads="1"/>
            </p:cNvSpPr>
            <p:nvPr/>
          </p:nvSpPr>
          <p:spPr bwMode="auto">
            <a:xfrm rot="2096913">
              <a:off x="1189038" y="2379663"/>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30،000 ريال</a:t>
              </a:r>
              <a:endParaRPr lang="en-US" altLang="en-US" sz="900" b="1">
                <a:solidFill>
                  <a:srgbClr val="003366"/>
                </a:solidFill>
                <a:latin typeface="Calibri" panose="020F0502020204030204" pitchFamily="34" charset="0"/>
                <a:cs typeface="Titr" pitchFamily="2" charset="0"/>
              </a:endParaRPr>
            </a:p>
          </p:txBody>
        </p:sp>
        <p:sp>
          <p:nvSpPr>
            <p:cNvPr id="82963" name="Line 19"/>
            <p:cNvSpPr>
              <a:spLocks noChangeShapeType="1"/>
            </p:cNvSpPr>
            <p:nvPr/>
          </p:nvSpPr>
          <p:spPr bwMode="auto">
            <a:xfrm>
              <a:off x="6965950" y="4202113"/>
              <a:ext cx="1873250" cy="0"/>
            </a:xfrm>
            <a:prstGeom prst="line">
              <a:avLst/>
            </a:prstGeom>
            <a:noFill/>
            <a:ln w="38100" cmpd="dbl">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4" name="Text Box 20"/>
            <p:cNvSpPr txBox="1">
              <a:spLocks noChangeArrowheads="1"/>
            </p:cNvSpPr>
            <p:nvPr/>
          </p:nvSpPr>
          <p:spPr bwMode="auto">
            <a:xfrm rot="-1641024">
              <a:off x="1098550" y="5249863"/>
              <a:ext cx="1820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10،000،000 ريال</a:t>
              </a:r>
              <a:endParaRPr lang="en-US" altLang="en-US" sz="1000">
                <a:solidFill>
                  <a:srgbClr val="003366"/>
                </a:solidFill>
                <a:latin typeface="Calibri" panose="020F0502020204030204" pitchFamily="34" charset="0"/>
                <a:cs typeface="Titr" pitchFamily="2" charset="0"/>
              </a:endParaRPr>
            </a:p>
          </p:txBody>
        </p:sp>
        <p:sp>
          <p:nvSpPr>
            <p:cNvPr id="82965" name="Text Box 21"/>
            <p:cNvSpPr txBox="1">
              <a:spLocks noChangeArrowheads="1"/>
            </p:cNvSpPr>
            <p:nvPr/>
          </p:nvSpPr>
          <p:spPr bwMode="auto">
            <a:xfrm rot="-1844998">
              <a:off x="1365250" y="5497513"/>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300،000 ريال</a:t>
              </a:r>
              <a:endParaRPr lang="en-US" altLang="en-US" sz="900" b="1">
                <a:solidFill>
                  <a:srgbClr val="003366"/>
                </a:solidFill>
                <a:latin typeface="Calibri" panose="020F0502020204030204" pitchFamily="34" charset="0"/>
                <a:cs typeface="Titr" pitchFamily="2" charset="0"/>
              </a:endParaRPr>
            </a:p>
          </p:txBody>
        </p:sp>
        <p:sp>
          <p:nvSpPr>
            <p:cNvPr id="82966" name="Text Box 22"/>
            <p:cNvSpPr txBox="1">
              <a:spLocks noChangeArrowheads="1"/>
            </p:cNvSpPr>
            <p:nvPr/>
          </p:nvSpPr>
          <p:spPr bwMode="auto">
            <a:xfrm>
              <a:off x="1258888" y="2884488"/>
              <a:ext cx="172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1،000،000 ريال</a:t>
              </a:r>
              <a:endParaRPr lang="en-US" altLang="en-US" sz="1000">
                <a:solidFill>
                  <a:srgbClr val="003366"/>
                </a:solidFill>
                <a:latin typeface="Calibri" panose="020F0502020204030204" pitchFamily="34" charset="0"/>
                <a:cs typeface="Titr" pitchFamily="2" charset="0"/>
              </a:endParaRPr>
            </a:p>
          </p:txBody>
        </p:sp>
        <p:sp>
          <p:nvSpPr>
            <p:cNvPr id="82967" name="Text Box 23"/>
            <p:cNvSpPr txBox="1">
              <a:spLocks noChangeArrowheads="1"/>
            </p:cNvSpPr>
            <p:nvPr/>
          </p:nvSpPr>
          <p:spPr bwMode="auto">
            <a:xfrm>
              <a:off x="1192213" y="3144838"/>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30،000 ريال</a:t>
              </a:r>
              <a:endParaRPr lang="en-US" altLang="en-US" sz="900" b="1">
                <a:solidFill>
                  <a:srgbClr val="003366"/>
                </a:solidFill>
                <a:latin typeface="Calibri" panose="020F0502020204030204" pitchFamily="34" charset="0"/>
                <a:cs typeface="Titr" pitchFamily="2" charset="0"/>
              </a:endParaRPr>
            </a:p>
          </p:txBody>
        </p:sp>
        <p:sp>
          <p:nvSpPr>
            <p:cNvPr id="82968" name="Rectangle 26"/>
            <p:cNvSpPr>
              <a:spLocks noChangeArrowheads="1"/>
            </p:cNvSpPr>
            <p:nvPr/>
          </p:nvSpPr>
          <p:spPr bwMode="auto">
            <a:xfrm>
              <a:off x="5643563" y="3262313"/>
              <a:ext cx="1152525" cy="863600"/>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مصرف کنندگان</a:t>
              </a:r>
              <a:endParaRPr lang="en-US" altLang="en-US" sz="1400">
                <a:latin typeface="Calibri" panose="020F0502020204030204" pitchFamily="34" charset="0"/>
                <a:cs typeface="Titr" pitchFamily="2" charset="0"/>
              </a:endParaRPr>
            </a:p>
          </p:txBody>
        </p:sp>
        <p:sp>
          <p:nvSpPr>
            <p:cNvPr id="82969" name="Line 27"/>
            <p:cNvSpPr>
              <a:spLocks noChangeShapeType="1"/>
            </p:cNvSpPr>
            <p:nvPr/>
          </p:nvSpPr>
          <p:spPr bwMode="auto">
            <a:xfrm>
              <a:off x="4348163" y="3694113"/>
              <a:ext cx="1152525"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70" name="Text Box 28"/>
            <p:cNvSpPr txBox="1">
              <a:spLocks noChangeArrowheads="1"/>
            </p:cNvSpPr>
            <p:nvPr/>
          </p:nvSpPr>
          <p:spPr bwMode="auto">
            <a:xfrm>
              <a:off x="4060825" y="3454400"/>
              <a:ext cx="172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30،000،000ريال</a:t>
              </a:r>
              <a:endParaRPr lang="en-US" altLang="en-US" sz="1000">
                <a:solidFill>
                  <a:srgbClr val="003366"/>
                </a:solidFill>
                <a:latin typeface="Calibri" panose="020F0502020204030204" pitchFamily="34" charset="0"/>
                <a:cs typeface="Titr" pitchFamily="2" charset="0"/>
              </a:endParaRPr>
            </a:p>
          </p:txBody>
        </p:sp>
        <p:sp>
          <p:nvSpPr>
            <p:cNvPr id="82971" name="Text Box 29"/>
            <p:cNvSpPr txBox="1">
              <a:spLocks noChangeArrowheads="1"/>
            </p:cNvSpPr>
            <p:nvPr/>
          </p:nvSpPr>
          <p:spPr bwMode="auto">
            <a:xfrm>
              <a:off x="4060825" y="3721100"/>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800" b="1">
                  <a:solidFill>
                    <a:srgbClr val="003366"/>
                  </a:solidFill>
                  <a:latin typeface="Calibri" panose="020F0502020204030204" pitchFamily="34" charset="0"/>
                  <a:cs typeface="Titr" pitchFamily="2" charset="0"/>
                </a:rPr>
                <a:t>900،000</a:t>
              </a:r>
              <a:r>
                <a:rPr lang="fa-IR" altLang="en-US" sz="900" b="1">
                  <a:solidFill>
                    <a:srgbClr val="003366"/>
                  </a:solidFill>
                  <a:latin typeface="Calibri" panose="020F0502020204030204" pitchFamily="34" charset="0"/>
                  <a:cs typeface="Titr" pitchFamily="2" charset="0"/>
                </a:rPr>
                <a:t> ريال</a:t>
              </a:r>
              <a:endParaRPr lang="en-US" altLang="en-US" sz="900" b="1">
                <a:solidFill>
                  <a:srgbClr val="003366"/>
                </a:solidFill>
                <a:latin typeface="Calibri" panose="020F0502020204030204" pitchFamily="34" charset="0"/>
                <a:cs typeface="Titr" pitchFamily="2" charset="0"/>
              </a:endParaRPr>
            </a:p>
          </p:txBody>
        </p:sp>
        <p:sp>
          <p:nvSpPr>
            <p:cNvPr id="82972" name="Rectangle 30"/>
            <p:cNvSpPr>
              <a:spLocks noChangeArrowheads="1"/>
            </p:cNvSpPr>
            <p:nvPr/>
          </p:nvSpPr>
          <p:spPr bwMode="auto">
            <a:xfrm>
              <a:off x="285750" y="3535363"/>
              <a:ext cx="1152525" cy="677862"/>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محصولات غذايي</a:t>
              </a:r>
            </a:p>
            <a:p>
              <a:pPr algn="ctr" eaLnBrk="1" hangingPunct="1"/>
              <a:r>
                <a:rPr lang="fa-IR" altLang="en-US" sz="1400">
                  <a:latin typeface="Calibri" panose="020F0502020204030204" pitchFamily="34" charset="0"/>
                  <a:cs typeface="Titr" pitchFamily="2" charset="0"/>
                </a:rPr>
                <a:t>معاف</a:t>
              </a:r>
            </a:p>
            <a:p>
              <a:pPr algn="ctr" eaLnBrk="1" hangingPunct="1"/>
              <a:r>
                <a:rPr lang="fa-IR" altLang="en-US" sz="900">
                  <a:latin typeface="Calibri" panose="020F0502020204030204" pitchFamily="34" charset="0"/>
                  <a:cs typeface="Titr" pitchFamily="2" charset="0"/>
                </a:rPr>
                <a:t>(حبوبات، برنج، گوشت و ،،،)</a:t>
              </a:r>
              <a:endParaRPr lang="en-US" altLang="en-US" sz="900">
                <a:latin typeface="Calibri" panose="020F0502020204030204" pitchFamily="34" charset="0"/>
                <a:cs typeface="Titr" pitchFamily="2" charset="0"/>
              </a:endParaRPr>
            </a:p>
          </p:txBody>
        </p:sp>
        <p:sp>
          <p:nvSpPr>
            <p:cNvPr id="82973" name="Line 31"/>
            <p:cNvSpPr>
              <a:spLocks noChangeShapeType="1"/>
            </p:cNvSpPr>
            <p:nvPr/>
          </p:nvSpPr>
          <p:spPr bwMode="auto">
            <a:xfrm flipV="1">
              <a:off x="1500188" y="3959225"/>
              <a:ext cx="1357312" cy="46038"/>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74" name="Text Box 32"/>
            <p:cNvSpPr txBox="1">
              <a:spLocks noChangeArrowheads="1"/>
            </p:cNvSpPr>
            <p:nvPr/>
          </p:nvSpPr>
          <p:spPr bwMode="auto">
            <a:xfrm>
              <a:off x="1143000" y="3702050"/>
              <a:ext cx="172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5،000،000 ريال</a:t>
              </a:r>
              <a:endParaRPr lang="en-US" altLang="en-US" sz="1000">
                <a:solidFill>
                  <a:srgbClr val="003366"/>
                </a:solidFill>
                <a:latin typeface="Calibri" panose="020F0502020204030204" pitchFamily="34" charset="0"/>
                <a:cs typeface="Titr" pitchFamily="2" charset="0"/>
              </a:endParaRPr>
            </a:p>
          </p:txBody>
        </p:sp>
        <p:sp>
          <p:nvSpPr>
            <p:cNvPr id="82975" name="Text Box 33"/>
            <p:cNvSpPr txBox="1">
              <a:spLocks noChangeArrowheads="1"/>
            </p:cNvSpPr>
            <p:nvPr/>
          </p:nvSpPr>
          <p:spPr bwMode="auto">
            <a:xfrm>
              <a:off x="1214438" y="3987800"/>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a:t>
              </a:r>
              <a:r>
                <a:rPr lang="fa-IR" altLang="en-US" sz="900" b="1">
                  <a:solidFill>
                    <a:srgbClr val="003366"/>
                  </a:solidFill>
                  <a:latin typeface="Calibri" panose="020F0502020204030204" pitchFamily="34" charset="0"/>
                  <a:cs typeface="Titr" pitchFamily="2" charset="0"/>
                </a:rPr>
                <a:t>معاف</a:t>
              </a:r>
              <a:endParaRPr lang="en-US" altLang="en-US" sz="900" b="1">
                <a:solidFill>
                  <a:srgbClr val="003366"/>
                </a:solidFill>
                <a:latin typeface="Calibri" panose="020F0502020204030204" pitchFamily="34" charset="0"/>
                <a:cs typeface="Titr" pitchFamily="2" charset="0"/>
              </a:endParaRPr>
            </a:p>
          </p:txBody>
        </p:sp>
        <p:sp>
          <p:nvSpPr>
            <p:cNvPr id="82976" name="Rectangle 34"/>
            <p:cNvSpPr>
              <a:spLocks noChangeArrowheads="1"/>
            </p:cNvSpPr>
            <p:nvPr/>
          </p:nvSpPr>
          <p:spPr bwMode="auto">
            <a:xfrm>
              <a:off x="285750" y="4416425"/>
              <a:ext cx="1152525" cy="677863"/>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200">
                  <a:latin typeface="Calibri" panose="020F0502020204030204" pitchFamily="34" charset="0"/>
                  <a:cs typeface="Titr" pitchFamily="2" charset="0"/>
                </a:rPr>
                <a:t>قراردادهاي </a:t>
              </a:r>
            </a:p>
            <a:p>
              <a:pPr algn="ctr" eaLnBrk="1" hangingPunct="1"/>
              <a:r>
                <a:rPr lang="fa-IR" altLang="en-US" sz="1200">
                  <a:latin typeface="Calibri" panose="020F0502020204030204" pitchFamily="34" charset="0"/>
                  <a:cs typeface="Titr" pitchFamily="2" charset="0"/>
                </a:rPr>
                <a:t>خدماتي براي </a:t>
              </a:r>
            </a:p>
            <a:p>
              <a:pPr algn="ctr" eaLnBrk="1" hangingPunct="1"/>
              <a:r>
                <a:rPr lang="fa-IR" altLang="en-US" sz="1200">
                  <a:latin typeface="Calibri" panose="020F0502020204030204" pitchFamily="34" charset="0"/>
                  <a:cs typeface="Titr" pitchFamily="2" charset="0"/>
                </a:rPr>
                <a:t>نظافت</a:t>
              </a:r>
            </a:p>
          </p:txBody>
        </p:sp>
        <p:sp>
          <p:nvSpPr>
            <p:cNvPr id="82977" name="Line 35"/>
            <p:cNvSpPr>
              <a:spLocks noChangeShapeType="1"/>
            </p:cNvSpPr>
            <p:nvPr/>
          </p:nvSpPr>
          <p:spPr bwMode="auto">
            <a:xfrm flipV="1">
              <a:off x="1500188" y="4740275"/>
              <a:ext cx="1357312" cy="46038"/>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78" name="Text Box 36"/>
            <p:cNvSpPr txBox="1">
              <a:spLocks noChangeArrowheads="1"/>
            </p:cNvSpPr>
            <p:nvPr/>
          </p:nvSpPr>
          <p:spPr bwMode="auto">
            <a:xfrm>
              <a:off x="1252538" y="4578350"/>
              <a:ext cx="172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5،000،000 ريال</a:t>
              </a:r>
              <a:endParaRPr lang="en-US" altLang="en-US" sz="1000">
                <a:solidFill>
                  <a:srgbClr val="003366"/>
                </a:solidFill>
                <a:latin typeface="Calibri" panose="020F0502020204030204" pitchFamily="34" charset="0"/>
                <a:cs typeface="Titr" pitchFamily="2" charset="0"/>
              </a:endParaRPr>
            </a:p>
          </p:txBody>
        </p:sp>
        <p:sp>
          <p:nvSpPr>
            <p:cNvPr id="82979" name="Text Box 37"/>
            <p:cNvSpPr txBox="1">
              <a:spLocks noChangeArrowheads="1"/>
            </p:cNvSpPr>
            <p:nvPr/>
          </p:nvSpPr>
          <p:spPr bwMode="auto">
            <a:xfrm>
              <a:off x="1312863" y="4814888"/>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150،000 ريال</a:t>
              </a:r>
              <a:endParaRPr lang="en-US" altLang="en-US" sz="900" b="1">
                <a:solidFill>
                  <a:srgbClr val="003366"/>
                </a:solidFill>
                <a:latin typeface="Calibri" panose="020F0502020204030204" pitchFamily="34" charset="0"/>
                <a:cs typeface="Titr" pitchFamily="2" charset="0"/>
              </a:endParaRPr>
            </a:p>
          </p:txBody>
        </p:sp>
      </p:grpSp>
      <p:sp>
        <p:nvSpPr>
          <p:cNvPr id="82948" name="Text Box 2"/>
          <p:cNvSpPr txBox="1">
            <a:spLocks noChangeArrowheads="1"/>
          </p:cNvSpPr>
          <p:nvPr/>
        </p:nvSpPr>
        <p:spPr bwMode="auto">
          <a:xfrm>
            <a:off x="0" y="14763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2800" u="sng">
                <a:solidFill>
                  <a:srgbClr val="003366"/>
                </a:solidFill>
                <a:latin typeface="Calibri" panose="020F0502020204030204" pitchFamily="34" charset="0"/>
                <a:cs typeface="Titr" pitchFamily="2" charset="0"/>
              </a:rPr>
              <a:t>عرضه توام کالاها و خدمات مشمول و معاف (1)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5"/>
          <p:cNvSpPr txBox="1">
            <a:spLocks noChangeArrowheads="1"/>
          </p:cNvSpPr>
          <p:nvPr/>
        </p:nvSpPr>
        <p:spPr bwMode="auto">
          <a:xfrm rot="1955241">
            <a:off x="1277938" y="2170113"/>
            <a:ext cx="1727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آرد</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20،000،000ريال</a:t>
            </a:r>
            <a:endParaRPr lang="en-US" altLang="en-US" sz="1000">
              <a:solidFill>
                <a:srgbClr val="003366"/>
              </a:solidFill>
              <a:latin typeface="Calibri" panose="020F0502020204030204" pitchFamily="34" charset="0"/>
              <a:cs typeface="Titr" pitchFamily="2" charset="0"/>
            </a:endParaRPr>
          </a:p>
        </p:txBody>
      </p:sp>
      <p:grpSp>
        <p:nvGrpSpPr>
          <p:cNvPr id="84995" name="Group 44"/>
          <p:cNvGrpSpPr>
            <a:grpSpLocks/>
          </p:cNvGrpSpPr>
          <p:nvPr/>
        </p:nvGrpSpPr>
        <p:grpSpPr bwMode="auto">
          <a:xfrm>
            <a:off x="127000" y="2206625"/>
            <a:ext cx="8731250" cy="4151313"/>
            <a:chOff x="285750" y="1751013"/>
            <a:chExt cx="8731250" cy="4151312"/>
          </a:xfrm>
        </p:grpSpPr>
        <p:sp>
          <p:nvSpPr>
            <p:cNvPr id="84998" name="Rectangle 4"/>
            <p:cNvSpPr>
              <a:spLocks noChangeArrowheads="1"/>
            </p:cNvSpPr>
            <p:nvPr/>
          </p:nvSpPr>
          <p:spPr bwMode="auto">
            <a:xfrm>
              <a:off x="2928938" y="1758950"/>
              <a:ext cx="1357312" cy="3344863"/>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4999" name="Rectangle 5"/>
            <p:cNvSpPr>
              <a:spLocks noChangeArrowheads="1"/>
            </p:cNvSpPr>
            <p:nvPr/>
          </p:nvSpPr>
          <p:spPr bwMode="auto">
            <a:xfrm>
              <a:off x="285750" y="1782763"/>
              <a:ext cx="1152525" cy="677862"/>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400">
                <a:latin typeface="Calibri" panose="020F0502020204030204" pitchFamily="34" charset="0"/>
              </a:endParaRPr>
            </a:p>
          </p:txBody>
        </p:sp>
        <p:sp>
          <p:nvSpPr>
            <p:cNvPr id="85000" name="Rectangle 6"/>
            <p:cNvSpPr>
              <a:spLocks noChangeArrowheads="1"/>
            </p:cNvSpPr>
            <p:nvPr/>
          </p:nvSpPr>
          <p:spPr bwMode="auto">
            <a:xfrm>
              <a:off x="285750" y="2584450"/>
              <a:ext cx="1152525" cy="677863"/>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کارخانه قند </a:t>
              </a:r>
            </a:p>
            <a:p>
              <a:pPr algn="ctr" eaLnBrk="1" hangingPunct="1"/>
              <a:r>
                <a:rPr lang="fa-IR" altLang="en-US" sz="1400">
                  <a:latin typeface="Calibri" panose="020F0502020204030204" pitchFamily="34" charset="0"/>
                  <a:cs typeface="Titr" pitchFamily="2" charset="0"/>
                </a:rPr>
                <a:t>و شكر</a:t>
              </a:r>
            </a:p>
          </p:txBody>
        </p:sp>
        <p:sp>
          <p:nvSpPr>
            <p:cNvPr id="85001" name="Rectangle 7"/>
            <p:cNvSpPr>
              <a:spLocks noChangeArrowheads="1"/>
            </p:cNvSpPr>
            <p:nvPr/>
          </p:nvSpPr>
          <p:spPr bwMode="auto">
            <a:xfrm>
              <a:off x="285750" y="5187950"/>
              <a:ext cx="1152525" cy="676275"/>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شرکت </a:t>
              </a:r>
            </a:p>
            <a:p>
              <a:pPr algn="ctr" eaLnBrk="1" hangingPunct="1"/>
              <a:r>
                <a:rPr lang="fa-IR" altLang="en-US" sz="1400">
                  <a:latin typeface="Calibri" panose="020F0502020204030204" pitchFamily="34" charset="0"/>
                  <a:cs typeface="Titr" pitchFamily="2" charset="0"/>
                </a:rPr>
                <a:t>ماشين سازي </a:t>
              </a:r>
            </a:p>
          </p:txBody>
        </p:sp>
        <p:sp>
          <p:nvSpPr>
            <p:cNvPr id="85002" name="Rectangle 8"/>
            <p:cNvSpPr>
              <a:spLocks noChangeArrowheads="1"/>
            </p:cNvSpPr>
            <p:nvPr/>
          </p:nvSpPr>
          <p:spPr bwMode="auto">
            <a:xfrm>
              <a:off x="6894513" y="1751013"/>
              <a:ext cx="2016125" cy="3600450"/>
            </a:xfrm>
            <a:prstGeom prst="rect">
              <a:avLst/>
            </a:prstGeom>
            <a:solidFill>
              <a:srgbClr val="FFFF99"/>
            </a:solidFill>
            <a:ln w="38100" cmpd="thickThin">
              <a:solidFill>
                <a:srgbClr val="003366"/>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Calibri" panose="020F0502020204030204" pitchFamily="34" charset="0"/>
              </a:endParaRPr>
            </a:p>
          </p:txBody>
        </p:sp>
        <p:sp>
          <p:nvSpPr>
            <p:cNvPr id="85003" name="Rectangle 9"/>
            <p:cNvSpPr>
              <a:spLocks noChangeArrowheads="1"/>
            </p:cNvSpPr>
            <p:nvPr/>
          </p:nvSpPr>
          <p:spPr bwMode="auto">
            <a:xfrm>
              <a:off x="5643563" y="2006600"/>
              <a:ext cx="1152525" cy="863600"/>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مصرف کنندگان</a:t>
              </a:r>
              <a:endParaRPr lang="en-US" altLang="en-US" sz="1400">
                <a:latin typeface="Calibri" panose="020F0502020204030204" pitchFamily="34" charset="0"/>
                <a:cs typeface="Titr" pitchFamily="2" charset="0"/>
              </a:endParaRPr>
            </a:p>
          </p:txBody>
        </p:sp>
        <p:sp>
          <p:nvSpPr>
            <p:cNvPr id="85004" name="Line 10"/>
            <p:cNvSpPr>
              <a:spLocks noChangeShapeType="1"/>
            </p:cNvSpPr>
            <p:nvPr/>
          </p:nvSpPr>
          <p:spPr bwMode="auto">
            <a:xfrm>
              <a:off x="1514475" y="1830388"/>
              <a:ext cx="1417638" cy="785812"/>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5" name="Line 11"/>
            <p:cNvSpPr>
              <a:spLocks noChangeShapeType="1"/>
            </p:cNvSpPr>
            <p:nvPr/>
          </p:nvSpPr>
          <p:spPr bwMode="auto">
            <a:xfrm flipV="1">
              <a:off x="1525588" y="5103813"/>
              <a:ext cx="1335087" cy="649287"/>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6" name="Line 12"/>
            <p:cNvSpPr>
              <a:spLocks noChangeShapeType="1"/>
            </p:cNvSpPr>
            <p:nvPr/>
          </p:nvSpPr>
          <p:spPr bwMode="auto">
            <a:xfrm>
              <a:off x="1525588" y="2901950"/>
              <a:ext cx="1335087"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7" name="Line 13"/>
            <p:cNvSpPr>
              <a:spLocks noChangeShapeType="1"/>
            </p:cNvSpPr>
            <p:nvPr/>
          </p:nvSpPr>
          <p:spPr bwMode="auto">
            <a:xfrm>
              <a:off x="4348163" y="2438400"/>
              <a:ext cx="1152525"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8" name="Text Box 14"/>
            <p:cNvSpPr txBox="1">
              <a:spLocks noChangeArrowheads="1"/>
            </p:cNvSpPr>
            <p:nvPr/>
          </p:nvSpPr>
          <p:spPr bwMode="auto">
            <a:xfrm>
              <a:off x="338138" y="1881188"/>
              <a:ext cx="10636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300">
                  <a:latin typeface="Calibri" panose="020F0502020204030204" pitchFamily="34" charset="0"/>
                  <a:cs typeface="Titr" pitchFamily="2" charset="0"/>
                </a:rPr>
                <a:t>شوراي آرد و </a:t>
              </a:r>
            </a:p>
            <a:p>
              <a:pPr algn="ctr" eaLnBrk="1" hangingPunct="1">
                <a:spcBef>
                  <a:spcPct val="50000"/>
                </a:spcBef>
              </a:pPr>
              <a:r>
                <a:rPr lang="fa-IR" altLang="en-US" sz="1300">
                  <a:latin typeface="Calibri" panose="020F0502020204030204" pitchFamily="34" charset="0"/>
                  <a:cs typeface="Titr" pitchFamily="2" charset="0"/>
                </a:rPr>
                <a:t>نــان</a:t>
              </a:r>
              <a:endParaRPr lang="en-US" altLang="en-US" sz="1300">
                <a:latin typeface="Calibri" panose="020F0502020204030204" pitchFamily="34" charset="0"/>
                <a:cs typeface="Titr" pitchFamily="2" charset="0"/>
              </a:endParaRPr>
            </a:p>
          </p:txBody>
        </p:sp>
        <p:sp>
          <p:nvSpPr>
            <p:cNvPr id="85009" name="Text Box 16"/>
            <p:cNvSpPr txBox="1">
              <a:spLocks noChangeArrowheads="1"/>
            </p:cNvSpPr>
            <p:nvPr/>
          </p:nvSpPr>
          <p:spPr bwMode="auto">
            <a:xfrm>
              <a:off x="6750050" y="1827213"/>
              <a:ext cx="22669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mpd="dbl">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u="sng">
                  <a:solidFill>
                    <a:srgbClr val="663300"/>
                  </a:solidFill>
                  <a:latin typeface="Calibri" panose="020F0502020204030204" pitchFamily="34" charset="0"/>
                  <a:cs typeface="Titr" pitchFamily="2" charset="0"/>
                </a:rPr>
                <a:t>خلاصه اظهارنامه</a:t>
              </a:r>
            </a:p>
            <a:p>
              <a:pPr algn="ctr" eaLnBrk="1" hangingPunct="1">
                <a:spcBef>
                  <a:spcPct val="50000"/>
                </a:spcBef>
              </a:pPr>
              <a:endParaRPr lang="fa-IR" altLang="en-US" sz="1600" u="sng">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فروش اخذ شده =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9،000،000</a:t>
              </a:r>
            </a:p>
            <a:p>
              <a:pPr algn="ctr" eaLnBrk="1" hangingPunct="1">
                <a:spcBef>
                  <a:spcPct val="50000"/>
                </a:spcBef>
              </a:pPr>
              <a:endParaRPr lang="fa-IR" altLang="en-US" sz="1300">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جمع ماليات خريد  قابل پذيرش= </a:t>
              </a:r>
            </a:p>
            <a:p>
              <a:pPr algn="ctr" eaLnBrk="1" hangingPunct="1">
                <a:spcBef>
                  <a:spcPct val="50000"/>
                </a:spcBef>
              </a:pPr>
              <a:r>
                <a:rPr lang="fa-IR" altLang="en-US" sz="1300">
                  <a:solidFill>
                    <a:srgbClr val="663300"/>
                  </a:solidFill>
                  <a:latin typeface="Calibri" panose="020F0502020204030204" pitchFamily="34" charset="0"/>
                  <a:cs typeface="Titr" pitchFamily="2" charset="0"/>
                </a:rPr>
                <a:t>450،000=¾ * 600،000</a:t>
              </a:r>
            </a:p>
            <a:p>
              <a:pPr algn="ctr" eaLnBrk="1" hangingPunct="1">
                <a:spcBef>
                  <a:spcPct val="50000"/>
                </a:spcBef>
              </a:pPr>
              <a:r>
                <a:rPr lang="fa-IR" altLang="en-US" sz="800" i="1" u="sng">
                  <a:solidFill>
                    <a:srgbClr val="663300"/>
                  </a:solidFill>
                  <a:latin typeface="Calibri" panose="020F0502020204030204" pitchFamily="34" charset="0"/>
                  <a:cs typeface="Jadid" pitchFamily="2" charset="0"/>
                </a:rPr>
                <a:t>(بخشي از ماليات و عوارض پرداختي خريد)</a:t>
              </a:r>
            </a:p>
            <a:p>
              <a:pPr algn="ctr" eaLnBrk="1" hangingPunct="1">
                <a:spcBef>
                  <a:spcPct val="50000"/>
                </a:spcBef>
              </a:pPr>
              <a:endParaRPr lang="fa-IR" altLang="en-US" sz="800">
                <a:solidFill>
                  <a:srgbClr val="663300"/>
                </a:solidFill>
                <a:latin typeface="Calibri" panose="020F0502020204030204" pitchFamily="34" charset="0"/>
                <a:cs typeface="Titr" pitchFamily="2" charset="0"/>
              </a:endParaRPr>
            </a:p>
            <a:p>
              <a:pPr algn="ctr" eaLnBrk="1" hangingPunct="1">
                <a:spcBef>
                  <a:spcPct val="50000"/>
                </a:spcBef>
              </a:pPr>
              <a:r>
                <a:rPr lang="fa-IR" altLang="en-US" sz="1300">
                  <a:solidFill>
                    <a:srgbClr val="663300"/>
                  </a:solidFill>
                  <a:latin typeface="Calibri" panose="020F0502020204030204" pitchFamily="34" charset="0"/>
                  <a:cs typeface="Titr" pitchFamily="2" charset="0"/>
                </a:rPr>
                <a:t>خالص ماليات و عوارض قابل پرداخت (دريافت)=</a:t>
              </a:r>
              <a:r>
                <a:rPr lang="fa-IR" altLang="en-US" sz="1400">
                  <a:solidFill>
                    <a:srgbClr val="663300"/>
                  </a:solidFill>
                  <a:latin typeface="Calibri" panose="020F0502020204030204" pitchFamily="34" charset="0"/>
                  <a:cs typeface="Titr" pitchFamily="2" charset="0"/>
                </a:rPr>
                <a:t> </a:t>
              </a:r>
            </a:p>
            <a:p>
              <a:pPr algn="ctr" eaLnBrk="1" hangingPunct="1">
                <a:spcBef>
                  <a:spcPct val="50000"/>
                </a:spcBef>
              </a:pPr>
              <a:r>
                <a:rPr lang="fa-IR" altLang="en-US" sz="1400">
                  <a:solidFill>
                    <a:srgbClr val="663300"/>
                  </a:solidFill>
                  <a:latin typeface="Calibri" panose="020F0502020204030204" pitchFamily="34" charset="0"/>
                  <a:cs typeface="Titr" pitchFamily="2" charset="0"/>
                </a:rPr>
                <a:t>8،550،000</a:t>
              </a:r>
              <a:endParaRPr lang="en-US" altLang="en-US" sz="1300">
                <a:solidFill>
                  <a:srgbClr val="663300"/>
                </a:solidFill>
                <a:latin typeface="Calibri" panose="020F0502020204030204" pitchFamily="34" charset="0"/>
                <a:cs typeface="Titr" pitchFamily="2" charset="0"/>
              </a:endParaRPr>
            </a:p>
          </p:txBody>
        </p:sp>
        <p:sp>
          <p:nvSpPr>
            <p:cNvPr id="85010" name="Text Box 17"/>
            <p:cNvSpPr txBox="1">
              <a:spLocks noChangeArrowheads="1"/>
            </p:cNvSpPr>
            <p:nvPr/>
          </p:nvSpPr>
          <p:spPr bwMode="auto">
            <a:xfrm>
              <a:off x="2878138" y="2662238"/>
              <a:ext cx="143986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50000"/>
                </a:spcBef>
              </a:pPr>
              <a:r>
                <a:rPr lang="fa-IR" altLang="en-US">
                  <a:latin typeface="Calibri" panose="020F0502020204030204" pitchFamily="34" charset="0"/>
                  <a:cs typeface="Titr" pitchFamily="2" charset="0"/>
                </a:rPr>
                <a:t>نــان </a:t>
              </a:r>
            </a:p>
            <a:p>
              <a:pPr algn="ctr" eaLnBrk="1" hangingPunct="1">
                <a:lnSpc>
                  <a:spcPct val="140000"/>
                </a:lnSpc>
                <a:spcBef>
                  <a:spcPct val="50000"/>
                </a:spcBef>
              </a:pPr>
              <a:r>
                <a:rPr lang="fa-IR" altLang="en-US">
                  <a:latin typeface="Calibri" panose="020F0502020204030204" pitchFamily="34" charset="0"/>
                  <a:cs typeface="Titr" pitchFamily="2" charset="0"/>
                </a:rPr>
                <a:t>و شيريني</a:t>
              </a:r>
            </a:p>
          </p:txBody>
        </p:sp>
        <p:sp>
          <p:nvSpPr>
            <p:cNvPr id="85011" name="Text Box 18"/>
            <p:cNvSpPr txBox="1">
              <a:spLocks noChangeArrowheads="1"/>
            </p:cNvSpPr>
            <p:nvPr/>
          </p:nvSpPr>
          <p:spPr bwMode="auto">
            <a:xfrm rot="2096913">
              <a:off x="1133475" y="2219325"/>
              <a:ext cx="2000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0 ريال</a:t>
              </a:r>
              <a:endParaRPr lang="en-US" altLang="en-US" sz="900" b="1">
                <a:solidFill>
                  <a:srgbClr val="003366"/>
                </a:solidFill>
                <a:latin typeface="Calibri" panose="020F0502020204030204" pitchFamily="34" charset="0"/>
                <a:cs typeface="Titr" pitchFamily="2" charset="0"/>
              </a:endParaRPr>
            </a:p>
          </p:txBody>
        </p:sp>
        <p:sp>
          <p:nvSpPr>
            <p:cNvPr id="85012" name="Line 19"/>
            <p:cNvSpPr>
              <a:spLocks noChangeShapeType="1"/>
            </p:cNvSpPr>
            <p:nvPr/>
          </p:nvSpPr>
          <p:spPr bwMode="auto">
            <a:xfrm>
              <a:off x="6965950" y="4286256"/>
              <a:ext cx="1873250" cy="0"/>
            </a:xfrm>
            <a:prstGeom prst="line">
              <a:avLst/>
            </a:prstGeom>
            <a:noFill/>
            <a:ln w="38100" cmpd="dbl">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3" name="Text Box 20"/>
            <p:cNvSpPr txBox="1">
              <a:spLocks noChangeArrowheads="1"/>
            </p:cNvSpPr>
            <p:nvPr/>
          </p:nvSpPr>
          <p:spPr bwMode="auto">
            <a:xfrm rot="-1641024">
              <a:off x="1019175" y="5103813"/>
              <a:ext cx="21097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800">
                  <a:solidFill>
                    <a:srgbClr val="003366"/>
                  </a:solidFill>
                  <a:latin typeface="Calibri" panose="020F0502020204030204" pitchFamily="34" charset="0"/>
                  <a:cs typeface="Titr" pitchFamily="2" charset="0"/>
                </a:rPr>
                <a:t>لوازم يدکي ماشين آلات توليد</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10،000،000 ريال</a:t>
              </a:r>
              <a:endParaRPr lang="en-US" altLang="en-US" sz="1000">
                <a:solidFill>
                  <a:srgbClr val="003366"/>
                </a:solidFill>
                <a:latin typeface="Calibri" panose="020F0502020204030204" pitchFamily="34" charset="0"/>
                <a:cs typeface="Titr" pitchFamily="2" charset="0"/>
              </a:endParaRPr>
            </a:p>
          </p:txBody>
        </p:sp>
        <p:sp>
          <p:nvSpPr>
            <p:cNvPr id="85014" name="Text Box 21"/>
            <p:cNvSpPr txBox="1">
              <a:spLocks noChangeArrowheads="1"/>
            </p:cNvSpPr>
            <p:nvPr/>
          </p:nvSpPr>
          <p:spPr bwMode="auto">
            <a:xfrm rot="-1844998">
              <a:off x="1408113" y="5497513"/>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300،000 ريال</a:t>
              </a:r>
              <a:endParaRPr lang="en-US" altLang="en-US" sz="900" b="1">
                <a:solidFill>
                  <a:srgbClr val="003366"/>
                </a:solidFill>
                <a:latin typeface="Calibri" panose="020F0502020204030204" pitchFamily="34" charset="0"/>
                <a:cs typeface="Titr" pitchFamily="2" charset="0"/>
              </a:endParaRPr>
            </a:p>
          </p:txBody>
        </p:sp>
        <p:sp>
          <p:nvSpPr>
            <p:cNvPr id="85015" name="Text Box 22"/>
            <p:cNvSpPr txBox="1">
              <a:spLocks noChangeArrowheads="1"/>
            </p:cNvSpPr>
            <p:nvPr/>
          </p:nvSpPr>
          <p:spPr bwMode="auto">
            <a:xfrm>
              <a:off x="1204913" y="2682875"/>
              <a:ext cx="2000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شکــر 10،000،000 ريال</a:t>
              </a:r>
              <a:endParaRPr lang="en-US" altLang="en-US" sz="1000">
                <a:solidFill>
                  <a:srgbClr val="003366"/>
                </a:solidFill>
                <a:latin typeface="Calibri" panose="020F0502020204030204" pitchFamily="34" charset="0"/>
                <a:cs typeface="Titr" pitchFamily="2" charset="0"/>
              </a:endParaRPr>
            </a:p>
          </p:txBody>
        </p:sp>
        <p:sp>
          <p:nvSpPr>
            <p:cNvPr id="85016" name="Text Box 23"/>
            <p:cNvSpPr txBox="1">
              <a:spLocks noChangeArrowheads="1"/>
            </p:cNvSpPr>
            <p:nvPr/>
          </p:nvSpPr>
          <p:spPr bwMode="auto">
            <a:xfrm>
              <a:off x="1154113" y="2887663"/>
              <a:ext cx="2000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0 ريال</a:t>
              </a:r>
              <a:endParaRPr lang="en-US" altLang="en-US" sz="900" b="1">
                <a:solidFill>
                  <a:srgbClr val="003366"/>
                </a:solidFill>
                <a:latin typeface="Calibri" panose="020F0502020204030204" pitchFamily="34" charset="0"/>
                <a:cs typeface="Titr" pitchFamily="2" charset="0"/>
              </a:endParaRPr>
            </a:p>
          </p:txBody>
        </p:sp>
        <p:sp>
          <p:nvSpPr>
            <p:cNvPr id="85017" name="Text Box 24"/>
            <p:cNvSpPr txBox="1">
              <a:spLocks noChangeArrowheads="1"/>
            </p:cNvSpPr>
            <p:nvPr/>
          </p:nvSpPr>
          <p:spPr bwMode="auto">
            <a:xfrm>
              <a:off x="4049713" y="2498725"/>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900" b="1">
                  <a:solidFill>
                    <a:srgbClr val="003366"/>
                  </a:solidFill>
                  <a:latin typeface="Calibri" panose="020F0502020204030204" pitchFamily="34" charset="0"/>
                  <a:cs typeface="Titr" pitchFamily="2" charset="0"/>
                </a:rPr>
                <a:t>معاف</a:t>
              </a:r>
              <a:endParaRPr lang="en-US" altLang="en-US" sz="900" b="1">
                <a:solidFill>
                  <a:srgbClr val="003366"/>
                </a:solidFill>
                <a:latin typeface="Calibri" panose="020F0502020204030204" pitchFamily="34" charset="0"/>
                <a:cs typeface="Titr" pitchFamily="2" charset="0"/>
              </a:endParaRPr>
            </a:p>
          </p:txBody>
        </p:sp>
        <p:sp>
          <p:nvSpPr>
            <p:cNvPr id="85018" name="Text Box 25"/>
            <p:cNvSpPr txBox="1">
              <a:spLocks noChangeArrowheads="1"/>
            </p:cNvSpPr>
            <p:nvPr/>
          </p:nvSpPr>
          <p:spPr bwMode="auto">
            <a:xfrm>
              <a:off x="4000500" y="1965325"/>
              <a:ext cx="1727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نــان فانتزي</a:t>
              </a:r>
              <a:endParaRPr lang="en-US" altLang="en-US" sz="1000">
                <a:solidFill>
                  <a:srgbClr val="003366"/>
                </a:solidFill>
                <a:latin typeface="Calibri" panose="020F0502020204030204" pitchFamily="34" charset="0"/>
                <a:cs typeface="Titr" pitchFamily="2" charset="0"/>
              </a:endParaRPr>
            </a:p>
            <a:p>
              <a:pPr algn="ctr" eaLnBrk="1" hangingPunct="1">
                <a:spcBef>
                  <a:spcPct val="50000"/>
                </a:spcBef>
              </a:pPr>
              <a:r>
                <a:rPr lang="fa-IR" altLang="en-US" sz="1000">
                  <a:solidFill>
                    <a:srgbClr val="003366"/>
                  </a:solidFill>
                  <a:latin typeface="Calibri" panose="020F0502020204030204" pitchFamily="34" charset="0"/>
                  <a:cs typeface="Titr" pitchFamily="2" charset="0"/>
                </a:rPr>
                <a:t>100،000،000 ريال</a:t>
              </a:r>
              <a:endParaRPr lang="en-US" altLang="en-US" sz="1000">
                <a:solidFill>
                  <a:srgbClr val="003366"/>
                </a:solidFill>
                <a:latin typeface="Calibri" panose="020F0502020204030204" pitchFamily="34" charset="0"/>
                <a:cs typeface="Titr" pitchFamily="2" charset="0"/>
              </a:endParaRPr>
            </a:p>
          </p:txBody>
        </p:sp>
        <p:sp>
          <p:nvSpPr>
            <p:cNvPr id="85019" name="Rectangle 26"/>
            <p:cNvSpPr>
              <a:spLocks noChangeArrowheads="1"/>
            </p:cNvSpPr>
            <p:nvPr/>
          </p:nvSpPr>
          <p:spPr bwMode="auto">
            <a:xfrm>
              <a:off x="5643563" y="3824288"/>
              <a:ext cx="1152525" cy="863600"/>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مصرف کنندگان</a:t>
              </a:r>
              <a:endParaRPr lang="en-US" altLang="en-US" sz="1400">
                <a:latin typeface="Calibri" panose="020F0502020204030204" pitchFamily="34" charset="0"/>
                <a:cs typeface="Titr" pitchFamily="2" charset="0"/>
              </a:endParaRPr>
            </a:p>
          </p:txBody>
        </p:sp>
        <p:sp>
          <p:nvSpPr>
            <p:cNvPr id="85020" name="Line 27"/>
            <p:cNvSpPr>
              <a:spLocks noChangeShapeType="1"/>
            </p:cNvSpPr>
            <p:nvPr/>
          </p:nvSpPr>
          <p:spPr bwMode="auto">
            <a:xfrm>
              <a:off x="4348163" y="4256088"/>
              <a:ext cx="1152525"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1" name="Text Box 28"/>
            <p:cNvSpPr txBox="1">
              <a:spLocks noChangeArrowheads="1"/>
            </p:cNvSpPr>
            <p:nvPr/>
          </p:nvSpPr>
          <p:spPr bwMode="auto">
            <a:xfrm>
              <a:off x="4060825" y="3802063"/>
              <a:ext cx="1727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کيک و شيريني</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300،000،000ريال</a:t>
              </a:r>
              <a:endParaRPr lang="en-US" altLang="en-US" sz="1000">
                <a:solidFill>
                  <a:srgbClr val="003366"/>
                </a:solidFill>
                <a:latin typeface="Calibri" panose="020F0502020204030204" pitchFamily="34" charset="0"/>
                <a:cs typeface="Titr" pitchFamily="2" charset="0"/>
              </a:endParaRPr>
            </a:p>
          </p:txBody>
        </p:sp>
        <p:sp>
          <p:nvSpPr>
            <p:cNvPr id="85022" name="Text Box 29"/>
            <p:cNvSpPr txBox="1">
              <a:spLocks noChangeArrowheads="1"/>
            </p:cNvSpPr>
            <p:nvPr/>
          </p:nvSpPr>
          <p:spPr bwMode="auto">
            <a:xfrm>
              <a:off x="4060825" y="4283075"/>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800" b="1">
                  <a:solidFill>
                    <a:srgbClr val="003366"/>
                  </a:solidFill>
                  <a:latin typeface="Calibri" panose="020F0502020204030204" pitchFamily="34" charset="0"/>
                  <a:cs typeface="Titr" pitchFamily="2" charset="0"/>
                </a:rPr>
                <a:t>9،000،000</a:t>
              </a:r>
              <a:r>
                <a:rPr lang="fa-IR" altLang="en-US" sz="900" b="1">
                  <a:solidFill>
                    <a:srgbClr val="003366"/>
                  </a:solidFill>
                  <a:latin typeface="Calibri" panose="020F0502020204030204" pitchFamily="34" charset="0"/>
                  <a:cs typeface="Titr" pitchFamily="2" charset="0"/>
                </a:rPr>
                <a:t> ريال</a:t>
              </a:r>
              <a:endParaRPr lang="en-US" altLang="en-US" sz="900" b="1">
                <a:solidFill>
                  <a:srgbClr val="003366"/>
                </a:solidFill>
                <a:latin typeface="Calibri" panose="020F0502020204030204" pitchFamily="34" charset="0"/>
                <a:cs typeface="Titr" pitchFamily="2" charset="0"/>
              </a:endParaRPr>
            </a:p>
          </p:txBody>
        </p:sp>
        <p:sp>
          <p:nvSpPr>
            <p:cNvPr id="85023" name="Rectangle 30"/>
            <p:cNvSpPr>
              <a:spLocks noChangeArrowheads="1"/>
            </p:cNvSpPr>
            <p:nvPr/>
          </p:nvSpPr>
          <p:spPr bwMode="auto">
            <a:xfrm>
              <a:off x="285750" y="3402013"/>
              <a:ext cx="1152525" cy="677862"/>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مرغداري</a:t>
              </a:r>
              <a:endParaRPr lang="en-US" altLang="en-US" sz="1400">
                <a:latin typeface="Calibri" panose="020F0502020204030204" pitchFamily="34" charset="0"/>
                <a:cs typeface="Titr" pitchFamily="2" charset="0"/>
              </a:endParaRPr>
            </a:p>
          </p:txBody>
        </p:sp>
        <p:sp>
          <p:nvSpPr>
            <p:cNvPr id="85024" name="Line 31"/>
            <p:cNvSpPr>
              <a:spLocks noChangeShapeType="1"/>
            </p:cNvSpPr>
            <p:nvPr/>
          </p:nvSpPr>
          <p:spPr bwMode="auto">
            <a:xfrm>
              <a:off x="1525588" y="3779838"/>
              <a:ext cx="1335087"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5" name="Text Box 32"/>
            <p:cNvSpPr txBox="1">
              <a:spLocks noChangeArrowheads="1"/>
            </p:cNvSpPr>
            <p:nvPr/>
          </p:nvSpPr>
          <p:spPr bwMode="auto">
            <a:xfrm>
              <a:off x="1152525" y="3332163"/>
              <a:ext cx="20002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تخم مرغ </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5،000،000 ريال</a:t>
              </a:r>
              <a:endParaRPr lang="en-US" altLang="en-US" sz="1000">
                <a:solidFill>
                  <a:srgbClr val="003366"/>
                </a:solidFill>
                <a:latin typeface="Calibri" panose="020F0502020204030204" pitchFamily="34" charset="0"/>
                <a:cs typeface="Titr" pitchFamily="2" charset="0"/>
              </a:endParaRPr>
            </a:p>
          </p:txBody>
        </p:sp>
        <p:sp>
          <p:nvSpPr>
            <p:cNvPr id="85026" name="Text Box 33"/>
            <p:cNvSpPr txBox="1">
              <a:spLocks noChangeArrowheads="1"/>
            </p:cNvSpPr>
            <p:nvPr/>
          </p:nvSpPr>
          <p:spPr bwMode="auto">
            <a:xfrm>
              <a:off x="1154113" y="3784600"/>
              <a:ext cx="2000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150،000 ريال</a:t>
              </a:r>
              <a:endParaRPr lang="en-US" altLang="en-US" sz="900" b="1">
                <a:solidFill>
                  <a:srgbClr val="003366"/>
                </a:solidFill>
                <a:latin typeface="Calibri" panose="020F0502020204030204" pitchFamily="34" charset="0"/>
                <a:cs typeface="Titr" pitchFamily="2" charset="0"/>
              </a:endParaRPr>
            </a:p>
          </p:txBody>
        </p:sp>
        <p:sp>
          <p:nvSpPr>
            <p:cNvPr id="85027" name="Rectangle 34"/>
            <p:cNvSpPr>
              <a:spLocks noChangeArrowheads="1"/>
            </p:cNvSpPr>
            <p:nvPr/>
          </p:nvSpPr>
          <p:spPr bwMode="auto">
            <a:xfrm>
              <a:off x="285750" y="4295775"/>
              <a:ext cx="1152525" cy="677863"/>
            </a:xfrm>
            <a:prstGeom prst="rect">
              <a:avLst/>
            </a:prstGeom>
            <a:solidFill>
              <a:srgbClr val="CC99FF"/>
            </a:solidFill>
            <a:ln w="9525">
              <a:solidFill>
                <a:schemeClr val="tx1"/>
              </a:solidFill>
              <a:miter lim="800000"/>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400">
                  <a:latin typeface="Calibri" panose="020F0502020204030204" pitchFamily="34" charset="0"/>
                  <a:cs typeface="Titr" pitchFamily="2" charset="0"/>
                </a:rPr>
                <a:t>توليد كننده</a:t>
              </a:r>
            </a:p>
            <a:p>
              <a:pPr algn="ctr" eaLnBrk="1" hangingPunct="1"/>
              <a:r>
                <a:rPr lang="fa-IR" altLang="en-US" sz="1400">
                  <a:latin typeface="Calibri" panose="020F0502020204030204" pitchFamily="34" charset="0"/>
                  <a:cs typeface="Titr" pitchFamily="2" charset="0"/>
                </a:rPr>
                <a:t>خمير مايه</a:t>
              </a:r>
            </a:p>
          </p:txBody>
        </p:sp>
        <p:sp>
          <p:nvSpPr>
            <p:cNvPr id="85028" name="Line 35"/>
            <p:cNvSpPr>
              <a:spLocks noChangeShapeType="1"/>
            </p:cNvSpPr>
            <p:nvPr/>
          </p:nvSpPr>
          <p:spPr bwMode="auto">
            <a:xfrm>
              <a:off x="1525588" y="4665663"/>
              <a:ext cx="1335087"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9" name="Text Box 36"/>
            <p:cNvSpPr txBox="1">
              <a:spLocks noChangeArrowheads="1"/>
            </p:cNvSpPr>
            <p:nvPr/>
          </p:nvSpPr>
          <p:spPr bwMode="auto">
            <a:xfrm>
              <a:off x="1214438" y="4200525"/>
              <a:ext cx="20002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خميرمايه</a:t>
              </a:r>
            </a:p>
            <a:p>
              <a:pPr algn="ctr" eaLnBrk="1" hangingPunct="1">
                <a:spcBef>
                  <a:spcPct val="50000"/>
                </a:spcBef>
              </a:pPr>
              <a:r>
                <a:rPr lang="fa-IR" altLang="en-US" sz="1000">
                  <a:solidFill>
                    <a:srgbClr val="003366"/>
                  </a:solidFill>
                  <a:latin typeface="Calibri" panose="020F0502020204030204" pitchFamily="34" charset="0"/>
                  <a:cs typeface="Titr" pitchFamily="2" charset="0"/>
                </a:rPr>
                <a:t>5،000،000 ريال</a:t>
              </a:r>
              <a:endParaRPr lang="en-US" altLang="en-US" sz="1000">
                <a:solidFill>
                  <a:srgbClr val="003366"/>
                </a:solidFill>
                <a:latin typeface="Calibri" panose="020F0502020204030204" pitchFamily="34" charset="0"/>
                <a:cs typeface="Titr" pitchFamily="2" charset="0"/>
              </a:endParaRPr>
            </a:p>
          </p:txBody>
        </p:sp>
        <p:sp>
          <p:nvSpPr>
            <p:cNvPr id="85030" name="Text Box 37"/>
            <p:cNvSpPr txBox="1">
              <a:spLocks noChangeArrowheads="1"/>
            </p:cNvSpPr>
            <p:nvPr/>
          </p:nvSpPr>
          <p:spPr bwMode="auto">
            <a:xfrm>
              <a:off x="1312863" y="4694238"/>
              <a:ext cx="172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900" b="1">
                  <a:solidFill>
                    <a:srgbClr val="003366"/>
                  </a:solidFill>
                  <a:latin typeface="Calibri" panose="020F0502020204030204" pitchFamily="34" charset="0"/>
                  <a:cs typeface="Titr" pitchFamily="2" charset="0"/>
                </a:rPr>
                <a:t> = VAT</a:t>
              </a:r>
              <a:r>
                <a:rPr lang="fa-IR" altLang="en-US" sz="900" b="1">
                  <a:solidFill>
                    <a:srgbClr val="003366"/>
                  </a:solidFill>
                  <a:latin typeface="Calibri" panose="020F0502020204030204" pitchFamily="34" charset="0"/>
                  <a:cs typeface="Titr" pitchFamily="2" charset="0"/>
                </a:rPr>
                <a:t>150،000 ريال</a:t>
              </a:r>
              <a:endParaRPr lang="en-US" altLang="en-US" sz="900" b="1">
                <a:solidFill>
                  <a:srgbClr val="003366"/>
                </a:solidFill>
                <a:latin typeface="Calibri" panose="020F0502020204030204" pitchFamily="34" charset="0"/>
                <a:cs typeface="Titr" pitchFamily="2" charset="0"/>
              </a:endParaRPr>
            </a:p>
          </p:txBody>
        </p:sp>
        <p:sp>
          <p:nvSpPr>
            <p:cNvPr id="85031" name="Oval 38"/>
            <p:cNvSpPr>
              <a:spLocks noChangeArrowheads="1"/>
            </p:cNvSpPr>
            <p:nvPr/>
          </p:nvSpPr>
          <p:spPr bwMode="auto">
            <a:xfrm>
              <a:off x="2847975" y="5210175"/>
              <a:ext cx="1223963" cy="692150"/>
            </a:xfrm>
            <a:prstGeom prst="ellipse">
              <a:avLst/>
            </a:prstGeom>
            <a:solidFill>
              <a:srgbClr val="FFFF99"/>
            </a:solidFill>
            <a:ln w="9525">
              <a:solidFill>
                <a:srgbClr val="003366"/>
              </a:solidFill>
              <a:round/>
              <a:headEnd/>
              <a:tailEnd/>
            </a:ln>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000">
                  <a:solidFill>
                    <a:srgbClr val="2E2E00"/>
                  </a:solidFill>
                  <a:latin typeface="Calibri" panose="020F0502020204030204" pitchFamily="34" charset="0"/>
                </a:rPr>
                <a:t>جمع  </a:t>
              </a:r>
            </a:p>
            <a:p>
              <a:pPr algn="ctr" eaLnBrk="1" hangingPunct="1"/>
              <a:r>
                <a:rPr lang="fa-IR" altLang="en-US" sz="1000">
                  <a:solidFill>
                    <a:srgbClr val="2E2E00"/>
                  </a:solidFill>
                  <a:latin typeface="Calibri" panose="020F0502020204030204" pitchFamily="34" charset="0"/>
                </a:rPr>
                <a:t>ماليات بر ارزش افزوده </a:t>
              </a:r>
            </a:p>
            <a:p>
              <a:pPr algn="ctr" eaLnBrk="1" hangingPunct="1"/>
              <a:r>
                <a:rPr lang="fa-IR" altLang="en-US" sz="1000">
                  <a:solidFill>
                    <a:srgbClr val="2E2E00"/>
                  </a:solidFill>
                  <a:latin typeface="Calibri" panose="020F0502020204030204" pitchFamily="34" charset="0"/>
                </a:rPr>
                <a:t> و عوارض خريد </a:t>
              </a:r>
            </a:p>
            <a:p>
              <a:pPr algn="ctr" eaLnBrk="1" hangingPunct="1"/>
              <a:r>
                <a:rPr lang="fa-IR" altLang="en-US" sz="1000">
                  <a:solidFill>
                    <a:srgbClr val="2E2E00"/>
                  </a:solidFill>
                  <a:latin typeface="Calibri" panose="020F0502020204030204" pitchFamily="34" charset="0"/>
                </a:rPr>
                <a:t>600،000</a:t>
              </a:r>
              <a:endParaRPr lang="en-US" altLang="en-US" sz="1000">
                <a:solidFill>
                  <a:srgbClr val="2E2E00"/>
                </a:solidFill>
                <a:latin typeface="Calibri" panose="020F0502020204030204" pitchFamily="34" charset="0"/>
              </a:endParaRPr>
            </a:p>
          </p:txBody>
        </p:sp>
        <p:sp>
          <p:nvSpPr>
            <p:cNvPr id="59432" name="Oval 39"/>
            <p:cNvSpPr>
              <a:spLocks noChangeArrowheads="1"/>
            </p:cNvSpPr>
            <p:nvPr/>
          </p:nvSpPr>
          <p:spPr bwMode="auto">
            <a:xfrm>
              <a:off x="4119563" y="4991100"/>
              <a:ext cx="2613025" cy="889000"/>
            </a:xfrm>
            <a:prstGeom prst="ellipse">
              <a:avLst/>
            </a:prstGeom>
            <a:solidFill>
              <a:srgbClr val="FFFF99"/>
            </a:solidFill>
            <a:ln w="9525">
              <a:solidFill>
                <a:srgbClr val="003366"/>
              </a:solidFill>
              <a:round/>
              <a:headEnd/>
              <a:tailEnd/>
            </a:ln>
          </p:spPr>
          <p:txBody>
            <a:bodyPr wrap="none" anchor="ctr"/>
            <a:lstStyle/>
            <a:p>
              <a:pPr algn="ctr" rtl="1" eaLnBrk="1" fontAlgn="auto" hangingPunct="1">
                <a:spcBef>
                  <a:spcPts val="0"/>
                </a:spcBef>
                <a:spcAft>
                  <a:spcPts val="0"/>
                </a:spcAft>
                <a:defRPr/>
              </a:pPr>
              <a:r>
                <a:rPr lang="fa-IR" sz="1000" dirty="0">
                  <a:solidFill>
                    <a:schemeClr val="tx2">
                      <a:lumMod val="10000"/>
                    </a:schemeClr>
                  </a:solidFill>
                  <a:latin typeface="+mn-lt"/>
                  <a:cs typeface="+mn-cs"/>
                </a:rPr>
                <a:t>چون ¾ محصولات فروخته شده</a:t>
              </a:r>
            </a:p>
            <a:p>
              <a:pPr algn="ctr" rtl="1" eaLnBrk="1" fontAlgn="auto" hangingPunct="1">
                <a:spcBef>
                  <a:spcPts val="0"/>
                </a:spcBef>
                <a:spcAft>
                  <a:spcPts val="0"/>
                </a:spcAft>
                <a:defRPr/>
              </a:pPr>
              <a:r>
                <a:rPr lang="fa-IR" sz="1000" dirty="0">
                  <a:solidFill>
                    <a:schemeClr val="tx2">
                      <a:lumMod val="10000"/>
                    </a:schemeClr>
                  </a:solidFill>
                  <a:latin typeface="+mn-lt"/>
                  <a:cs typeface="+mn-cs"/>
                </a:rPr>
                <a:t> مشمول ماليات بر ارزش افزوده است، تنها  ¾ اعتبار مالياتي</a:t>
              </a:r>
            </a:p>
            <a:p>
              <a:pPr algn="ctr" rtl="1" eaLnBrk="1" fontAlgn="auto" hangingPunct="1">
                <a:spcBef>
                  <a:spcPts val="0"/>
                </a:spcBef>
                <a:spcAft>
                  <a:spcPts val="0"/>
                </a:spcAft>
                <a:defRPr/>
              </a:pPr>
              <a:r>
                <a:rPr lang="fa-IR" sz="1000" dirty="0">
                  <a:solidFill>
                    <a:schemeClr val="tx2">
                      <a:lumMod val="10000"/>
                    </a:schemeClr>
                  </a:solidFill>
                  <a:latin typeface="+mn-lt"/>
                  <a:cs typeface="+mn-cs"/>
                </a:rPr>
                <a:t> ماليات بر ارزش افزوده پرداختي در زمان خريد</a:t>
              </a:r>
            </a:p>
            <a:p>
              <a:pPr algn="ctr" rtl="1" eaLnBrk="1" fontAlgn="auto" hangingPunct="1">
                <a:spcBef>
                  <a:spcPts val="0"/>
                </a:spcBef>
                <a:spcAft>
                  <a:spcPts val="0"/>
                </a:spcAft>
                <a:defRPr/>
              </a:pPr>
              <a:r>
                <a:rPr lang="fa-IR" sz="1000" dirty="0">
                  <a:solidFill>
                    <a:schemeClr val="tx2">
                      <a:lumMod val="10000"/>
                    </a:schemeClr>
                  </a:solidFill>
                  <a:latin typeface="+mn-lt"/>
                  <a:cs typeface="+mn-cs"/>
                </a:rPr>
                <a:t>قابل محاسبه و كسر از حساب مودي ميباشد،</a:t>
              </a:r>
              <a:endParaRPr lang="en-US" sz="1000" dirty="0">
                <a:solidFill>
                  <a:schemeClr val="tx2">
                    <a:lumMod val="10000"/>
                  </a:schemeClr>
                </a:solidFill>
                <a:latin typeface="+mn-lt"/>
                <a:cs typeface="+mn-cs"/>
              </a:endParaRPr>
            </a:p>
          </p:txBody>
        </p:sp>
      </p:grpSp>
      <p:sp>
        <p:nvSpPr>
          <p:cNvPr id="84996" name="TextBox 43"/>
          <p:cNvSpPr txBox="1">
            <a:spLocks noChangeArrowheads="1"/>
          </p:cNvSpPr>
          <p:nvPr/>
        </p:nvSpPr>
        <p:spPr bwMode="auto">
          <a:xfrm>
            <a:off x="0" y="642938"/>
            <a:ext cx="9144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sz="2000">
                <a:solidFill>
                  <a:srgbClr val="003366"/>
                </a:solidFill>
                <a:cs typeface="Homa" pitchFamily="2" charset="0"/>
              </a:rPr>
              <a:t>6- ماليات بر ارزش افزوده چگونه محاسبه و پرداخت مي گردد؟</a:t>
            </a:r>
          </a:p>
        </p:txBody>
      </p:sp>
      <p:sp>
        <p:nvSpPr>
          <p:cNvPr id="84997" name="Text Box 2"/>
          <p:cNvSpPr txBox="1">
            <a:spLocks noChangeArrowheads="1"/>
          </p:cNvSpPr>
          <p:nvPr/>
        </p:nvSpPr>
        <p:spPr bwMode="auto">
          <a:xfrm>
            <a:off x="0" y="11906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2800" u="sng">
                <a:solidFill>
                  <a:srgbClr val="003366"/>
                </a:solidFill>
                <a:latin typeface="Calibri" panose="020F0502020204030204" pitchFamily="34" charset="0"/>
                <a:cs typeface="Titr" pitchFamily="2" charset="0"/>
              </a:rPr>
              <a:t>عرضه توام کالاها و خدمات مشمول و معاف (2)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1438" y="16859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u="sng">
                <a:solidFill>
                  <a:srgbClr val="003366"/>
                </a:solidFill>
                <a:latin typeface="Comic Sans MS" panose="030F0702030302020204" pitchFamily="66" charset="0"/>
                <a:cs typeface="Titr" pitchFamily="2" charset="0"/>
              </a:rPr>
              <a:t>ارائه مطالب با هدف روشن شدن مورد زير در معاملات يك موسسه توليدي</a:t>
            </a:r>
            <a:endParaRPr lang="en-US" altLang="en-US" u="sng">
              <a:solidFill>
                <a:srgbClr val="003366"/>
              </a:solidFill>
              <a:latin typeface="Comic Sans MS" panose="030F0702030302020204" pitchFamily="66" charset="0"/>
              <a:cs typeface="Titr" pitchFamily="2" charset="0"/>
            </a:endParaRPr>
          </a:p>
        </p:txBody>
      </p:sp>
      <p:sp>
        <p:nvSpPr>
          <p:cNvPr id="27651" name="Text Box 3"/>
          <p:cNvSpPr txBox="1">
            <a:spLocks noChangeArrowheads="1"/>
          </p:cNvSpPr>
          <p:nvPr/>
        </p:nvSpPr>
        <p:spPr bwMode="auto">
          <a:xfrm>
            <a:off x="1441450" y="2414588"/>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b="1">
                <a:solidFill>
                  <a:srgbClr val="003366"/>
                </a:solidFill>
                <a:latin typeface="Calibri" panose="020F0502020204030204" pitchFamily="34" charset="0"/>
                <a:cs typeface="Zar" pitchFamily="2" charset="0"/>
              </a:rPr>
              <a:t>  استرداد  </a:t>
            </a:r>
            <a:r>
              <a:rPr lang="en-US" altLang="en-US" b="1">
                <a:solidFill>
                  <a:srgbClr val="003366"/>
                </a:solidFill>
                <a:latin typeface="Calibri" panose="020F0502020204030204" pitchFamily="34" charset="0"/>
                <a:cs typeface="Zar" pitchFamily="2" charset="0"/>
              </a:rPr>
              <a:t>VAT</a:t>
            </a:r>
            <a:r>
              <a:rPr lang="fa-IR" altLang="en-US" b="1">
                <a:solidFill>
                  <a:srgbClr val="003366"/>
                </a:solidFill>
                <a:latin typeface="Calibri" panose="020F0502020204030204" pitchFamily="34" charset="0"/>
                <a:cs typeface="Zar" pitchFamily="2" charset="0"/>
              </a:rPr>
              <a:t> و عوارض پرداختي بابت خريد ماشين آلات </a:t>
            </a:r>
            <a:endParaRPr lang="en-US" altLang="en-US" b="1">
              <a:solidFill>
                <a:srgbClr val="003366"/>
              </a:solidFill>
              <a:latin typeface="Calibri" panose="020F0502020204030204" pitchFamily="34" charset="0"/>
              <a:cs typeface="Zar" pitchFamily="2" charset="0"/>
            </a:endParaRPr>
          </a:p>
        </p:txBody>
      </p:sp>
      <p:sp>
        <p:nvSpPr>
          <p:cNvPr id="27652" name="Text Box 4"/>
          <p:cNvSpPr txBox="1">
            <a:spLocks noChangeArrowheads="1"/>
          </p:cNvSpPr>
          <p:nvPr/>
        </p:nvSpPr>
        <p:spPr bwMode="auto">
          <a:xfrm>
            <a:off x="1552575" y="3133725"/>
            <a:ext cx="685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b="1">
                <a:solidFill>
                  <a:srgbClr val="003366"/>
                </a:solidFill>
                <a:latin typeface="Calibri" panose="020F0502020204030204" pitchFamily="34" charset="0"/>
                <a:cs typeface="Zar" pitchFamily="2" charset="0"/>
              </a:rPr>
              <a:t>  استرداد </a:t>
            </a:r>
            <a:r>
              <a:rPr lang="en-US" altLang="en-US" b="1">
                <a:solidFill>
                  <a:srgbClr val="003366"/>
                </a:solidFill>
                <a:latin typeface="Calibri" panose="020F0502020204030204" pitchFamily="34" charset="0"/>
                <a:cs typeface="Zar" pitchFamily="2" charset="0"/>
              </a:rPr>
              <a:t>VAT</a:t>
            </a:r>
            <a:r>
              <a:rPr lang="fa-IR" altLang="en-US" b="1">
                <a:solidFill>
                  <a:srgbClr val="003366"/>
                </a:solidFill>
                <a:latin typeface="Calibri" panose="020F0502020204030204" pitchFamily="34" charset="0"/>
                <a:cs typeface="Zar" pitchFamily="2" charset="0"/>
              </a:rPr>
              <a:t> و عوارض پرداختي بابت خريد مواد اوليه</a:t>
            </a:r>
            <a:endParaRPr lang="en-US" altLang="en-US" b="1">
              <a:solidFill>
                <a:srgbClr val="003366"/>
              </a:solidFill>
              <a:latin typeface="Calibri" panose="020F0502020204030204" pitchFamily="34" charset="0"/>
              <a:cs typeface="Zar" pitchFamily="2" charset="0"/>
            </a:endParaRPr>
          </a:p>
        </p:txBody>
      </p:sp>
      <p:sp>
        <p:nvSpPr>
          <p:cNvPr id="27653" name="Text Box 5"/>
          <p:cNvSpPr txBox="1">
            <a:spLocks noChangeArrowheads="1"/>
          </p:cNvSpPr>
          <p:nvPr/>
        </p:nvSpPr>
        <p:spPr bwMode="auto">
          <a:xfrm>
            <a:off x="1309688" y="3854450"/>
            <a:ext cx="6732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b="1">
                <a:solidFill>
                  <a:srgbClr val="003366"/>
                </a:solidFill>
                <a:latin typeface="Calibri" panose="020F0502020204030204" pitchFamily="34" charset="0"/>
                <a:cs typeface="Zar" pitchFamily="2" charset="0"/>
              </a:rPr>
              <a:t>  استرداد اضافه پرداختي </a:t>
            </a:r>
            <a:r>
              <a:rPr lang="en-US" altLang="en-US" b="1">
                <a:solidFill>
                  <a:srgbClr val="003366"/>
                </a:solidFill>
                <a:latin typeface="Calibri" panose="020F0502020204030204" pitchFamily="34" charset="0"/>
                <a:cs typeface="Zar" pitchFamily="2" charset="0"/>
              </a:rPr>
              <a:t>VAT</a:t>
            </a:r>
            <a:r>
              <a:rPr lang="fa-IR" altLang="en-US" b="1">
                <a:solidFill>
                  <a:srgbClr val="003366"/>
                </a:solidFill>
                <a:latin typeface="Calibri" panose="020F0502020204030204" pitchFamily="34" charset="0"/>
                <a:cs typeface="Zar" pitchFamily="2" charset="0"/>
              </a:rPr>
              <a:t>  و عوارض بابت مواد اوليه</a:t>
            </a:r>
            <a:endParaRPr lang="en-US" altLang="en-US" b="1">
              <a:solidFill>
                <a:srgbClr val="003366"/>
              </a:solidFill>
              <a:latin typeface="Calibri" panose="020F0502020204030204" pitchFamily="34" charset="0"/>
              <a:cs typeface="Zar" pitchFamily="2" charset="0"/>
            </a:endParaRPr>
          </a:p>
        </p:txBody>
      </p:sp>
      <p:sp>
        <p:nvSpPr>
          <p:cNvPr id="27654" name="Text Box 6"/>
          <p:cNvSpPr txBox="1">
            <a:spLocks noChangeArrowheads="1"/>
          </p:cNvSpPr>
          <p:nvPr/>
        </p:nvSpPr>
        <p:spPr bwMode="auto">
          <a:xfrm>
            <a:off x="266700" y="5151438"/>
            <a:ext cx="6732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b="1">
                <a:solidFill>
                  <a:srgbClr val="003366"/>
                </a:solidFill>
                <a:latin typeface="Calibri" panose="020F0502020204030204" pitchFamily="34" charset="0"/>
                <a:cs typeface="Zar" pitchFamily="2" charset="0"/>
              </a:rPr>
              <a:t> واريز </a:t>
            </a:r>
            <a:r>
              <a:rPr lang="en-US" altLang="en-US" b="1">
                <a:solidFill>
                  <a:srgbClr val="003366"/>
                </a:solidFill>
                <a:latin typeface="Calibri" panose="020F0502020204030204" pitchFamily="34" charset="0"/>
                <a:cs typeface="Zar" pitchFamily="2" charset="0"/>
              </a:rPr>
              <a:t>VAT</a:t>
            </a:r>
            <a:r>
              <a:rPr lang="fa-IR" altLang="en-US" b="1">
                <a:solidFill>
                  <a:srgbClr val="003366"/>
                </a:solidFill>
                <a:latin typeface="Calibri" panose="020F0502020204030204" pitchFamily="34" charset="0"/>
                <a:cs typeface="Zar" pitchFamily="2" charset="0"/>
              </a:rPr>
              <a:t>  و عوارض دريافتي بابت فروش محصولات</a:t>
            </a:r>
            <a:endParaRPr lang="en-US" altLang="en-US" b="1">
              <a:solidFill>
                <a:srgbClr val="003366"/>
              </a:solidFill>
              <a:latin typeface="Calibri" panose="020F0502020204030204" pitchFamily="34" charset="0"/>
              <a:cs typeface="Zar" pitchFamily="2" charset="0"/>
            </a:endParaRPr>
          </a:p>
        </p:txBody>
      </p:sp>
      <p:sp>
        <p:nvSpPr>
          <p:cNvPr id="27655" name="Text Box 7"/>
          <p:cNvSpPr txBox="1">
            <a:spLocks noChangeArrowheads="1"/>
          </p:cNvSpPr>
          <p:nvPr/>
        </p:nvSpPr>
        <p:spPr bwMode="auto">
          <a:xfrm>
            <a:off x="-142875" y="5799138"/>
            <a:ext cx="65659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sz="2100" b="1">
                <a:solidFill>
                  <a:srgbClr val="003366"/>
                </a:solidFill>
                <a:latin typeface="Calibri" panose="020F0502020204030204" pitchFamily="34" charset="0"/>
                <a:cs typeface="Zar" pitchFamily="2" charset="0"/>
              </a:rPr>
              <a:t>  محاسبه اعتبار مالياتي بابت خريد دارايي‌هاي ثابت و مواد اوليه</a:t>
            </a:r>
            <a:endParaRPr lang="en-US" altLang="en-US" sz="2100" b="1">
              <a:solidFill>
                <a:srgbClr val="003366"/>
              </a:solidFill>
              <a:latin typeface="Calibri" panose="020F0502020204030204" pitchFamily="34" charset="0"/>
              <a:cs typeface="Zar" pitchFamily="2" charset="0"/>
            </a:endParaRPr>
          </a:p>
        </p:txBody>
      </p:sp>
      <p:sp>
        <p:nvSpPr>
          <p:cNvPr id="27657" name="Text Box 9"/>
          <p:cNvSpPr txBox="1">
            <a:spLocks noChangeArrowheads="1"/>
          </p:cNvSpPr>
          <p:nvPr/>
        </p:nvSpPr>
        <p:spPr bwMode="auto">
          <a:xfrm>
            <a:off x="-19050" y="4525963"/>
            <a:ext cx="759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b="1">
                <a:solidFill>
                  <a:srgbClr val="003366"/>
                </a:solidFill>
                <a:latin typeface="Calibri" panose="020F0502020204030204" pitchFamily="34" charset="0"/>
                <a:cs typeface="Zar" pitchFamily="2" charset="0"/>
              </a:rPr>
              <a:t> واريز اضافه دريافتي </a:t>
            </a:r>
            <a:r>
              <a:rPr lang="en-US" altLang="en-US" b="1">
                <a:solidFill>
                  <a:srgbClr val="003366"/>
                </a:solidFill>
                <a:latin typeface="Calibri" panose="020F0502020204030204" pitchFamily="34" charset="0"/>
                <a:cs typeface="Zar" pitchFamily="2" charset="0"/>
              </a:rPr>
              <a:t>VAT</a:t>
            </a:r>
            <a:r>
              <a:rPr lang="fa-IR" altLang="en-US" b="1">
                <a:solidFill>
                  <a:srgbClr val="003366"/>
                </a:solidFill>
                <a:latin typeface="Calibri" panose="020F0502020204030204" pitchFamily="34" charset="0"/>
                <a:cs typeface="Zar" pitchFamily="2" charset="0"/>
              </a:rPr>
              <a:t> و عوارض بابت محصولات فروخته شده</a:t>
            </a:r>
            <a:endParaRPr lang="en-US" altLang="en-US" b="1">
              <a:solidFill>
                <a:srgbClr val="003366"/>
              </a:solidFill>
              <a:latin typeface="Calibri" panose="020F0502020204030204" pitchFamily="34" charset="0"/>
              <a:cs typeface="Zar" pitchFamily="2" charset="0"/>
            </a:endParaRPr>
          </a:p>
        </p:txBody>
      </p:sp>
      <p:sp>
        <p:nvSpPr>
          <p:cNvPr id="87049" name="TextBox 12"/>
          <p:cNvSpPr txBox="1">
            <a:spLocks noChangeArrowheads="1"/>
          </p:cNvSpPr>
          <p:nvPr/>
        </p:nvSpPr>
        <p:spPr bwMode="auto">
          <a:xfrm>
            <a:off x="142875" y="69850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sz="2000">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1000" fill="hold"/>
                                        <p:tgtEl>
                                          <p:spTgt spid="27650"/>
                                        </p:tgtEl>
                                        <p:attrNameLst>
                                          <p:attrName>ppt_x</p:attrName>
                                        </p:attrNameLst>
                                      </p:cBhvr>
                                      <p:tavLst>
                                        <p:tav tm="0">
                                          <p:val>
                                            <p:strVal val="1+#ppt_w/2"/>
                                          </p:val>
                                        </p:tav>
                                        <p:tav tm="100000">
                                          <p:val>
                                            <p:strVal val="#ppt_x"/>
                                          </p:val>
                                        </p:tav>
                                      </p:tavLst>
                                    </p:anim>
                                    <p:anim calcmode="lin" valueType="num">
                                      <p:cBhvr additive="base">
                                        <p:cTn id="8" dur="1000" fill="hold"/>
                                        <p:tgtEl>
                                          <p:spTgt spid="276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12" fill="hold" grpId="0" nodeType="after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2000" fill="hold"/>
                                        <p:tgtEl>
                                          <p:spTgt spid="27651"/>
                                        </p:tgtEl>
                                        <p:attrNameLst>
                                          <p:attrName>ppt_x</p:attrName>
                                        </p:attrNameLst>
                                      </p:cBhvr>
                                      <p:tavLst>
                                        <p:tav tm="0">
                                          <p:val>
                                            <p:strVal val="0-#ppt_w/2"/>
                                          </p:val>
                                        </p:tav>
                                        <p:tav tm="100000">
                                          <p:val>
                                            <p:strVal val="#ppt_x"/>
                                          </p:val>
                                        </p:tav>
                                      </p:tavLst>
                                    </p:anim>
                                    <p:anim calcmode="lin" valueType="num">
                                      <p:cBhvr additive="base">
                                        <p:cTn id="13" dur="2000" fill="hold"/>
                                        <p:tgtEl>
                                          <p:spTgt spid="2765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12" fill="hold" grpId="0" nodeType="afterEffect">
                                  <p:stCondLst>
                                    <p:cond delay="0"/>
                                  </p:stCondLst>
                                  <p:childTnLst>
                                    <p:set>
                                      <p:cBhvr>
                                        <p:cTn id="16" dur="1" fill="hold">
                                          <p:stCondLst>
                                            <p:cond delay="0"/>
                                          </p:stCondLst>
                                        </p:cTn>
                                        <p:tgtEl>
                                          <p:spTgt spid="27652"/>
                                        </p:tgtEl>
                                        <p:attrNameLst>
                                          <p:attrName>style.visibility</p:attrName>
                                        </p:attrNameLst>
                                      </p:cBhvr>
                                      <p:to>
                                        <p:strVal val="visible"/>
                                      </p:to>
                                    </p:set>
                                    <p:anim calcmode="lin" valueType="num">
                                      <p:cBhvr additive="base">
                                        <p:cTn id="17" dur="2000" fill="hold"/>
                                        <p:tgtEl>
                                          <p:spTgt spid="27652"/>
                                        </p:tgtEl>
                                        <p:attrNameLst>
                                          <p:attrName>ppt_x</p:attrName>
                                        </p:attrNameLst>
                                      </p:cBhvr>
                                      <p:tavLst>
                                        <p:tav tm="0">
                                          <p:val>
                                            <p:strVal val="0-#ppt_w/2"/>
                                          </p:val>
                                        </p:tav>
                                        <p:tav tm="100000">
                                          <p:val>
                                            <p:strVal val="#ppt_x"/>
                                          </p:val>
                                        </p:tav>
                                      </p:tavLst>
                                    </p:anim>
                                    <p:anim calcmode="lin" valueType="num">
                                      <p:cBhvr additive="base">
                                        <p:cTn id="18" dur="2000" fill="hold"/>
                                        <p:tgtEl>
                                          <p:spTgt spid="2765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12" fill="hold" grpId="0" nodeType="afterEffect">
                                  <p:stCondLst>
                                    <p:cond delay="0"/>
                                  </p:stCondLst>
                                  <p:childTnLst>
                                    <p:set>
                                      <p:cBhvr>
                                        <p:cTn id="21" dur="1" fill="hold">
                                          <p:stCondLst>
                                            <p:cond delay="0"/>
                                          </p:stCondLst>
                                        </p:cTn>
                                        <p:tgtEl>
                                          <p:spTgt spid="27653"/>
                                        </p:tgtEl>
                                        <p:attrNameLst>
                                          <p:attrName>style.visibility</p:attrName>
                                        </p:attrNameLst>
                                      </p:cBhvr>
                                      <p:to>
                                        <p:strVal val="visible"/>
                                      </p:to>
                                    </p:set>
                                    <p:anim calcmode="lin" valueType="num">
                                      <p:cBhvr additive="base">
                                        <p:cTn id="22" dur="2000" fill="hold"/>
                                        <p:tgtEl>
                                          <p:spTgt spid="27653"/>
                                        </p:tgtEl>
                                        <p:attrNameLst>
                                          <p:attrName>ppt_x</p:attrName>
                                        </p:attrNameLst>
                                      </p:cBhvr>
                                      <p:tavLst>
                                        <p:tav tm="0">
                                          <p:val>
                                            <p:strVal val="0-#ppt_w/2"/>
                                          </p:val>
                                        </p:tav>
                                        <p:tav tm="100000">
                                          <p:val>
                                            <p:strVal val="#ppt_x"/>
                                          </p:val>
                                        </p:tav>
                                      </p:tavLst>
                                    </p:anim>
                                    <p:anim calcmode="lin" valueType="num">
                                      <p:cBhvr additive="base">
                                        <p:cTn id="23" dur="2000" fill="hold"/>
                                        <p:tgtEl>
                                          <p:spTgt spid="2765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2" presetClass="entr" presetSubtype="12" fill="hold" grpId="0" nodeType="afterEffect">
                                  <p:stCondLst>
                                    <p:cond delay="0"/>
                                  </p:stCondLst>
                                  <p:childTnLst>
                                    <p:set>
                                      <p:cBhvr>
                                        <p:cTn id="26" dur="1" fill="hold">
                                          <p:stCondLst>
                                            <p:cond delay="0"/>
                                          </p:stCondLst>
                                        </p:cTn>
                                        <p:tgtEl>
                                          <p:spTgt spid="27657"/>
                                        </p:tgtEl>
                                        <p:attrNameLst>
                                          <p:attrName>style.visibility</p:attrName>
                                        </p:attrNameLst>
                                      </p:cBhvr>
                                      <p:to>
                                        <p:strVal val="visible"/>
                                      </p:to>
                                    </p:set>
                                    <p:anim calcmode="lin" valueType="num">
                                      <p:cBhvr additive="base">
                                        <p:cTn id="27" dur="2000" fill="hold"/>
                                        <p:tgtEl>
                                          <p:spTgt spid="27657"/>
                                        </p:tgtEl>
                                        <p:attrNameLst>
                                          <p:attrName>ppt_x</p:attrName>
                                        </p:attrNameLst>
                                      </p:cBhvr>
                                      <p:tavLst>
                                        <p:tav tm="0">
                                          <p:val>
                                            <p:strVal val="0-#ppt_w/2"/>
                                          </p:val>
                                        </p:tav>
                                        <p:tav tm="100000">
                                          <p:val>
                                            <p:strVal val="#ppt_x"/>
                                          </p:val>
                                        </p:tav>
                                      </p:tavLst>
                                    </p:anim>
                                    <p:anim calcmode="lin" valueType="num">
                                      <p:cBhvr additive="base">
                                        <p:cTn id="28" dur="2000" fill="hold"/>
                                        <p:tgtEl>
                                          <p:spTgt spid="2765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9000"/>
                            </p:stCondLst>
                            <p:childTnLst>
                              <p:par>
                                <p:cTn id="30" presetID="2" presetClass="entr" presetSubtype="12" fill="hold" grpId="0" nodeType="afterEffect">
                                  <p:stCondLst>
                                    <p:cond delay="0"/>
                                  </p:stCondLst>
                                  <p:childTnLst>
                                    <p:set>
                                      <p:cBhvr>
                                        <p:cTn id="31" dur="1" fill="hold">
                                          <p:stCondLst>
                                            <p:cond delay="0"/>
                                          </p:stCondLst>
                                        </p:cTn>
                                        <p:tgtEl>
                                          <p:spTgt spid="27654"/>
                                        </p:tgtEl>
                                        <p:attrNameLst>
                                          <p:attrName>style.visibility</p:attrName>
                                        </p:attrNameLst>
                                      </p:cBhvr>
                                      <p:to>
                                        <p:strVal val="visible"/>
                                      </p:to>
                                    </p:set>
                                    <p:anim calcmode="lin" valueType="num">
                                      <p:cBhvr additive="base">
                                        <p:cTn id="32" dur="2000" fill="hold"/>
                                        <p:tgtEl>
                                          <p:spTgt spid="27654"/>
                                        </p:tgtEl>
                                        <p:attrNameLst>
                                          <p:attrName>ppt_x</p:attrName>
                                        </p:attrNameLst>
                                      </p:cBhvr>
                                      <p:tavLst>
                                        <p:tav tm="0">
                                          <p:val>
                                            <p:strVal val="0-#ppt_w/2"/>
                                          </p:val>
                                        </p:tav>
                                        <p:tav tm="100000">
                                          <p:val>
                                            <p:strVal val="#ppt_x"/>
                                          </p:val>
                                        </p:tav>
                                      </p:tavLst>
                                    </p:anim>
                                    <p:anim calcmode="lin" valueType="num">
                                      <p:cBhvr additive="base">
                                        <p:cTn id="33" dur="2000" fill="hold"/>
                                        <p:tgtEl>
                                          <p:spTgt spid="27654"/>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1000"/>
                            </p:stCondLst>
                            <p:childTnLst>
                              <p:par>
                                <p:cTn id="35" presetID="2" presetClass="entr" presetSubtype="12" fill="hold" grpId="0" nodeType="afterEffect">
                                  <p:stCondLst>
                                    <p:cond delay="0"/>
                                  </p:stCondLst>
                                  <p:childTnLst>
                                    <p:set>
                                      <p:cBhvr>
                                        <p:cTn id="36" dur="1" fill="hold">
                                          <p:stCondLst>
                                            <p:cond delay="0"/>
                                          </p:stCondLst>
                                        </p:cTn>
                                        <p:tgtEl>
                                          <p:spTgt spid="27655"/>
                                        </p:tgtEl>
                                        <p:attrNameLst>
                                          <p:attrName>style.visibility</p:attrName>
                                        </p:attrNameLst>
                                      </p:cBhvr>
                                      <p:to>
                                        <p:strVal val="visible"/>
                                      </p:to>
                                    </p:set>
                                    <p:anim calcmode="lin" valueType="num">
                                      <p:cBhvr additive="base">
                                        <p:cTn id="37" dur="2000" fill="hold"/>
                                        <p:tgtEl>
                                          <p:spTgt spid="27655"/>
                                        </p:tgtEl>
                                        <p:attrNameLst>
                                          <p:attrName>ppt_x</p:attrName>
                                        </p:attrNameLst>
                                      </p:cBhvr>
                                      <p:tavLst>
                                        <p:tav tm="0">
                                          <p:val>
                                            <p:strVal val="0-#ppt_w/2"/>
                                          </p:val>
                                        </p:tav>
                                        <p:tav tm="100000">
                                          <p:val>
                                            <p:strVal val="#ppt_x"/>
                                          </p:val>
                                        </p:tav>
                                      </p:tavLst>
                                    </p:anim>
                                    <p:anim calcmode="lin" valueType="num">
                                      <p:cBhvr additive="base">
                                        <p:cTn id="38" dur="2000" fill="hold"/>
                                        <p:tgtEl>
                                          <p:spTgt spid="27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P spid="27652" grpId="0"/>
      <p:bldP spid="27653" grpId="0"/>
      <p:bldP spid="27654" grpId="0"/>
      <p:bldP spid="27655" grpId="0"/>
      <p:bldP spid="276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2"/>
          <p:cNvSpPr>
            <a:spLocks noChangeArrowheads="1"/>
          </p:cNvSpPr>
          <p:nvPr/>
        </p:nvSpPr>
        <p:spPr bwMode="auto">
          <a:xfrm>
            <a:off x="214313" y="5780088"/>
            <a:ext cx="8572500" cy="792162"/>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dirty="0">
              <a:solidFill>
                <a:srgbClr val="003366"/>
              </a:solidFill>
              <a:latin typeface="+mn-lt"/>
              <a:cs typeface="Arial" charset="0"/>
            </a:endParaRPr>
          </a:p>
        </p:txBody>
      </p:sp>
      <p:sp>
        <p:nvSpPr>
          <p:cNvPr id="139" name="Rectangle 3"/>
          <p:cNvSpPr>
            <a:spLocks noChangeArrowheads="1"/>
          </p:cNvSpPr>
          <p:nvPr/>
        </p:nvSpPr>
        <p:spPr bwMode="auto">
          <a:xfrm>
            <a:off x="6081713" y="2184400"/>
            <a:ext cx="2881312"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40" name="Line 4"/>
          <p:cNvSpPr>
            <a:spLocks noChangeShapeType="1"/>
          </p:cNvSpPr>
          <p:nvPr/>
        </p:nvSpPr>
        <p:spPr bwMode="auto">
          <a:xfrm>
            <a:off x="7997825" y="2185988"/>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1" name="Line 5"/>
          <p:cNvSpPr>
            <a:spLocks noChangeShapeType="1"/>
          </p:cNvSpPr>
          <p:nvPr/>
        </p:nvSpPr>
        <p:spPr bwMode="auto">
          <a:xfrm>
            <a:off x="6975475" y="2184400"/>
            <a:ext cx="1588"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2" name="Line 6"/>
          <p:cNvSpPr>
            <a:spLocks noChangeShapeType="1"/>
          </p:cNvSpPr>
          <p:nvPr/>
        </p:nvSpPr>
        <p:spPr bwMode="auto">
          <a:xfrm flipH="1">
            <a:off x="6081713" y="2628900"/>
            <a:ext cx="2881312"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89095" name="Text Box 7"/>
          <p:cNvSpPr txBox="1">
            <a:spLocks noChangeArrowheads="1"/>
          </p:cNvSpPr>
          <p:nvPr/>
        </p:nvSpPr>
        <p:spPr bwMode="auto">
          <a:xfrm>
            <a:off x="8115300" y="2205038"/>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89096" name="Text Box 8"/>
          <p:cNvSpPr txBox="1">
            <a:spLocks noChangeArrowheads="1"/>
          </p:cNvSpPr>
          <p:nvPr/>
        </p:nvSpPr>
        <p:spPr bwMode="auto">
          <a:xfrm>
            <a:off x="7075488" y="2205038"/>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89097" name="Text Box 9"/>
          <p:cNvSpPr txBox="1">
            <a:spLocks noChangeArrowheads="1"/>
          </p:cNvSpPr>
          <p:nvPr/>
        </p:nvSpPr>
        <p:spPr bwMode="auto">
          <a:xfrm>
            <a:off x="6140450" y="2219325"/>
            <a:ext cx="773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46" name="Line 10"/>
          <p:cNvSpPr>
            <a:spLocks noChangeShapeType="1"/>
          </p:cNvSpPr>
          <p:nvPr/>
        </p:nvSpPr>
        <p:spPr bwMode="auto">
          <a:xfrm flipH="1">
            <a:off x="6081713" y="5135563"/>
            <a:ext cx="2881312"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89099" name="Text Box 11"/>
          <p:cNvSpPr txBox="1">
            <a:spLocks noChangeArrowheads="1"/>
          </p:cNvSpPr>
          <p:nvPr/>
        </p:nvSpPr>
        <p:spPr bwMode="auto">
          <a:xfrm>
            <a:off x="8142288" y="5208588"/>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89100" name="Text Box 12"/>
          <p:cNvSpPr txBox="1">
            <a:spLocks noChangeArrowheads="1"/>
          </p:cNvSpPr>
          <p:nvPr/>
        </p:nvSpPr>
        <p:spPr bwMode="auto">
          <a:xfrm>
            <a:off x="7997825" y="2895600"/>
            <a:ext cx="950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ماشين آلات</a:t>
            </a:r>
            <a:endParaRPr lang="en-US" altLang="en-US" sz="1400">
              <a:solidFill>
                <a:srgbClr val="003366"/>
              </a:solidFill>
              <a:latin typeface="Calibri" panose="020F0502020204030204" pitchFamily="34" charset="0"/>
              <a:cs typeface="Titr" pitchFamily="2" charset="0"/>
            </a:endParaRPr>
          </a:p>
        </p:txBody>
      </p:sp>
      <p:sp>
        <p:nvSpPr>
          <p:cNvPr id="89101" name="Text Box 13"/>
          <p:cNvSpPr txBox="1">
            <a:spLocks noChangeArrowheads="1"/>
          </p:cNvSpPr>
          <p:nvPr/>
        </p:nvSpPr>
        <p:spPr bwMode="auto">
          <a:xfrm>
            <a:off x="6889750" y="2894013"/>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100،000،000</a:t>
            </a:r>
            <a:endParaRPr lang="en-US" altLang="en-US" sz="1400">
              <a:solidFill>
                <a:srgbClr val="003366"/>
              </a:solidFill>
              <a:latin typeface="Calibri" panose="020F0502020204030204" pitchFamily="34" charset="0"/>
              <a:cs typeface="Titr" pitchFamily="2" charset="0"/>
            </a:endParaRPr>
          </a:p>
        </p:txBody>
      </p:sp>
      <p:sp>
        <p:nvSpPr>
          <p:cNvPr id="89102" name="Text Box 14"/>
          <p:cNvSpPr txBox="1">
            <a:spLocks noChangeArrowheads="1"/>
          </p:cNvSpPr>
          <p:nvPr/>
        </p:nvSpPr>
        <p:spPr bwMode="auto">
          <a:xfrm>
            <a:off x="5953125" y="2894013"/>
            <a:ext cx="1122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3،000،000</a:t>
            </a:r>
            <a:endParaRPr lang="en-US" altLang="en-US" sz="1400">
              <a:solidFill>
                <a:srgbClr val="003366"/>
              </a:solidFill>
              <a:latin typeface="Calibri" panose="020F0502020204030204" pitchFamily="34" charset="0"/>
              <a:cs typeface="Titr" pitchFamily="2" charset="0"/>
            </a:endParaRPr>
          </a:p>
        </p:txBody>
      </p:sp>
      <p:sp>
        <p:nvSpPr>
          <p:cNvPr id="151" name="Rectangle 15"/>
          <p:cNvSpPr>
            <a:spLocks noChangeArrowheads="1"/>
          </p:cNvSpPr>
          <p:nvPr/>
        </p:nvSpPr>
        <p:spPr bwMode="auto">
          <a:xfrm>
            <a:off x="3033713" y="2187575"/>
            <a:ext cx="2879725"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52" name="Line 16"/>
          <p:cNvSpPr>
            <a:spLocks noChangeShapeType="1"/>
          </p:cNvSpPr>
          <p:nvPr/>
        </p:nvSpPr>
        <p:spPr bwMode="auto">
          <a:xfrm>
            <a:off x="4978400" y="2184400"/>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53" name="Line 17"/>
          <p:cNvSpPr>
            <a:spLocks noChangeShapeType="1"/>
          </p:cNvSpPr>
          <p:nvPr/>
        </p:nvSpPr>
        <p:spPr bwMode="auto">
          <a:xfrm>
            <a:off x="3970338" y="2187575"/>
            <a:ext cx="1587"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54" name="Line 18"/>
          <p:cNvSpPr>
            <a:spLocks noChangeShapeType="1"/>
          </p:cNvSpPr>
          <p:nvPr/>
        </p:nvSpPr>
        <p:spPr bwMode="auto">
          <a:xfrm flipH="1">
            <a:off x="3033713" y="2619375"/>
            <a:ext cx="2879725"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89107" name="Text Box 19"/>
          <p:cNvSpPr txBox="1">
            <a:spLocks noChangeArrowheads="1"/>
          </p:cNvSpPr>
          <p:nvPr/>
        </p:nvSpPr>
        <p:spPr bwMode="auto">
          <a:xfrm>
            <a:off x="5110163" y="2208213"/>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89108" name="Text Box 20"/>
          <p:cNvSpPr txBox="1">
            <a:spLocks noChangeArrowheads="1"/>
          </p:cNvSpPr>
          <p:nvPr/>
        </p:nvSpPr>
        <p:spPr bwMode="auto">
          <a:xfrm>
            <a:off x="4041775" y="2208213"/>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89109" name="Text Box 21"/>
          <p:cNvSpPr txBox="1">
            <a:spLocks noChangeArrowheads="1"/>
          </p:cNvSpPr>
          <p:nvPr/>
        </p:nvSpPr>
        <p:spPr bwMode="auto">
          <a:xfrm>
            <a:off x="3106738" y="2187575"/>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58" name="Line 22"/>
          <p:cNvSpPr>
            <a:spLocks noChangeShapeType="1"/>
          </p:cNvSpPr>
          <p:nvPr/>
        </p:nvSpPr>
        <p:spPr bwMode="auto">
          <a:xfrm flipH="1">
            <a:off x="3033713" y="5138738"/>
            <a:ext cx="2879725"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89111" name="Text Box 23"/>
          <p:cNvSpPr txBox="1">
            <a:spLocks noChangeArrowheads="1"/>
          </p:cNvSpPr>
          <p:nvPr/>
        </p:nvSpPr>
        <p:spPr bwMode="auto">
          <a:xfrm>
            <a:off x="5137150" y="5211763"/>
            <a:ext cx="703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89112" name="Text Box 24"/>
          <p:cNvSpPr txBox="1">
            <a:spLocks noChangeArrowheads="1"/>
          </p:cNvSpPr>
          <p:nvPr/>
        </p:nvSpPr>
        <p:spPr bwMode="auto">
          <a:xfrm>
            <a:off x="5967413" y="5268913"/>
            <a:ext cx="1122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3،000،000</a:t>
            </a:r>
            <a:endParaRPr lang="en-US" altLang="en-US" sz="1400">
              <a:solidFill>
                <a:srgbClr val="003366"/>
              </a:solidFill>
              <a:latin typeface="Calibri" panose="020F0502020204030204" pitchFamily="34" charset="0"/>
              <a:cs typeface="Titr" pitchFamily="2" charset="0"/>
            </a:endParaRPr>
          </a:p>
        </p:txBody>
      </p:sp>
      <p:sp>
        <p:nvSpPr>
          <p:cNvPr id="89113" name="Text Box 25"/>
          <p:cNvSpPr txBox="1">
            <a:spLocks noChangeArrowheads="1"/>
          </p:cNvSpPr>
          <p:nvPr/>
        </p:nvSpPr>
        <p:spPr bwMode="auto">
          <a:xfrm>
            <a:off x="6918325" y="5268913"/>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100،000،000</a:t>
            </a:r>
            <a:endParaRPr lang="en-US" altLang="en-US" sz="1400">
              <a:solidFill>
                <a:srgbClr val="003366"/>
              </a:solidFill>
              <a:latin typeface="Calibri" panose="020F0502020204030204" pitchFamily="34" charset="0"/>
              <a:cs typeface="Titr" pitchFamily="2" charset="0"/>
            </a:endParaRPr>
          </a:p>
        </p:txBody>
      </p:sp>
      <p:sp>
        <p:nvSpPr>
          <p:cNvPr id="162" name="Rectangle 26"/>
          <p:cNvSpPr>
            <a:spLocks noChangeArrowheads="1"/>
          </p:cNvSpPr>
          <p:nvPr/>
        </p:nvSpPr>
        <p:spPr bwMode="auto">
          <a:xfrm>
            <a:off x="107950" y="2187575"/>
            <a:ext cx="2735263"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89115" name="Text Box 27"/>
          <p:cNvSpPr txBox="1">
            <a:spLocks noChangeArrowheads="1"/>
          </p:cNvSpPr>
          <p:nvPr/>
        </p:nvSpPr>
        <p:spPr bwMode="auto">
          <a:xfrm>
            <a:off x="298450" y="4922838"/>
            <a:ext cx="225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6600"/>
                </a:solidFill>
                <a:latin typeface="Calibri" panose="020F0502020204030204" pitchFamily="34" charset="0"/>
                <a:cs typeface="Titr" pitchFamily="2" charset="0"/>
              </a:rPr>
              <a:t>قابل استرداد به مودي</a:t>
            </a:r>
            <a:endParaRPr lang="en-US" altLang="en-US" sz="1600">
              <a:solidFill>
                <a:srgbClr val="006600"/>
              </a:solidFill>
              <a:latin typeface="Calibri" panose="020F0502020204030204" pitchFamily="34" charset="0"/>
              <a:cs typeface="Titr" pitchFamily="2" charset="0"/>
            </a:endParaRPr>
          </a:p>
        </p:txBody>
      </p:sp>
      <p:sp>
        <p:nvSpPr>
          <p:cNvPr id="164" name="Line 28"/>
          <p:cNvSpPr>
            <a:spLocks noChangeShapeType="1"/>
          </p:cNvSpPr>
          <p:nvPr/>
        </p:nvSpPr>
        <p:spPr bwMode="auto">
          <a:xfrm>
            <a:off x="93663" y="3813175"/>
            <a:ext cx="2749550"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89117" name="Text Box 29"/>
          <p:cNvSpPr txBox="1">
            <a:spLocks noChangeArrowheads="1"/>
          </p:cNvSpPr>
          <p:nvPr/>
        </p:nvSpPr>
        <p:spPr bwMode="auto">
          <a:xfrm>
            <a:off x="3235325" y="5235575"/>
            <a:ext cx="576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0</a:t>
            </a:r>
            <a:endParaRPr lang="en-US" altLang="en-US" sz="1600">
              <a:solidFill>
                <a:srgbClr val="003366"/>
              </a:solidFill>
              <a:latin typeface="Calibri" panose="020F0502020204030204" pitchFamily="34" charset="0"/>
              <a:cs typeface="Titr" pitchFamily="2" charset="0"/>
            </a:endParaRPr>
          </a:p>
        </p:txBody>
      </p:sp>
      <p:sp>
        <p:nvSpPr>
          <p:cNvPr id="166" name="AutoShape 30"/>
          <p:cNvSpPr>
            <a:spLocks noChangeArrowheads="1"/>
          </p:cNvSpPr>
          <p:nvPr/>
        </p:nvSpPr>
        <p:spPr bwMode="auto">
          <a:xfrm>
            <a:off x="498475" y="1485900"/>
            <a:ext cx="8286750" cy="288925"/>
          </a:xfrm>
          <a:prstGeom prst="leftRightArrow">
            <a:avLst>
              <a:gd name="adj1" fmla="val 50000"/>
              <a:gd name="adj2" fmla="val 201447"/>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sz="3200" kern="0">
              <a:solidFill>
                <a:sysClr val="windowText" lastClr="000000"/>
              </a:solidFill>
              <a:latin typeface="+mn-lt"/>
              <a:cs typeface="Arial" charset="0"/>
            </a:endParaRPr>
          </a:p>
        </p:txBody>
      </p:sp>
      <p:sp>
        <p:nvSpPr>
          <p:cNvPr id="89119" name="Text Box 31"/>
          <p:cNvSpPr txBox="1">
            <a:spLocks noChangeArrowheads="1"/>
          </p:cNvSpPr>
          <p:nvPr/>
        </p:nvSpPr>
        <p:spPr bwMode="auto">
          <a:xfrm>
            <a:off x="928688" y="1201738"/>
            <a:ext cx="735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استرداد </a:t>
            </a:r>
            <a:r>
              <a:rPr lang="en-US" altLang="en-US" b="1">
                <a:solidFill>
                  <a:srgbClr val="003366"/>
                </a:solidFill>
                <a:latin typeface="Calibri" panose="020F0502020204030204" pitchFamily="34" charset="0"/>
                <a:cs typeface="Titr" pitchFamily="2" charset="0"/>
              </a:rPr>
              <a:t>VAT</a:t>
            </a:r>
            <a:r>
              <a:rPr lang="fa-IR" altLang="en-US">
                <a:solidFill>
                  <a:srgbClr val="003366"/>
                </a:solidFill>
                <a:latin typeface="Calibri" panose="020F0502020204030204" pitchFamily="34" charset="0"/>
                <a:cs typeface="Titr" pitchFamily="2" charset="0"/>
              </a:rPr>
              <a:t>‌و عوارض پرداختي بابت خريد ماشين آلات</a:t>
            </a:r>
            <a:endParaRPr lang="en-US" altLang="en-US">
              <a:solidFill>
                <a:srgbClr val="003366"/>
              </a:solidFill>
              <a:latin typeface="Calibri" panose="020F0502020204030204" pitchFamily="34" charset="0"/>
              <a:cs typeface="Titr" pitchFamily="2" charset="0"/>
            </a:endParaRPr>
          </a:p>
        </p:txBody>
      </p:sp>
      <p:sp>
        <p:nvSpPr>
          <p:cNvPr id="89120" name="Text Box 32"/>
          <p:cNvSpPr txBox="1">
            <a:spLocks noChangeArrowheads="1"/>
          </p:cNvSpPr>
          <p:nvPr/>
        </p:nvSpPr>
        <p:spPr bwMode="auto">
          <a:xfrm>
            <a:off x="6745288" y="1747838"/>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a:t>
            </a:r>
            <a:endParaRPr lang="en-US" altLang="en-US">
              <a:solidFill>
                <a:srgbClr val="003366"/>
              </a:solidFill>
              <a:latin typeface="Calibri" panose="020F0502020204030204" pitchFamily="34" charset="0"/>
              <a:cs typeface="Titr" pitchFamily="2" charset="0"/>
            </a:endParaRPr>
          </a:p>
        </p:txBody>
      </p:sp>
      <p:sp>
        <p:nvSpPr>
          <p:cNvPr id="89121" name="Text Box 33"/>
          <p:cNvSpPr txBox="1">
            <a:spLocks noChangeArrowheads="1"/>
          </p:cNvSpPr>
          <p:nvPr/>
        </p:nvSpPr>
        <p:spPr bwMode="auto">
          <a:xfrm>
            <a:off x="3609975" y="173355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فروش</a:t>
            </a:r>
            <a:endParaRPr lang="en-US" altLang="en-US">
              <a:solidFill>
                <a:srgbClr val="003366"/>
              </a:solidFill>
              <a:latin typeface="Calibri" panose="020F0502020204030204" pitchFamily="34" charset="0"/>
              <a:cs typeface="Titr" pitchFamily="2" charset="0"/>
            </a:endParaRPr>
          </a:p>
        </p:txBody>
      </p:sp>
      <p:sp>
        <p:nvSpPr>
          <p:cNvPr id="89122" name="Text Box 34"/>
          <p:cNvSpPr txBox="1">
            <a:spLocks noChangeArrowheads="1"/>
          </p:cNvSpPr>
          <p:nvPr/>
        </p:nvSpPr>
        <p:spPr bwMode="auto">
          <a:xfrm>
            <a:off x="606425" y="1762125"/>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اظهارنامه</a:t>
            </a:r>
            <a:endParaRPr lang="en-US" altLang="en-US">
              <a:solidFill>
                <a:srgbClr val="003366"/>
              </a:solidFill>
              <a:latin typeface="Calibri" panose="020F0502020204030204" pitchFamily="34" charset="0"/>
              <a:cs typeface="Titr" pitchFamily="2" charset="0"/>
            </a:endParaRPr>
          </a:p>
        </p:txBody>
      </p:sp>
      <p:sp>
        <p:nvSpPr>
          <p:cNvPr id="89123" name="Text Box 35"/>
          <p:cNvSpPr txBox="1">
            <a:spLocks noChangeArrowheads="1"/>
          </p:cNvSpPr>
          <p:nvPr/>
        </p:nvSpPr>
        <p:spPr bwMode="auto">
          <a:xfrm>
            <a:off x="520700" y="5805488"/>
            <a:ext cx="8137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در اولين دوره مالياتي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و عوارض،</a:t>
            </a:r>
            <a:r>
              <a:rPr lang="fa-IR" altLang="en-US" sz="1500">
                <a:solidFill>
                  <a:srgbClr val="0000CC"/>
                </a:solidFill>
                <a:latin typeface="Calibri" panose="020F0502020204030204" pitchFamily="34" charset="0"/>
                <a:cs typeface="Titr" pitchFamily="2" charset="0"/>
              </a:rPr>
              <a:t> شركت توليدي فرضي اقدام به خريد و نصب ماشين آلات مي‌نمايد،</a:t>
            </a:r>
            <a:endParaRPr lang="en-US" altLang="en-US" sz="1500">
              <a:solidFill>
                <a:srgbClr val="0000CC"/>
              </a:solidFill>
              <a:latin typeface="Calibri" panose="020F0502020204030204" pitchFamily="34" charset="0"/>
              <a:cs typeface="Titr" pitchFamily="2" charset="0"/>
            </a:endParaRPr>
          </a:p>
        </p:txBody>
      </p:sp>
      <p:sp>
        <p:nvSpPr>
          <p:cNvPr id="89124" name="Text Box 36"/>
          <p:cNvSpPr txBox="1">
            <a:spLocks noChangeArrowheads="1"/>
          </p:cNvSpPr>
          <p:nvPr/>
        </p:nvSpPr>
        <p:spPr bwMode="auto">
          <a:xfrm>
            <a:off x="161925" y="6191250"/>
            <a:ext cx="869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كل </a:t>
            </a:r>
            <a:r>
              <a:rPr lang="en-US" altLang="en-US" sz="1500" b="1">
                <a:solidFill>
                  <a:srgbClr val="0000CC"/>
                </a:solidFill>
                <a:latin typeface="Calibri" panose="020F0502020204030204" pitchFamily="34" charset="0"/>
                <a:cs typeface="Titr" pitchFamily="2" charset="0"/>
              </a:rPr>
              <a:t>VAT</a:t>
            </a:r>
            <a:r>
              <a:rPr lang="fa-IR" altLang="en-US" sz="1500">
                <a:solidFill>
                  <a:srgbClr val="0000CC"/>
                </a:solidFill>
                <a:latin typeface="Calibri" panose="020F0502020204030204" pitchFamily="34" charset="0"/>
                <a:cs typeface="Titr" pitchFamily="2" charset="0"/>
              </a:rPr>
              <a:t> و عوارض پرداختي بابت خريد ماشين آلات، دراولين اظهار‌نامه تسليمي به شرح فوق قابل استرداد به مودي مي‌باشد،</a:t>
            </a:r>
            <a:endParaRPr lang="en-US" altLang="en-US" sz="1500">
              <a:solidFill>
                <a:srgbClr val="0000CC"/>
              </a:solidFill>
              <a:latin typeface="Calibri" panose="020F0502020204030204" pitchFamily="34" charset="0"/>
              <a:cs typeface="Titr" pitchFamily="2" charset="0"/>
            </a:endParaRPr>
          </a:p>
        </p:txBody>
      </p:sp>
      <p:sp>
        <p:nvSpPr>
          <p:cNvPr id="173" name="Line 37"/>
          <p:cNvSpPr>
            <a:spLocks noChangeShapeType="1"/>
          </p:cNvSpPr>
          <p:nvPr/>
        </p:nvSpPr>
        <p:spPr bwMode="auto">
          <a:xfrm>
            <a:off x="100013" y="4605338"/>
            <a:ext cx="2743200"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74" name="Line 38"/>
          <p:cNvSpPr>
            <a:spLocks noChangeShapeType="1"/>
          </p:cNvSpPr>
          <p:nvPr/>
        </p:nvSpPr>
        <p:spPr bwMode="auto">
          <a:xfrm>
            <a:off x="1258888" y="2185988"/>
            <a:ext cx="0" cy="242093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75" name="Line 39"/>
          <p:cNvSpPr>
            <a:spLocks noChangeShapeType="1"/>
          </p:cNvSpPr>
          <p:nvPr/>
        </p:nvSpPr>
        <p:spPr bwMode="auto">
          <a:xfrm flipV="1">
            <a:off x="106363" y="3022600"/>
            <a:ext cx="2736850" cy="0"/>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89128" name="Text Box 40"/>
          <p:cNvSpPr txBox="1">
            <a:spLocks noChangeArrowheads="1"/>
          </p:cNvSpPr>
          <p:nvPr/>
        </p:nvSpPr>
        <p:spPr bwMode="auto">
          <a:xfrm>
            <a:off x="1230313" y="2416175"/>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فروش:</a:t>
            </a:r>
            <a:endParaRPr lang="en-US" altLang="en-US" sz="1600">
              <a:solidFill>
                <a:srgbClr val="003366"/>
              </a:solidFill>
              <a:latin typeface="Calibri" panose="020F0502020204030204" pitchFamily="34" charset="0"/>
              <a:cs typeface="Titr" pitchFamily="2" charset="0"/>
            </a:endParaRPr>
          </a:p>
        </p:txBody>
      </p:sp>
      <p:sp>
        <p:nvSpPr>
          <p:cNvPr id="89129" name="Text Box 41"/>
          <p:cNvSpPr txBox="1">
            <a:spLocks noChangeArrowheads="1"/>
          </p:cNvSpPr>
          <p:nvPr/>
        </p:nvSpPr>
        <p:spPr bwMode="auto">
          <a:xfrm>
            <a:off x="236538" y="2446338"/>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0</a:t>
            </a:r>
            <a:endParaRPr lang="en-US" altLang="en-US" sz="1600">
              <a:solidFill>
                <a:srgbClr val="003366"/>
              </a:solidFill>
              <a:latin typeface="Calibri" panose="020F0502020204030204" pitchFamily="34" charset="0"/>
              <a:cs typeface="Titr" pitchFamily="2" charset="0"/>
            </a:endParaRPr>
          </a:p>
        </p:txBody>
      </p:sp>
      <p:sp>
        <p:nvSpPr>
          <p:cNvPr id="89130" name="Text Box 42"/>
          <p:cNvSpPr txBox="1">
            <a:spLocks noChangeArrowheads="1"/>
          </p:cNvSpPr>
          <p:nvPr/>
        </p:nvSpPr>
        <p:spPr bwMode="auto">
          <a:xfrm>
            <a:off x="1273175" y="3222625"/>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خريد:</a:t>
            </a:r>
            <a:endParaRPr lang="en-US" altLang="en-US" sz="1600">
              <a:solidFill>
                <a:srgbClr val="003366"/>
              </a:solidFill>
              <a:latin typeface="Calibri" panose="020F0502020204030204" pitchFamily="34" charset="0"/>
              <a:cs typeface="Titr" pitchFamily="2" charset="0"/>
            </a:endParaRPr>
          </a:p>
        </p:txBody>
      </p:sp>
      <p:sp>
        <p:nvSpPr>
          <p:cNvPr id="89131" name="Text Box 43"/>
          <p:cNvSpPr txBox="1">
            <a:spLocks noChangeArrowheads="1"/>
          </p:cNvSpPr>
          <p:nvPr/>
        </p:nvSpPr>
        <p:spPr bwMode="auto">
          <a:xfrm>
            <a:off x="106363" y="3236913"/>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3،000،000</a:t>
            </a:r>
            <a:endParaRPr lang="en-US" altLang="en-US" sz="1600">
              <a:solidFill>
                <a:srgbClr val="003366"/>
              </a:solidFill>
              <a:latin typeface="Calibri" panose="020F0502020204030204" pitchFamily="34" charset="0"/>
              <a:cs typeface="Titr" pitchFamily="2" charset="0"/>
            </a:endParaRPr>
          </a:p>
        </p:txBody>
      </p:sp>
      <p:sp>
        <p:nvSpPr>
          <p:cNvPr id="89132" name="Text Box 44"/>
          <p:cNvSpPr txBox="1">
            <a:spLocks noChangeArrowheads="1"/>
          </p:cNvSpPr>
          <p:nvPr/>
        </p:nvSpPr>
        <p:spPr bwMode="auto">
          <a:xfrm>
            <a:off x="1358900" y="4029075"/>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مانده:</a:t>
            </a:r>
            <a:endParaRPr lang="en-US" altLang="en-US" sz="1600">
              <a:solidFill>
                <a:srgbClr val="003366"/>
              </a:solidFill>
              <a:latin typeface="Calibri" panose="020F0502020204030204" pitchFamily="34" charset="0"/>
              <a:cs typeface="Titr" pitchFamily="2" charset="0"/>
            </a:endParaRPr>
          </a:p>
        </p:txBody>
      </p:sp>
      <p:sp>
        <p:nvSpPr>
          <p:cNvPr id="89133" name="Text Box 45"/>
          <p:cNvSpPr txBox="1">
            <a:spLocks noChangeArrowheads="1"/>
          </p:cNvSpPr>
          <p:nvPr/>
        </p:nvSpPr>
        <p:spPr bwMode="auto">
          <a:xfrm>
            <a:off x="0" y="4038600"/>
            <a:ext cx="125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FF0000"/>
                </a:solidFill>
                <a:latin typeface="Calibri" panose="020F0502020204030204" pitchFamily="34" charset="0"/>
                <a:cs typeface="Titr" pitchFamily="2" charset="0"/>
              </a:rPr>
              <a:t>3،000،000-</a:t>
            </a:r>
            <a:endParaRPr lang="en-US" altLang="en-US" sz="1600">
              <a:solidFill>
                <a:srgbClr val="FF0000"/>
              </a:solidFill>
              <a:latin typeface="Calibri" panose="020F0502020204030204" pitchFamily="34" charset="0"/>
              <a:cs typeface="Titr" pitchFamily="2" charset="0"/>
            </a:endParaRPr>
          </a:p>
        </p:txBody>
      </p:sp>
      <p:sp>
        <p:nvSpPr>
          <p:cNvPr id="89134" name="TextBox 181"/>
          <p:cNvSpPr txBox="1">
            <a:spLocks noChangeArrowheads="1"/>
          </p:cNvSpPr>
          <p:nvPr/>
        </p:nvSpPr>
        <p:spPr bwMode="auto">
          <a:xfrm>
            <a:off x="0" y="642938"/>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53"/>
          <p:cNvSpPr txBox="1">
            <a:spLocks noChangeArrowheads="1"/>
          </p:cNvSpPr>
          <p:nvPr/>
        </p:nvSpPr>
        <p:spPr bwMode="auto">
          <a:xfrm>
            <a:off x="0" y="66992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
        <p:nvSpPr>
          <p:cNvPr id="101" name="AutoShape 2"/>
          <p:cNvSpPr>
            <a:spLocks noChangeArrowheads="1"/>
          </p:cNvSpPr>
          <p:nvPr/>
        </p:nvSpPr>
        <p:spPr bwMode="auto">
          <a:xfrm>
            <a:off x="765175" y="5581650"/>
            <a:ext cx="7775575" cy="998538"/>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91140" name="Text Box 3"/>
          <p:cNvSpPr txBox="1">
            <a:spLocks noChangeArrowheads="1"/>
          </p:cNvSpPr>
          <p:nvPr/>
        </p:nvSpPr>
        <p:spPr bwMode="auto">
          <a:xfrm>
            <a:off x="1944688" y="1285875"/>
            <a:ext cx="5688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استرداد </a:t>
            </a:r>
            <a:r>
              <a:rPr lang="en-US" altLang="en-US" b="1">
                <a:solidFill>
                  <a:srgbClr val="003366"/>
                </a:solidFill>
                <a:latin typeface="Calibri" panose="020F0502020204030204" pitchFamily="34" charset="0"/>
                <a:cs typeface="Titr" pitchFamily="2" charset="0"/>
              </a:rPr>
              <a:t>VAT</a:t>
            </a:r>
            <a:r>
              <a:rPr lang="fa-IR" altLang="en-US">
                <a:solidFill>
                  <a:srgbClr val="003366"/>
                </a:solidFill>
                <a:latin typeface="Calibri" panose="020F0502020204030204" pitchFamily="34" charset="0"/>
                <a:cs typeface="Titr" pitchFamily="2" charset="0"/>
              </a:rPr>
              <a:t>‌پرداختي بابت مواد اوليه</a:t>
            </a:r>
            <a:endParaRPr lang="en-US" altLang="en-US">
              <a:solidFill>
                <a:srgbClr val="003366"/>
              </a:solidFill>
              <a:latin typeface="Calibri" panose="020F0502020204030204" pitchFamily="34" charset="0"/>
              <a:cs typeface="Titr" pitchFamily="2" charset="0"/>
            </a:endParaRPr>
          </a:p>
        </p:txBody>
      </p:sp>
      <p:sp>
        <p:nvSpPr>
          <p:cNvPr id="103" name="AutoShape 4"/>
          <p:cNvSpPr>
            <a:spLocks noChangeArrowheads="1"/>
          </p:cNvSpPr>
          <p:nvPr/>
        </p:nvSpPr>
        <p:spPr bwMode="auto">
          <a:xfrm>
            <a:off x="777875" y="1581150"/>
            <a:ext cx="7991475" cy="214313"/>
          </a:xfrm>
          <a:prstGeom prst="leftRightArrow">
            <a:avLst>
              <a:gd name="adj1" fmla="val 50000"/>
              <a:gd name="adj2" fmla="val 256862"/>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4" name="Rectangle 5"/>
          <p:cNvSpPr>
            <a:spLocks noChangeArrowheads="1"/>
          </p:cNvSpPr>
          <p:nvPr/>
        </p:nvSpPr>
        <p:spPr bwMode="auto">
          <a:xfrm>
            <a:off x="6307138" y="2065338"/>
            <a:ext cx="2881312"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rgbClr val="003366"/>
              </a:solidFill>
              <a:latin typeface="+mn-lt"/>
              <a:cs typeface="Arial" charset="0"/>
            </a:endParaRPr>
          </a:p>
        </p:txBody>
      </p:sp>
      <p:sp>
        <p:nvSpPr>
          <p:cNvPr id="105" name="Line 6"/>
          <p:cNvSpPr>
            <a:spLocks noChangeShapeType="1"/>
          </p:cNvSpPr>
          <p:nvPr/>
        </p:nvSpPr>
        <p:spPr bwMode="auto">
          <a:xfrm>
            <a:off x="8223250" y="2066925"/>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6" name="Line 7"/>
          <p:cNvSpPr>
            <a:spLocks noChangeShapeType="1"/>
          </p:cNvSpPr>
          <p:nvPr/>
        </p:nvSpPr>
        <p:spPr bwMode="auto">
          <a:xfrm>
            <a:off x="7200900" y="2065338"/>
            <a:ext cx="1588"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7" name="Line 8"/>
          <p:cNvSpPr>
            <a:spLocks noChangeShapeType="1"/>
          </p:cNvSpPr>
          <p:nvPr/>
        </p:nvSpPr>
        <p:spPr bwMode="auto">
          <a:xfrm flipH="1">
            <a:off x="6307138" y="2497138"/>
            <a:ext cx="2881312"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1146" name="Text Box 9"/>
          <p:cNvSpPr txBox="1">
            <a:spLocks noChangeArrowheads="1"/>
          </p:cNvSpPr>
          <p:nvPr/>
        </p:nvSpPr>
        <p:spPr bwMode="auto">
          <a:xfrm>
            <a:off x="8340725" y="2085975"/>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1147" name="Text Box 10"/>
          <p:cNvSpPr txBox="1">
            <a:spLocks noChangeArrowheads="1"/>
          </p:cNvSpPr>
          <p:nvPr/>
        </p:nvSpPr>
        <p:spPr bwMode="auto">
          <a:xfrm>
            <a:off x="7300913" y="2085975"/>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1148" name="Text Box 11"/>
          <p:cNvSpPr txBox="1">
            <a:spLocks noChangeArrowheads="1"/>
          </p:cNvSpPr>
          <p:nvPr/>
        </p:nvSpPr>
        <p:spPr bwMode="auto">
          <a:xfrm>
            <a:off x="6365875" y="2065338"/>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11" name="Line 12"/>
          <p:cNvSpPr>
            <a:spLocks noChangeShapeType="1"/>
          </p:cNvSpPr>
          <p:nvPr/>
        </p:nvSpPr>
        <p:spPr bwMode="auto">
          <a:xfrm flipH="1">
            <a:off x="6307138" y="5016500"/>
            <a:ext cx="2881312"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1150" name="Text Box 13"/>
          <p:cNvSpPr txBox="1">
            <a:spLocks noChangeArrowheads="1"/>
          </p:cNvSpPr>
          <p:nvPr/>
        </p:nvSpPr>
        <p:spPr bwMode="auto">
          <a:xfrm>
            <a:off x="8367713" y="5089525"/>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1151" name="Text Box 14"/>
          <p:cNvSpPr txBox="1">
            <a:spLocks noChangeArrowheads="1"/>
          </p:cNvSpPr>
          <p:nvPr/>
        </p:nvSpPr>
        <p:spPr bwMode="auto">
          <a:xfrm>
            <a:off x="8180388" y="2632075"/>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مواد اوليه </a:t>
            </a:r>
            <a:r>
              <a:rPr lang="en-US" altLang="en-US" sz="1400" b="1">
                <a:solidFill>
                  <a:srgbClr val="003366"/>
                </a:solidFill>
                <a:latin typeface="Calibri" panose="020F0502020204030204" pitchFamily="34" charset="0"/>
                <a:cs typeface="Titr" pitchFamily="2" charset="0"/>
              </a:rPr>
              <a:t>A</a:t>
            </a:r>
            <a:endParaRPr lang="en-US" altLang="en-US" sz="1400">
              <a:solidFill>
                <a:srgbClr val="003366"/>
              </a:solidFill>
              <a:latin typeface="Calibri" panose="020F0502020204030204" pitchFamily="34" charset="0"/>
              <a:cs typeface="Titr" pitchFamily="2" charset="0"/>
            </a:endParaRPr>
          </a:p>
        </p:txBody>
      </p:sp>
      <p:sp>
        <p:nvSpPr>
          <p:cNvPr id="91152" name="Text Box 15"/>
          <p:cNvSpPr txBox="1">
            <a:spLocks noChangeArrowheads="1"/>
          </p:cNvSpPr>
          <p:nvPr/>
        </p:nvSpPr>
        <p:spPr bwMode="auto">
          <a:xfrm>
            <a:off x="7115175" y="2630488"/>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a:t>
            </a:r>
            <a:endParaRPr lang="en-US" altLang="en-US" sz="1400">
              <a:solidFill>
                <a:srgbClr val="003366"/>
              </a:solidFill>
              <a:latin typeface="Calibri" panose="020F0502020204030204" pitchFamily="34" charset="0"/>
              <a:cs typeface="Titr" pitchFamily="2" charset="0"/>
            </a:endParaRPr>
          </a:p>
        </p:txBody>
      </p:sp>
      <p:sp>
        <p:nvSpPr>
          <p:cNvPr id="91153" name="Text Box 16"/>
          <p:cNvSpPr txBox="1">
            <a:spLocks noChangeArrowheads="1"/>
          </p:cNvSpPr>
          <p:nvPr/>
        </p:nvSpPr>
        <p:spPr bwMode="auto">
          <a:xfrm>
            <a:off x="7143750" y="514985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30،000،000</a:t>
            </a:r>
            <a:endParaRPr lang="en-US" altLang="en-US" sz="1400">
              <a:solidFill>
                <a:srgbClr val="003366"/>
              </a:solidFill>
              <a:latin typeface="Calibri" panose="020F0502020204030204" pitchFamily="34" charset="0"/>
              <a:cs typeface="Titr" pitchFamily="2" charset="0"/>
            </a:endParaRPr>
          </a:p>
        </p:txBody>
      </p:sp>
      <p:sp>
        <p:nvSpPr>
          <p:cNvPr id="91154" name="Text Box 17"/>
          <p:cNvSpPr txBox="1">
            <a:spLocks noChangeArrowheads="1"/>
          </p:cNvSpPr>
          <p:nvPr/>
        </p:nvSpPr>
        <p:spPr bwMode="auto">
          <a:xfrm>
            <a:off x="6970713" y="1743075"/>
            <a:ext cx="1511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خريد</a:t>
            </a:r>
            <a:endParaRPr lang="en-US" altLang="en-US" sz="1500">
              <a:solidFill>
                <a:srgbClr val="003366"/>
              </a:solidFill>
              <a:latin typeface="Calibri" panose="020F0502020204030204" pitchFamily="34" charset="0"/>
              <a:cs typeface="Titr" pitchFamily="2" charset="0"/>
            </a:endParaRPr>
          </a:p>
        </p:txBody>
      </p:sp>
      <p:sp>
        <p:nvSpPr>
          <p:cNvPr id="117" name="Rectangle 18"/>
          <p:cNvSpPr>
            <a:spLocks noChangeArrowheads="1"/>
          </p:cNvSpPr>
          <p:nvPr/>
        </p:nvSpPr>
        <p:spPr bwMode="auto">
          <a:xfrm>
            <a:off x="3259138" y="2068513"/>
            <a:ext cx="2879725"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rgbClr val="003366"/>
              </a:solidFill>
              <a:latin typeface="+mn-lt"/>
              <a:cs typeface="Arial" charset="0"/>
            </a:endParaRPr>
          </a:p>
        </p:txBody>
      </p:sp>
      <p:sp>
        <p:nvSpPr>
          <p:cNvPr id="118" name="Line 19"/>
          <p:cNvSpPr>
            <a:spLocks noChangeShapeType="1"/>
          </p:cNvSpPr>
          <p:nvPr/>
        </p:nvSpPr>
        <p:spPr bwMode="auto">
          <a:xfrm>
            <a:off x="5203825" y="2065338"/>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9" name="Line 20"/>
          <p:cNvSpPr>
            <a:spLocks noChangeShapeType="1"/>
          </p:cNvSpPr>
          <p:nvPr/>
        </p:nvSpPr>
        <p:spPr bwMode="auto">
          <a:xfrm>
            <a:off x="4195763" y="2068513"/>
            <a:ext cx="1587"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20" name="Line 21"/>
          <p:cNvSpPr>
            <a:spLocks noChangeShapeType="1"/>
          </p:cNvSpPr>
          <p:nvPr/>
        </p:nvSpPr>
        <p:spPr bwMode="auto">
          <a:xfrm flipH="1">
            <a:off x="3259138" y="2500313"/>
            <a:ext cx="2879725"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1159" name="Text Box 22"/>
          <p:cNvSpPr txBox="1">
            <a:spLocks noChangeArrowheads="1"/>
          </p:cNvSpPr>
          <p:nvPr/>
        </p:nvSpPr>
        <p:spPr bwMode="auto">
          <a:xfrm>
            <a:off x="5335588" y="208915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1160" name="Text Box 23"/>
          <p:cNvSpPr txBox="1">
            <a:spLocks noChangeArrowheads="1"/>
          </p:cNvSpPr>
          <p:nvPr/>
        </p:nvSpPr>
        <p:spPr bwMode="auto">
          <a:xfrm>
            <a:off x="4267200" y="2089150"/>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1161" name="Text Box 24"/>
          <p:cNvSpPr txBox="1">
            <a:spLocks noChangeArrowheads="1"/>
          </p:cNvSpPr>
          <p:nvPr/>
        </p:nvSpPr>
        <p:spPr bwMode="auto">
          <a:xfrm>
            <a:off x="3332163" y="2068513"/>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24" name="Line 25"/>
          <p:cNvSpPr>
            <a:spLocks noChangeShapeType="1"/>
          </p:cNvSpPr>
          <p:nvPr/>
        </p:nvSpPr>
        <p:spPr bwMode="auto">
          <a:xfrm flipH="1">
            <a:off x="3259138" y="5019675"/>
            <a:ext cx="2879725"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1163" name="Text Box 26"/>
          <p:cNvSpPr txBox="1">
            <a:spLocks noChangeArrowheads="1"/>
          </p:cNvSpPr>
          <p:nvPr/>
        </p:nvSpPr>
        <p:spPr bwMode="auto">
          <a:xfrm>
            <a:off x="5362575" y="5092700"/>
            <a:ext cx="703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1164" name="Text Box 27"/>
          <p:cNvSpPr txBox="1">
            <a:spLocks noChangeArrowheads="1"/>
          </p:cNvSpPr>
          <p:nvPr/>
        </p:nvSpPr>
        <p:spPr bwMode="auto">
          <a:xfrm>
            <a:off x="3460750" y="5116513"/>
            <a:ext cx="576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0</a:t>
            </a:r>
            <a:endParaRPr lang="en-US" altLang="en-US" sz="1600">
              <a:solidFill>
                <a:srgbClr val="003366"/>
              </a:solidFill>
              <a:latin typeface="Calibri" panose="020F0502020204030204" pitchFamily="34" charset="0"/>
              <a:cs typeface="Titr" pitchFamily="2" charset="0"/>
            </a:endParaRPr>
          </a:p>
        </p:txBody>
      </p:sp>
      <p:sp>
        <p:nvSpPr>
          <p:cNvPr id="91165" name="Text Box 28"/>
          <p:cNvSpPr txBox="1">
            <a:spLocks noChangeArrowheads="1"/>
          </p:cNvSpPr>
          <p:nvPr/>
        </p:nvSpPr>
        <p:spPr bwMode="auto">
          <a:xfrm>
            <a:off x="3835400" y="1728788"/>
            <a:ext cx="1655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فروش</a:t>
            </a:r>
            <a:endParaRPr lang="en-US" altLang="en-US" sz="1500">
              <a:solidFill>
                <a:srgbClr val="003366"/>
              </a:solidFill>
              <a:latin typeface="Calibri" panose="020F0502020204030204" pitchFamily="34" charset="0"/>
              <a:cs typeface="Titr" pitchFamily="2" charset="0"/>
            </a:endParaRPr>
          </a:p>
        </p:txBody>
      </p:sp>
      <p:sp>
        <p:nvSpPr>
          <p:cNvPr id="91166" name="Text Box 29"/>
          <p:cNvSpPr txBox="1">
            <a:spLocks noChangeArrowheads="1"/>
          </p:cNvSpPr>
          <p:nvPr/>
        </p:nvSpPr>
        <p:spPr bwMode="auto">
          <a:xfrm>
            <a:off x="6294438" y="2627313"/>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1167" name="Text Box 30"/>
          <p:cNvSpPr txBox="1">
            <a:spLocks noChangeArrowheads="1"/>
          </p:cNvSpPr>
          <p:nvPr/>
        </p:nvSpPr>
        <p:spPr bwMode="auto">
          <a:xfrm>
            <a:off x="8180388" y="3074988"/>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مواد اوليه </a:t>
            </a:r>
            <a:r>
              <a:rPr lang="en-US" altLang="en-US" sz="1400" b="1">
                <a:solidFill>
                  <a:srgbClr val="003366"/>
                </a:solidFill>
                <a:latin typeface="Calibri" panose="020F0502020204030204" pitchFamily="34" charset="0"/>
                <a:cs typeface="Titr" pitchFamily="2" charset="0"/>
              </a:rPr>
              <a:t>B</a:t>
            </a:r>
            <a:endParaRPr lang="en-US" altLang="en-US" sz="1400">
              <a:solidFill>
                <a:srgbClr val="003366"/>
              </a:solidFill>
              <a:latin typeface="Calibri" panose="020F0502020204030204" pitchFamily="34" charset="0"/>
              <a:cs typeface="Titr" pitchFamily="2" charset="0"/>
            </a:endParaRPr>
          </a:p>
        </p:txBody>
      </p:sp>
      <p:sp>
        <p:nvSpPr>
          <p:cNvPr id="91168" name="Text Box 31"/>
          <p:cNvSpPr txBox="1">
            <a:spLocks noChangeArrowheads="1"/>
          </p:cNvSpPr>
          <p:nvPr/>
        </p:nvSpPr>
        <p:spPr bwMode="auto">
          <a:xfrm>
            <a:off x="7115175" y="3060700"/>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cs typeface="Titr" pitchFamily="2" charset="0"/>
              </a:rPr>
              <a:t>20،000،000</a:t>
            </a:r>
            <a:endParaRPr lang="en-US" altLang="en-US" sz="1400">
              <a:solidFill>
                <a:srgbClr val="003366"/>
              </a:solidFill>
              <a:cs typeface="Titr" pitchFamily="2" charset="0"/>
            </a:endParaRPr>
          </a:p>
        </p:txBody>
      </p:sp>
      <p:sp>
        <p:nvSpPr>
          <p:cNvPr id="91169" name="Text Box 32"/>
          <p:cNvSpPr txBox="1">
            <a:spLocks noChangeArrowheads="1"/>
          </p:cNvSpPr>
          <p:nvPr/>
        </p:nvSpPr>
        <p:spPr bwMode="auto">
          <a:xfrm>
            <a:off x="6149975" y="3060700"/>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cs typeface="Titr" pitchFamily="2" charset="0"/>
              </a:rPr>
              <a:t>600،000</a:t>
            </a:r>
            <a:endParaRPr lang="en-US" altLang="en-US" sz="1400">
              <a:solidFill>
                <a:srgbClr val="003366"/>
              </a:solidFill>
              <a:cs typeface="Titr" pitchFamily="2" charset="0"/>
            </a:endParaRPr>
          </a:p>
        </p:txBody>
      </p:sp>
      <p:sp>
        <p:nvSpPr>
          <p:cNvPr id="91170" name="Text Box 33"/>
          <p:cNvSpPr txBox="1">
            <a:spLocks noChangeArrowheads="1"/>
          </p:cNvSpPr>
          <p:nvPr/>
        </p:nvSpPr>
        <p:spPr bwMode="auto">
          <a:xfrm>
            <a:off x="6278563" y="5148263"/>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900،000</a:t>
            </a:r>
            <a:endParaRPr lang="en-US" altLang="en-US" sz="1400">
              <a:solidFill>
                <a:srgbClr val="003366"/>
              </a:solidFill>
              <a:latin typeface="Calibri" panose="020F0502020204030204" pitchFamily="34" charset="0"/>
              <a:cs typeface="Titr" pitchFamily="2" charset="0"/>
            </a:endParaRPr>
          </a:p>
        </p:txBody>
      </p:sp>
      <p:sp>
        <p:nvSpPr>
          <p:cNvPr id="91171" name="Text Box 34"/>
          <p:cNvSpPr txBox="1">
            <a:spLocks noChangeArrowheads="1"/>
          </p:cNvSpPr>
          <p:nvPr/>
        </p:nvSpPr>
        <p:spPr bwMode="auto">
          <a:xfrm>
            <a:off x="581025" y="5645150"/>
            <a:ext cx="8137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در دومين دوره مالياتي شركت توليدي فرضي هنوز توليد ندارد، ولي اقدام به خريد مواد اوليه نموده است،</a:t>
            </a:r>
            <a:endParaRPr lang="en-US" altLang="en-US" sz="1500">
              <a:solidFill>
                <a:srgbClr val="0000CC"/>
              </a:solidFill>
              <a:latin typeface="Calibri" panose="020F0502020204030204" pitchFamily="34" charset="0"/>
              <a:cs typeface="Titr" pitchFamily="2" charset="0"/>
            </a:endParaRPr>
          </a:p>
        </p:txBody>
      </p:sp>
      <p:sp>
        <p:nvSpPr>
          <p:cNvPr id="91172" name="Text Box 35"/>
          <p:cNvSpPr txBox="1">
            <a:spLocks noChangeArrowheads="1"/>
          </p:cNvSpPr>
          <p:nvPr/>
        </p:nvSpPr>
        <p:spPr bwMode="auto">
          <a:xfrm>
            <a:off x="476250" y="5945188"/>
            <a:ext cx="84248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كل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پرداختي بابت مواد اوليه دردومين اظهار‌نامه تسليمي به شرح فوق قابل استرداد به مودي مي‌باشد،</a:t>
            </a:r>
            <a:endParaRPr lang="en-US" altLang="en-US" sz="1500">
              <a:solidFill>
                <a:srgbClr val="0000CC"/>
              </a:solidFill>
              <a:latin typeface="Calibri" panose="020F0502020204030204" pitchFamily="34" charset="0"/>
              <a:cs typeface="Titr" pitchFamily="2" charset="0"/>
            </a:endParaRPr>
          </a:p>
        </p:txBody>
      </p:sp>
      <p:sp>
        <p:nvSpPr>
          <p:cNvPr id="135" name="Rectangle 36"/>
          <p:cNvSpPr>
            <a:spLocks noChangeArrowheads="1"/>
          </p:cNvSpPr>
          <p:nvPr/>
        </p:nvSpPr>
        <p:spPr bwMode="auto">
          <a:xfrm>
            <a:off x="333375" y="2068513"/>
            <a:ext cx="2735263"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ctr" rtl="1" eaLnBrk="1" fontAlgn="auto" hangingPunct="1">
              <a:spcBef>
                <a:spcPts val="0"/>
              </a:spcBef>
              <a:spcAft>
                <a:spcPts val="0"/>
              </a:spcAft>
              <a:defRPr/>
            </a:pPr>
            <a:endParaRPr lang="en-US" sz="1400" kern="0">
              <a:solidFill>
                <a:sysClr val="windowText" lastClr="000000"/>
              </a:solidFill>
              <a:latin typeface="+mn-lt"/>
              <a:cs typeface="Titr" pitchFamily="2" charset="-78"/>
            </a:endParaRPr>
          </a:p>
        </p:txBody>
      </p:sp>
      <p:sp>
        <p:nvSpPr>
          <p:cNvPr id="91174" name="Text Box 37"/>
          <p:cNvSpPr txBox="1">
            <a:spLocks noChangeArrowheads="1"/>
          </p:cNvSpPr>
          <p:nvPr/>
        </p:nvSpPr>
        <p:spPr bwMode="auto">
          <a:xfrm>
            <a:off x="523875" y="4803775"/>
            <a:ext cx="225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6600"/>
                </a:solidFill>
                <a:latin typeface="Calibri" panose="020F0502020204030204" pitchFamily="34" charset="0"/>
                <a:cs typeface="Titr" pitchFamily="2" charset="0"/>
              </a:rPr>
              <a:t>قابل استرداد به مودي</a:t>
            </a:r>
            <a:endParaRPr lang="en-US" altLang="en-US" sz="1600">
              <a:solidFill>
                <a:srgbClr val="006600"/>
              </a:solidFill>
              <a:latin typeface="Calibri" panose="020F0502020204030204" pitchFamily="34" charset="0"/>
              <a:cs typeface="Titr" pitchFamily="2" charset="0"/>
            </a:endParaRPr>
          </a:p>
        </p:txBody>
      </p:sp>
      <p:sp>
        <p:nvSpPr>
          <p:cNvPr id="137" name="Line 38"/>
          <p:cNvSpPr>
            <a:spLocks noChangeShapeType="1"/>
          </p:cNvSpPr>
          <p:nvPr/>
        </p:nvSpPr>
        <p:spPr bwMode="auto">
          <a:xfrm>
            <a:off x="319088" y="3694113"/>
            <a:ext cx="2749550"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1176" name="Text Box 39"/>
          <p:cNvSpPr txBox="1">
            <a:spLocks noChangeArrowheads="1"/>
          </p:cNvSpPr>
          <p:nvPr/>
        </p:nvSpPr>
        <p:spPr bwMode="auto">
          <a:xfrm>
            <a:off x="831850" y="1757363"/>
            <a:ext cx="1655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اظهارنامه</a:t>
            </a:r>
            <a:endParaRPr lang="en-US" altLang="en-US" sz="1500">
              <a:solidFill>
                <a:srgbClr val="003366"/>
              </a:solidFill>
              <a:latin typeface="Calibri" panose="020F0502020204030204" pitchFamily="34" charset="0"/>
              <a:cs typeface="Titr" pitchFamily="2" charset="0"/>
            </a:endParaRPr>
          </a:p>
        </p:txBody>
      </p:sp>
      <p:sp>
        <p:nvSpPr>
          <p:cNvPr id="139" name="Line 40"/>
          <p:cNvSpPr>
            <a:spLocks noChangeShapeType="1"/>
          </p:cNvSpPr>
          <p:nvPr/>
        </p:nvSpPr>
        <p:spPr bwMode="auto">
          <a:xfrm>
            <a:off x="325438" y="4486275"/>
            <a:ext cx="2743200"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0" name="Line 41"/>
          <p:cNvSpPr>
            <a:spLocks noChangeShapeType="1"/>
          </p:cNvSpPr>
          <p:nvPr/>
        </p:nvSpPr>
        <p:spPr bwMode="auto">
          <a:xfrm>
            <a:off x="1484313" y="2066925"/>
            <a:ext cx="0" cy="242093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1" name="Line 42"/>
          <p:cNvSpPr>
            <a:spLocks noChangeShapeType="1"/>
          </p:cNvSpPr>
          <p:nvPr/>
        </p:nvSpPr>
        <p:spPr bwMode="auto">
          <a:xfrm flipV="1">
            <a:off x="331788" y="2903538"/>
            <a:ext cx="2736850" cy="0"/>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1180" name="Text Box 43"/>
          <p:cNvSpPr txBox="1">
            <a:spLocks noChangeArrowheads="1"/>
          </p:cNvSpPr>
          <p:nvPr/>
        </p:nvSpPr>
        <p:spPr bwMode="auto">
          <a:xfrm>
            <a:off x="1455738" y="2297113"/>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فروش:</a:t>
            </a:r>
            <a:endParaRPr lang="en-US" altLang="en-US" sz="1600">
              <a:solidFill>
                <a:srgbClr val="003366"/>
              </a:solidFill>
              <a:latin typeface="Calibri" panose="020F0502020204030204" pitchFamily="34" charset="0"/>
              <a:cs typeface="Titr" pitchFamily="2" charset="0"/>
            </a:endParaRPr>
          </a:p>
        </p:txBody>
      </p:sp>
      <p:sp>
        <p:nvSpPr>
          <p:cNvPr id="91181" name="Text Box 44"/>
          <p:cNvSpPr txBox="1">
            <a:spLocks noChangeArrowheads="1"/>
          </p:cNvSpPr>
          <p:nvPr/>
        </p:nvSpPr>
        <p:spPr bwMode="auto">
          <a:xfrm>
            <a:off x="461963" y="2327275"/>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0</a:t>
            </a:r>
            <a:endParaRPr lang="en-US" altLang="en-US" sz="1600">
              <a:solidFill>
                <a:srgbClr val="003366"/>
              </a:solidFill>
              <a:latin typeface="Calibri" panose="020F0502020204030204" pitchFamily="34" charset="0"/>
              <a:cs typeface="Titr" pitchFamily="2" charset="0"/>
            </a:endParaRPr>
          </a:p>
        </p:txBody>
      </p:sp>
      <p:sp>
        <p:nvSpPr>
          <p:cNvPr id="91182" name="Text Box 45"/>
          <p:cNvSpPr txBox="1">
            <a:spLocks noChangeArrowheads="1"/>
          </p:cNvSpPr>
          <p:nvPr/>
        </p:nvSpPr>
        <p:spPr bwMode="auto">
          <a:xfrm>
            <a:off x="1498600" y="3103563"/>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خريد:</a:t>
            </a:r>
            <a:endParaRPr lang="en-US" altLang="en-US" sz="1600">
              <a:solidFill>
                <a:srgbClr val="003366"/>
              </a:solidFill>
              <a:latin typeface="Calibri" panose="020F0502020204030204" pitchFamily="34" charset="0"/>
              <a:cs typeface="Titr" pitchFamily="2" charset="0"/>
            </a:endParaRPr>
          </a:p>
        </p:txBody>
      </p:sp>
      <p:sp>
        <p:nvSpPr>
          <p:cNvPr id="91183" name="Text Box 46"/>
          <p:cNvSpPr txBox="1">
            <a:spLocks noChangeArrowheads="1"/>
          </p:cNvSpPr>
          <p:nvPr/>
        </p:nvSpPr>
        <p:spPr bwMode="auto">
          <a:xfrm>
            <a:off x="331788" y="3117850"/>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900،000</a:t>
            </a:r>
            <a:endParaRPr lang="en-US" altLang="en-US" sz="1600">
              <a:solidFill>
                <a:srgbClr val="003366"/>
              </a:solidFill>
              <a:latin typeface="Calibri" panose="020F0502020204030204" pitchFamily="34" charset="0"/>
              <a:cs typeface="Titr" pitchFamily="2" charset="0"/>
            </a:endParaRPr>
          </a:p>
        </p:txBody>
      </p:sp>
      <p:sp>
        <p:nvSpPr>
          <p:cNvPr id="91184" name="Text Box 47"/>
          <p:cNvSpPr txBox="1">
            <a:spLocks noChangeArrowheads="1"/>
          </p:cNvSpPr>
          <p:nvPr/>
        </p:nvSpPr>
        <p:spPr bwMode="auto">
          <a:xfrm>
            <a:off x="1584325" y="3910013"/>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مانده:</a:t>
            </a:r>
            <a:endParaRPr lang="en-US" altLang="en-US" sz="1600">
              <a:solidFill>
                <a:srgbClr val="003366"/>
              </a:solidFill>
              <a:latin typeface="Calibri" panose="020F0502020204030204" pitchFamily="34" charset="0"/>
              <a:cs typeface="Titr" pitchFamily="2" charset="0"/>
            </a:endParaRPr>
          </a:p>
        </p:txBody>
      </p:sp>
      <p:sp>
        <p:nvSpPr>
          <p:cNvPr id="91185" name="Text Box 48"/>
          <p:cNvSpPr txBox="1">
            <a:spLocks noChangeArrowheads="1"/>
          </p:cNvSpPr>
          <p:nvPr/>
        </p:nvSpPr>
        <p:spPr bwMode="auto">
          <a:xfrm>
            <a:off x="225425" y="3919538"/>
            <a:ext cx="125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FF0000"/>
                </a:solidFill>
                <a:latin typeface="Calibri" panose="020F0502020204030204" pitchFamily="34" charset="0"/>
                <a:cs typeface="Titr" pitchFamily="2" charset="0"/>
              </a:rPr>
              <a:t>900،000-</a:t>
            </a:r>
            <a:endParaRPr lang="en-US" altLang="en-US" sz="1600">
              <a:solidFill>
                <a:srgbClr val="FF0000"/>
              </a:solidFill>
              <a:latin typeface="Calibri" panose="020F0502020204030204" pitchFamily="34" charset="0"/>
              <a:cs typeface="Titr" pitchFamily="2" charset="0"/>
            </a:endParaRPr>
          </a:p>
        </p:txBody>
      </p:sp>
      <p:sp>
        <p:nvSpPr>
          <p:cNvPr id="91186" name="Text Box 49"/>
          <p:cNvSpPr txBox="1">
            <a:spLocks noChangeArrowheads="1"/>
          </p:cNvSpPr>
          <p:nvPr/>
        </p:nvSpPr>
        <p:spPr bwMode="auto">
          <a:xfrm>
            <a:off x="836613" y="6253163"/>
            <a:ext cx="77771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(حتي اگر مواد اوليه فاسد شده يا تبديل به ضايعات گردد)</a:t>
            </a:r>
            <a:endParaRPr lang="en-US" altLang="en-US" sz="1500">
              <a:solidFill>
                <a:srgbClr val="0000CC"/>
              </a:solidFill>
              <a:latin typeface="Calibri" panose="020F0502020204030204" pitchFamily="34" charset="0"/>
              <a:cs typeface="Titr" pitchFamily="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utoShape 2"/>
          <p:cNvSpPr>
            <a:spLocks noChangeArrowheads="1"/>
          </p:cNvSpPr>
          <p:nvPr/>
        </p:nvSpPr>
        <p:spPr bwMode="auto">
          <a:xfrm>
            <a:off x="795338" y="5746750"/>
            <a:ext cx="7664450" cy="754063"/>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8" name="AutoShape 3"/>
          <p:cNvSpPr>
            <a:spLocks noChangeArrowheads="1"/>
          </p:cNvSpPr>
          <p:nvPr/>
        </p:nvSpPr>
        <p:spPr bwMode="auto">
          <a:xfrm>
            <a:off x="625475" y="1500188"/>
            <a:ext cx="7991475" cy="214312"/>
          </a:xfrm>
          <a:prstGeom prst="leftRightArrow">
            <a:avLst>
              <a:gd name="adj1" fmla="val 50000"/>
              <a:gd name="adj2" fmla="val 216030"/>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93188" name="Text Box 4"/>
          <p:cNvSpPr txBox="1">
            <a:spLocks noChangeArrowheads="1"/>
          </p:cNvSpPr>
          <p:nvPr/>
        </p:nvSpPr>
        <p:spPr bwMode="auto">
          <a:xfrm>
            <a:off x="1792288" y="1204913"/>
            <a:ext cx="5688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استرداد اضافه پرداختي </a:t>
            </a:r>
            <a:r>
              <a:rPr lang="en-US" altLang="en-US">
                <a:solidFill>
                  <a:srgbClr val="003366"/>
                </a:solidFill>
                <a:latin typeface="Calibri" panose="020F0502020204030204" pitchFamily="34" charset="0"/>
                <a:cs typeface="Titr" pitchFamily="2" charset="0"/>
              </a:rPr>
              <a:t> </a:t>
            </a:r>
            <a:r>
              <a:rPr lang="en-US" altLang="en-US" b="1">
                <a:solidFill>
                  <a:srgbClr val="003366"/>
                </a:solidFill>
                <a:latin typeface="Calibri" panose="020F0502020204030204" pitchFamily="34" charset="0"/>
                <a:cs typeface="Titr" pitchFamily="2" charset="0"/>
              </a:rPr>
              <a:t>VAT</a:t>
            </a:r>
            <a:r>
              <a:rPr lang="fa-IR" altLang="en-US">
                <a:solidFill>
                  <a:srgbClr val="003366"/>
                </a:solidFill>
                <a:latin typeface="Calibri" panose="020F0502020204030204" pitchFamily="34" charset="0"/>
                <a:cs typeface="Titr" pitchFamily="2" charset="0"/>
              </a:rPr>
              <a:t>‌بابت مواد اوليه</a:t>
            </a:r>
            <a:endParaRPr lang="en-US" altLang="en-US">
              <a:solidFill>
                <a:srgbClr val="003366"/>
              </a:solidFill>
              <a:latin typeface="Calibri" panose="020F0502020204030204" pitchFamily="34" charset="0"/>
              <a:cs typeface="Titr" pitchFamily="2" charset="0"/>
            </a:endParaRPr>
          </a:p>
        </p:txBody>
      </p:sp>
      <p:sp>
        <p:nvSpPr>
          <p:cNvPr id="110" name="Rectangle 5"/>
          <p:cNvSpPr>
            <a:spLocks noChangeArrowheads="1"/>
          </p:cNvSpPr>
          <p:nvPr/>
        </p:nvSpPr>
        <p:spPr bwMode="auto">
          <a:xfrm>
            <a:off x="6154738" y="2181225"/>
            <a:ext cx="2881312"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1" name="Line 6"/>
          <p:cNvSpPr>
            <a:spLocks noChangeShapeType="1"/>
          </p:cNvSpPr>
          <p:nvPr/>
        </p:nvSpPr>
        <p:spPr bwMode="auto">
          <a:xfrm>
            <a:off x="8070850" y="2182813"/>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2" name="Line 7"/>
          <p:cNvSpPr>
            <a:spLocks noChangeShapeType="1"/>
          </p:cNvSpPr>
          <p:nvPr/>
        </p:nvSpPr>
        <p:spPr bwMode="auto">
          <a:xfrm>
            <a:off x="7048500" y="2181225"/>
            <a:ext cx="1588"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3" name="Line 8"/>
          <p:cNvSpPr>
            <a:spLocks noChangeShapeType="1"/>
          </p:cNvSpPr>
          <p:nvPr/>
        </p:nvSpPr>
        <p:spPr bwMode="auto">
          <a:xfrm flipH="1">
            <a:off x="6154738" y="2613025"/>
            <a:ext cx="2881312"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3193" name="Text Box 9"/>
          <p:cNvSpPr txBox="1">
            <a:spLocks noChangeArrowheads="1"/>
          </p:cNvSpPr>
          <p:nvPr/>
        </p:nvSpPr>
        <p:spPr bwMode="auto">
          <a:xfrm>
            <a:off x="8188325" y="2201863"/>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3194" name="Text Box 10"/>
          <p:cNvSpPr txBox="1">
            <a:spLocks noChangeArrowheads="1"/>
          </p:cNvSpPr>
          <p:nvPr/>
        </p:nvSpPr>
        <p:spPr bwMode="auto">
          <a:xfrm>
            <a:off x="7148513" y="2201863"/>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3195" name="Text Box 11"/>
          <p:cNvSpPr txBox="1">
            <a:spLocks noChangeArrowheads="1"/>
          </p:cNvSpPr>
          <p:nvPr/>
        </p:nvSpPr>
        <p:spPr bwMode="auto">
          <a:xfrm>
            <a:off x="6213475" y="2181225"/>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17" name="Line 12"/>
          <p:cNvSpPr>
            <a:spLocks noChangeShapeType="1"/>
          </p:cNvSpPr>
          <p:nvPr/>
        </p:nvSpPr>
        <p:spPr bwMode="auto">
          <a:xfrm flipH="1">
            <a:off x="6154738" y="5132388"/>
            <a:ext cx="2881312"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3197" name="Text Box 13"/>
          <p:cNvSpPr txBox="1">
            <a:spLocks noChangeArrowheads="1"/>
          </p:cNvSpPr>
          <p:nvPr/>
        </p:nvSpPr>
        <p:spPr bwMode="auto">
          <a:xfrm>
            <a:off x="8215313" y="5205413"/>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3198" name="Text Box 14"/>
          <p:cNvSpPr txBox="1">
            <a:spLocks noChangeArrowheads="1"/>
          </p:cNvSpPr>
          <p:nvPr/>
        </p:nvSpPr>
        <p:spPr bwMode="auto">
          <a:xfrm>
            <a:off x="8027988" y="2747963"/>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مواد اوليه </a:t>
            </a:r>
            <a:r>
              <a:rPr lang="en-US" altLang="en-US" sz="1400" b="1">
                <a:solidFill>
                  <a:srgbClr val="003366"/>
                </a:solidFill>
                <a:latin typeface="Calibri" panose="020F0502020204030204" pitchFamily="34" charset="0"/>
                <a:cs typeface="Titr" pitchFamily="2" charset="0"/>
              </a:rPr>
              <a:t>A</a:t>
            </a:r>
            <a:endParaRPr lang="en-US" altLang="en-US" sz="1400">
              <a:solidFill>
                <a:srgbClr val="003366"/>
              </a:solidFill>
              <a:latin typeface="Calibri" panose="020F0502020204030204" pitchFamily="34" charset="0"/>
              <a:cs typeface="Titr" pitchFamily="2" charset="0"/>
            </a:endParaRPr>
          </a:p>
        </p:txBody>
      </p:sp>
      <p:sp>
        <p:nvSpPr>
          <p:cNvPr id="93199" name="Text Box 15"/>
          <p:cNvSpPr txBox="1">
            <a:spLocks noChangeArrowheads="1"/>
          </p:cNvSpPr>
          <p:nvPr/>
        </p:nvSpPr>
        <p:spPr bwMode="auto">
          <a:xfrm>
            <a:off x="6962775" y="2746375"/>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a:t>
            </a:r>
            <a:endParaRPr lang="en-US" altLang="en-US" sz="1400">
              <a:solidFill>
                <a:srgbClr val="003366"/>
              </a:solidFill>
              <a:latin typeface="Calibri" panose="020F0502020204030204" pitchFamily="34" charset="0"/>
              <a:cs typeface="Titr" pitchFamily="2" charset="0"/>
            </a:endParaRPr>
          </a:p>
        </p:txBody>
      </p:sp>
      <p:sp>
        <p:nvSpPr>
          <p:cNvPr id="93200" name="Text Box 16"/>
          <p:cNvSpPr txBox="1">
            <a:spLocks noChangeArrowheads="1"/>
          </p:cNvSpPr>
          <p:nvPr/>
        </p:nvSpPr>
        <p:spPr bwMode="auto">
          <a:xfrm>
            <a:off x="6991350" y="5265738"/>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20،000،000</a:t>
            </a:r>
            <a:endParaRPr lang="en-US" altLang="en-US" sz="1400">
              <a:solidFill>
                <a:srgbClr val="003366"/>
              </a:solidFill>
              <a:latin typeface="Calibri" panose="020F0502020204030204" pitchFamily="34" charset="0"/>
              <a:cs typeface="Titr" pitchFamily="2" charset="0"/>
            </a:endParaRPr>
          </a:p>
        </p:txBody>
      </p:sp>
      <p:sp>
        <p:nvSpPr>
          <p:cNvPr id="93201" name="Text Box 17"/>
          <p:cNvSpPr txBox="1">
            <a:spLocks noChangeArrowheads="1"/>
          </p:cNvSpPr>
          <p:nvPr/>
        </p:nvSpPr>
        <p:spPr bwMode="auto">
          <a:xfrm>
            <a:off x="6818313" y="174466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a:t>
            </a:r>
            <a:endParaRPr lang="en-US" altLang="en-US">
              <a:solidFill>
                <a:srgbClr val="003366"/>
              </a:solidFill>
              <a:latin typeface="Calibri" panose="020F0502020204030204" pitchFamily="34" charset="0"/>
              <a:cs typeface="Titr" pitchFamily="2" charset="0"/>
            </a:endParaRPr>
          </a:p>
        </p:txBody>
      </p:sp>
      <p:sp>
        <p:nvSpPr>
          <p:cNvPr id="123" name="Rectangle 18"/>
          <p:cNvSpPr>
            <a:spLocks noChangeArrowheads="1"/>
          </p:cNvSpPr>
          <p:nvPr/>
        </p:nvSpPr>
        <p:spPr bwMode="auto">
          <a:xfrm>
            <a:off x="3106738" y="2184400"/>
            <a:ext cx="2879725"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24" name="Line 19"/>
          <p:cNvSpPr>
            <a:spLocks noChangeShapeType="1"/>
          </p:cNvSpPr>
          <p:nvPr/>
        </p:nvSpPr>
        <p:spPr bwMode="auto">
          <a:xfrm>
            <a:off x="5051425" y="2181225"/>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25" name="Line 20"/>
          <p:cNvSpPr>
            <a:spLocks noChangeShapeType="1"/>
          </p:cNvSpPr>
          <p:nvPr/>
        </p:nvSpPr>
        <p:spPr bwMode="auto">
          <a:xfrm>
            <a:off x="4043363" y="2184400"/>
            <a:ext cx="1587"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26" name="Line 21"/>
          <p:cNvSpPr>
            <a:spLocks noChangeShapeType="1"/>
          </p:cNvSpPr>
          <p:nvPr/>
        </p:nvSpPr>
        <p:spPr bwMode="auto">
          <a:xfrm flipH="1">
            <a:off x="3106738" y="2616200"/>
            <a:ext cx="2879725"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3206" name="Text Box 22"/>
          <p:cNvSpPr txBox="1">
            <a:spLocks noChangeArrowheads="1"/>
          </p:cNvSpPr>
          <p:nvPr/>
        </p:nvSpPr>
        <p:spPr bwMode="auto">
          <a:xfrm>
            <a:off x="5183188" y="2205038"/>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3207" name="Text Box 23"/>
          <p:cNvSpPr txBox="1">
            <a:spLocks noChangeArrowheads="1"/>
          </p:cNvSpPr>
          <p:nvPr/>
        </p:nvSpPr>
        <p:spPr bwMode="auto">
          <a:xfrm>
            <a:off x="4114800" y="2205038"/>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3208" name="Text Box 24"/>
          <p:cNvSpPr txBox="1">
            <a:spLocks noChangeArrowheads="1"/>
          </p:cNvSpPr>
          <p:nvPr/>
        </p:nvSpPr>
        <p:spPr bwMode="auto">
          <a:xfrm>
            <a:off x="3179763" y="2184400"/>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30" name="Line 25"/>
          <p:cNvSpPr>
            <a:spLocks noChangeShapeType="1"/>
          </p:cNvSpPr>
          <p:nvPr/>
        </p:nvSpPr>
        <p:spPr bwMode="auto">
          <a:xfrm flipH="1">
            <a:off x="3106738" y="5135563"/>
            <a:ext cx="2879725"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3210" name="Text Box 26"/>
          <p:cNvSpPr txBox="1">
            <a:spLocks noChangeArrowheads="1"/>
          </p:cNvSpPr>
          <p:nvPr/>
        </p:nvSpPr>
        <p:spPr bwMode="auto">
          <a:xfrm>
            <a:off x="5210175" y="5208588"/>
            <a:ext cx="703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3211" name="Text Box 27"/>
          <p:cNvSpPr txBox="1">
            <a:spLocks noChangeArrowheads="1"/>
          </p:cNvSpPr>
          <p:nvPr/>
        </p:nvSpPr>
        <p:spPr bwMode="auto">
          <a:xfrm>
            <a:off x="3683000" y="1730375"/>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فروش</a:t>
            </a:r>
            <a:endParaRPr lang="en-US" altLang="en-US">
              <a:solidFill>
                <a:srgbClr val="003366"/>
              </a:solidFill>
              <a:latin typeface="Calibri" panose="020F0502020204030204" pitchFamily="34" charset="0"/>
              <a:cs typeface="Titr" pitchFamily="2" charset="0"/>
            </a:endParaRPr>
          </a:p>
        </p:txBody>
      </p:sp>
      <p:sp>
        <p:nvSpPr>
          <p:cNvPr id="93212" name="Text Box 28"/>
          <p:cNvSpPr txBox="1">
            <a:spLocks noChangeArrowheads="1"/>
          </p:cNvSpPr>
          <p:nvPr/>
        </p:nvSpPr>
        <p:spPr bwMode="auto">
          <a:xfrm>
            <a:off x="6142038" y="2743200"/>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3213" name="Text Box 29"/>
          <p:cNvSpPr txBox="1">
            <a:spLocks noChangeArrowheads="1"/>
          </p:cNvSpPr>
          <p:nvPr/>
        </p:nvSpPr>
        <p:spPr bwMode="auto">
          <a:xfrm>
            <a:off x="8027988" y="3190875"/>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مواد اوليه </a:t>
            </a:r>
            <a:r>
              <a:rPr lang="en-US" altLang="en-US" sz="1400" b="1">
                <a:solidFill>
                  <a:srgbClr val="003366"/>
                </a:solidFill>
                <a:latin typeface="Calibri" panose="020F0502020204030204" pitchFamily="34" charset="0"/>
                <a:cs typeface="Titr" pitchFamily="2" charset="0"/>
              </a:rPr>
              <a:t>B</a:t>
            </a:r>
            <a:endParaRPr lang="en-US" altLang="en-US" sz="1400">
              <a:solidFill>
                <a:srgbClr val="003366"/>
              </a:solidFill>
              <a:latin typeface="Calibri" panose="020F0502020204030204" pitchFamily="34" charset="0"/>
              <a:cs typeface="Titr" pitchFamily="2" charset="0"/>
            </a:endParaRPr>
          </a:p>
        </p:txBody>
      </p:sp>
      <p:sp>
        <p:nvSpPr>
          <p:cNvPr id="93214" name="Text Box 30"/>
          <p:cNvSpPr txBox="1">
            <a:spLocks noChangeArrowheads="1"/>
          </p:cNvSpPr>
          <p:nvPr/>
        </p:nvSpPr>
        <p:spPr bwMode="auto">
          <a:xfrm>
            <a:off x="6962775" y="3176588"/>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cs typeface="Titr" pitchFamily="2" charset="0"/>
              </a:rPr>
              <a:t>10،000،000</a:t>
            </a:r>
            <a:endParaRPr lang="en-US" altLang="en-US" sz="1400">
              <a:solidFill>
                <a:srgbClr val="003366"/>
              </a:solidFill>
              <a:cs typeface="Titr" pitchFamily="2" charset="0"/>
            </a:endParaRPr>
          </a:p>
        </p:txBody>
      </p:sp>
      <p:sp>
        <p:nvSpPr>
          <p:cNvPr id="93215" name="Text Box 31"/>
          <p:cNvSpPr txBox="1">
            <a:spLocks noChangeArrowheads="1"/>
          </p:cNvSpPr>
          <p:nvPr/>
        </p:nvSpPr>
        <p:spPr bwMode="auto">
          <a:xfrm>
            <a:off x="6099175" y="5264150"/>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600،000</a:t>
            </a:r>
            <a:endParaRPr lang="en-US" altLang="en-US" sz="1400">
              <a:solidFill>
                <a:srgbClr val="003366"/>
              </a:solidFill>
              <a:latin typeface="Calibri" panose="020F0502020204030204" pitchFamily="34" charset="0"/>
              <a:cs typeface="Titr" pitchFamily="2" charset="0"/>
            </a:endParaRPr>
          </a:p>
        </p:txBody>
      </p:sp>
      <p:sp>
        <p:nvSpPr>
          <p:cNvPr id="93216" name="Text Box 32"/>
          <p:cNvSpPr txBox="1">
            <a:spLocks noChangeArrowheads="1"/>
          </p:cNvSpPr>
          <p:nvPr/>
        </p:nvSpPr>
        <p:spPr bwMode="auto">
          <a:xfrm>
            <a:off x="6142038" y="3175000"/>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3217" name="Text Box 33"/>
          <p:cNvSpPr txBox="1">
            <a:spLocks noChangeArrowheads="1"/>
          </p:cNvSpPr>
          <p:nvPr/>
        </p:nvSpPr>
        <p:spPr bwMode="auto">
          <a:xfrm>
            <a:off x="5046663" y="2730500"/>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محصول </a:t>
            </a:r>
            <a:r>
              <a:rPr lang="en-US" altLang="en-US" sz="1400" b="1">
                <a:solidFill>
                  <a:srgbClr val="003366"/>
                </a:solidFill>
                <a:latin typeface="Calibri" panose="020F0502020204030204" pitchFamily="34" charset="0"/>
                <a:cs typeface="Titr" pitchFamily="2" charset="0"/>
              </a:rPr>
              <a:t>Z </a:t>
            </a:r>
            <a:endParaRPr lang="en-US" altLang="en-US" sz="1400">
              <a:solidFill>
                <a:srgbClr val="003366"/>
              </a:solidFill>
              <a:latin typeface="Calibri" panose="020F0502020204030204" pitchFamily="34" charset="0"/>
              <a:cs typeface="Titr" pitchFamily="2" charset="0"/>
            </a:endParaRPr>
          </a:p>
        </p:txBody>
      </p:sp>
      <p:sp>
        <p:nvSpPr>
          <p:cNvPr id="93218" name="Text Box 34"/>
          <p:cNvSpPr txBox="1">
            <a:spLocks noChangeArrowheads="1"/>
          </p:cNvSpPr>
          <p:nvPr/>
        </p:nvSpPr>
        <p:spPr bwMode="auto">
          <a:xfrm>
            <a:off x="3995738" y="2730500"/>
            <a:ext cx="1009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5،000،000</a:t>
            </a:r>
            <a:endParaRPr lang="en-US" altLang="en-US" sz="1400">
              <a:solidFill>
                <a:srgbClr val="003366"/>
              </a:solidFill>
              <a:latin typeface="Calibri" panose="020F0502020204030204" pitchFamily="34" charset="0"/>
              <a:cs typeface="Titr" pitchFamily="2" charset="0"/>
            </a:endParaRPr>
          </a:p>
        </p:txBody>
      </p:sp>
      <p:sp>
        <p:nvSpPr>
          <p:cNvPr id="93219" name="Text Box 35"/>
          <p:cNvSpPr txBox="1">
            <a:spLocks noChangeArrowheads="1"/>
          </p:cNvSpPr>
          <p:nvPr/>
        </p:nvSpPr>
        <p:spPr bwMode="auto">
          <a:xfrm>
            <a:off x="3016250" y="2730500"/>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a:t>
            </a:r>
            <a:endParaRPr lang="en-US" altLang="en-US" sz="1400">
              <a:solidFill>
                <a:srgbClr val="003366"/>
              </a:solidFill>
              <a:latin typeface="Calibri" panose="020F0502020204030204" pitchFamily="34" charset="0"/>
              <a:cs typeface="Titr" pitchFamily="2" charset="0"/>
            </a:endParaRPr>
          </a:p>
        </p:txBody>
      </p:sp>
      <p:sp>
        <p:nvSpPr>
          <p:cNvPr id="93220" name="Text Box 36"/>
          <p:cNvSpPr txBox="1">
            <a:spLocks noChangeArrowheads="1"/>
          </p:cNvSpPr>
          <p:nvPr/>
        </p:nvSpPr>
        <p:spPr bwMode="auto">
          <a:xfrm>
            <a:off x="3001963" y="5248275"/>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a:t>
            </a:r>
            <a:endParaRPr lang="en-US" altLang="en-US" sz="1400">
              <a:solidFill>
                <a:srgbClr val="003366"/>
              </a:solidFill>
              <a:latin typeface="Calibri" panose="020F0502020204030204" pitchFamily="34" charset="0"/>
              <a:cs typeface="Titr" pitchFamily="2" charset="0"/>
            </a:endParaRPr>
          </a:p>
        </p:txBody>
      </p:sp>
      <p:sp>
        <p:nvSpPr>
          <p:cNvPr id="93221" name="Text Box 37"/>
          <p:cNvSpPr txBox="1">
            <a:spLocks noChangeArrowheads="1"/>
          </p:cNvSpPr>
          <p:nvPr/>
        </p:nvSpPr>
        <p:spPr bwMode="auto">
          <a:xfrm>
            <a:off x="4010025" y="5248275"/>
            <a:ext cx="1009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5،000،000</a:t>
            </a:r>
            <a:endParaRPr lang="en-US" altLang="en-US" sz="1400">
              <a:solidFill>
                <a:srgbClr val="003366"/>
              </a:solidFill>
              <a:latin typeface="Calibri" panose="020F0502020204030204" pitchFamily="34" charset="0"/>
              <a:cs typeface="Titr" pitchFamily="2" charset="0"/>
            </a:endParaRPr>
          </a:p>
        </p:txBody>
      </p:sp>
      <p:sp>
        <p:nvSpPr>
          <p:cNvPr id="143" name="Rectangle 38"/>
          <p:cNvSpPr>
            <a:spLocks noChangeArrowheads="1"/>
          </p:cNvSpPr>
          <p:nvPr/>
        </p:nvSpPr>
        <p:spPr bwMode="auto">
          <a:xfrm>
            <a:off x="180975" y="2184400"/>
            <a:ext cx="2735263"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93223" name="Text Box 39"/>
          <p:cNvSpPr txBox="1">
            <a:spLocks noChangeArrowheads="1"/>
          </p:cNvSpPr>
          <p:nvPr/>
        </p:nvSpPr>
        <p:spPr bwMode="auto">
          <a:xfrm>
            <a:off x="371475" y="4919663"/>
            <a:ext cx="225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6600"/>
                </a:solidFill>
                <a:latin typeface="Calibri" panose="020F0502020204030204" pitchFamily="34" charset="0"/>
                <a:cs typeface="Titr" pitchFamily="2" charset="0"/>
              </a:rPr>
              <a:t>قابل استرداد به مودي</a:t>
            </a:r>
            <a:endParaRPr lang="en-US" altLang="en-US" sz="1600">
              <a:solidFill>
                <a:srgbClr val="006600"/>
              </a:solidFill>
              <a:latin typeface="Calibri" panose="020F0502020204030204" pitchFamily="34" charset="0"/>
              <a:cs typeface="Titr" pitchFamily="2" charset="0"/>
            </a:endParaRPr>
          </a:p>
        </p:txBody>
      </p:sp>
      <p:sp>
        <p:nvSpPr>
          <p:cNvPr id="145" name="Line 40"/>
          <p:cNvSpPr>
            <a:spLocks noChangeShapeType="1"/>
          </p:cNvSpPr>
          <p:nvPr/>
        </p:nvSpPr>
        <p:spPr bwMode="auto">
          <a:xfrm>
            <a:off x="166688" y="3810000"/>
            <a:ext cx="2749550"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3225" name="Text Box 41"/>
          <p:cNvSpPr txBox="1">
            <a:spLocks noChangeArrowheads="1"/>
          </p:cNvSpPr>
          <p:nvPr/>
        </p:nvSpPr>
        <p:spPr bwMode="auto">
          <a:xfrm>
            <a:off x="679450" y="175895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اظهارنامه</a:t>
            </a:r>
            <a:endParaRPr lang="en-US" altLang="en-US">
              <a:solidFill>
                <a:srgbClr val="003366"/>
              </a:solidFill>
              <a:latin typeface="Calibri" panose="020F0502020204030204" pitchFamily="34" charset="0"/>
              <a:cs typeface="Titr" pitchFamily="2" charset="0"/>
            </a:endParaRPr>
          </a:p>
        </p:txBody>
      </p:sp>
      <p:sp>
        <p:nvSpPr>
          <p:cNvPr id="147" name="Line 42"/>
          <p:cNvSpPr>
            <a:spLocks noChangeShapeType="1"/>
          </p:cNvSpPr>
          <p:nvPr/>
        </p:nvSpPr>
        <p:spPr bwMode="auto">
          <a:xfrm>
            <a:off x="173038" y="4602163"/>
            <a:ext cx="2743200"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8" name="Line 43"/>
          <p:cNvSpPr>
            <a:spLocks noChangeShapeType="1"/>
          </p:cNvSpPr>
          <p:nvPr/>
        </p:nvSpPr>
        <p:spPr bwMode="auto">
          <a:xfrm>
            <a:off x="1331913" y="2182813"/>
            <a:ext cx="0" cy="242093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9" name="Line 44"/>
          <p:cNvSpPr>
            <a:spLocks noChangeShapeType="1"/>
          </p:cNvSpPr>
          <p:nvPr/>
        </p:nvSpPr>
        <p:spPr bwMode="auto">
          <a:xfrm flipV="1">
            <a:off x="179388" y="3019425"/>
            <a:ext cx="2736850" cy="0"/>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3229" name="Text Box 45"/>
          <p:cNvSpPr txBox="1">
            <a:spLocks noChangeArrowheads="1"/>
          </p:cNvSpPr>
          <p:nvPr/>
        </p:nvSpPr>
        <p:spPr bwMode="auto">
          <a:xfrm>
            <a:off x="1303338" y="2413000"/>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فروش:</a:t>
            </a:r>
            <a:endParaRPr lang="en-US" altLang="en-US" sz="1600">
              <a:solidFill>
                <a:srgbClr val="003366"/>
              </a:solidFill>
              <a:latin typeface="Calibri" panose="020F0502020204030204" pitchFamily="34" charset="0"/>
              <a:cs typeface="Titr" pitchFamily="2" charset="0"/>
            </a:endParaRPr>
          </a:p>
        </p:txBody>
      </p:sp>
      <p:sp>
        <p:nvSpPr>
          <p:cNvPr id="93230" name="Text Box 46"/>
          <p:cNvSpPr txBox="1">
            <a:spLocks noChangeArrowheads="1"/>
          </p:cNvSpPr>
          <p:nvPr/>
        </p:nvSpPr>
        <p:spPr bwMode="auto">
          <a:xfrm>
            <a:off x="195263" y="2430463"/>
            <a:ext cx="102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150،000</a:t>
            </a:r>
            <a:endParaRPr lang="en-US" altLang="en-US" sz="1600">
              <a:solidFill>
                <a:srgbClr val="003366"/>
              </a:solidFill>
              <a:latin typeface="Calibri" panose="020F0502020204030204" pitchFamily="34" charset="0"/>
              <a:cs typeface="Titr" pitchFamily="2" charset="0"/>
            </a:endParaRPr>
          </a:p>
        </p:txBody>
      </p:sp>
      <p:sp>
        <p:nvSpPr>
          <p:cNvPr id="93231" name="Text Box 47"/>
          <p:cNvSpPr txBox="1">
            <a:spLocks noChangeArrowheads="1"/>
          </p:cNvSpPr>
          <p:nvPr/>
        </p:nvSpPr>
        <p:spPr bwMode="auto">
          <a:xfrm>
            <a:off x="1346200" y="3219450"/>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خريد:</a:t>
            </a:r>
            <a:endParaRPr lang="en-US" altLang="en-US" sz="1600">
              <a:solidFill>
                <a:srgbClr val="003366"/>
              </a:solidFill>
              <a:latin typeface="Calibri" panose="020F0502020204030204" pitchFamily="34" charset="0"/>
              <a:cs typeface="Titr" pitchFamily="2" charset="0"/>
            </a:endParaRPr>
          </a:p>
        </p:txBody>
      </p:sp>
      <p:sp>
        <p:nvSpPr>
          <p:cNvPr id="93232" name="Text Box 48"/>
          <p:cNvSpPr txBox="1">
            <a:spLocks noChangeArrowheads="1"/>
          </p:cNvSpPr>
          <p:nvPr/>
        </p:nvSpPr>
        <p:spPr bwMode="auto">
          <a:xfrm>
            <a:off x="179388" y="323373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600،000</a:t>
            </a:r>
            <a:endParaRPr lang="en-US" altLang="en-US" sz="1600">
              <a:solidFill>
                <a:srgbClr val="003366"/>
              </a:solidFill>
              <a:latin typeface="Calibri" panose="020F0502020204030204" pitchFamily="34" charset="0"/>
              <a:cs typeface="Titr" pitchFamily="2" charset="0"/>
            </a:endParaRPr>
          </a:p>
        </p:txBody>
      </p:sp>
      <p:sp>
        <p:nvSpPr>
          <p:cNvPr id="93233" name="Text Box 49"/>
          <p:cNvSpPr txBox="1">
            <a:spLocks noChangeArrowheads="1"/>
          </p:cNvSpPr>
          <p:nvPr/>
        </p:nvSpPr>
        <p:spPr bwMode="auto">
          <a:xfrm>
            <a:off x="1431925" y="4025900"/>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مانده:</a:t>
            </a:r>
            <a:endParaRPr lang="en-US" altLang="en-US" sz="1600">
              <a:solidFill>
                <a:srgbClr val="003366"/>
              </a:solidFill>
              <a:latin typeface="Calibri" panose="020F0502020204030204" pitchFamily="34" charset="0"/>
              <a:cs typeface="Titr" pitchFamily="2" charset="0"/>
            </a:endParaRPr>
          </a:p>
        </p:txBody>
      </p:sp>
      <p:sp>
        <p:nvSpPr>
          <p:cNvPr id="93234" name="Text Box 50"/>
          <p:cNvSpPr txBox="1">
            <a:spLocks noChangeArrowheads="1"/>
          </p:cNvSpPr>
          <p:nvPr/>
        </p:nvSpPr>
        <p:spPr bwMode="auto">
          <a:xfrm>
            <a:off x="73025" y="4035425"/>
            <a:ext cx="125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FF0000"/>
                </a:solidFill>
                <a:latin typeface="Calibri" panose="020F0502020204030204" pitchFamily="34" charset="0"/>
                <a:cs typeface="Titr" pitchFamily="2" charset="0"/>
              </a:rPr>
              <a:t>450،000-</a:t>
            </a:r>
            <a:endParaRPr lang="en-US" altLang="en-US" sz="1600">
              <a:solidFill>
                <a:srgbClr val="FF0000"/>
              </a:solidFill>
              <a:latin typeface="Calibri" panose="020F0502020204030204" pitchFamily="34" charset="0"/>
              <a:cs typeface="Titr" pitchFamily="2" charset="0"/>
            </a:endParaRPr>
          </a:p>
        </p:txBody>
      </p:sp>
      <p:sp>
        <p:nvSpPr>
          <p:cNvPr id="93235" name="Text Box 51"/>
          <p:cNvSpPr txBox="1">
            <a:spLocks noChangeArrowheads="1"/>
          </p:cNvSpPr>
          <p:nvPr/>
        </p:nvSpPr>
        <p:spPr bwMode="auto">
          <a:xfrm>
            <a:off x="611188" y="5791200"/>
            <a:ext cx="8137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در سومين دوره مالياتي شركت توليدي فرضي توليد را آغاز كرده، اما هنوز فروش شركت، كمتر از خريد ميباشد،</a:t>
            </a:r>
            <a:endParaRPr lang="en-US" altLang="en-US" sz="1500">
              <a:solidFill>
                <a:srgbClr val="0000CC"/>
              </a:solidFill>
              <a:latin typeface="Calibri" panose="020F0502020204030204" pitchFamily="34" charset="0"/>
              <a:cs typeface="Titr" pitchFamily="2" charset="0"/>
            </a:endParaRPr>
          </a:p>
        </p:txBody>
      </p:sp>
      <p:sp>
        <p:nvSpPr>
          <p:cNvPr id="93236" name="Text Box 52"/>
          <p:cNvSpPr txBox="1">
            <a:spLocks noChangeArrowheads="1"/>
          </p:cNvSpPr>
          <p:nvPr/>
        </p:nvSpPr>
        <p:spPr bwMode="auto">
          <a:xfrm>
            <a:off x="722313" y="6146800"/>
            <a:ext cx="7921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اضافه پرداختي ماليات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در سومين اظهار‌نامه تسليمي، به شرح فوق قابل استرداد به مودي مي‌باشد،</a:t>
            </a:r>
            <a:endParaRPr lang="en-US" altLang="en-US" sz="1500">
              <a:solidFill>
                <a:srgbClr val="0000CC"/>
              </a:solidFill>
              <a:latin typeface="Calibri" panose="020F0502020204030204" pitchFamily="34" charset="0"/>
              <a:cs typeface="Titr" pitchFamily="2" charset="0"/>
            </a:endParaRPr>
          </a:p>
        </p:txBody>
      </p:sp>
      <p:sp>
        <p:nvSpPr>
          <p:cNvPr id="93237" name="TextBox 157"/>
          <p:cNvSpPr txBox="1">
            <a:spLocks noChangeArrowheads="1"/>
          </p:cNvSpPr>
          <p:nvPr/>
        </p:nvSpPr>
        <p:spPr bwMode="auto">
          <a:xfrm>
            <a:off x="357188" y="720725"/>
            <a:ext cx="9144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sz="1900">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AutoShape 2"/>
          <p:cNvSpPr>
            <a:spLocks noChangeArrowheads="1"/>
          </p:cNvSpPr>
          <p:nvPr/>
        </p:nvSpPr>
        <p:spPr bwMode="auto">
          <a:xfrm>
            <a:off x="577850" y="5629275"/>
            <a:ext cx="7921625" cy="936625"/>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4" name="AutoShape 3"/>
          <p:cNvSpPr>
            <a:spLocks noChangeArrowheads="1"/>
          </p:cNvSpPr>
          <p:nvPr/>
        </p:nvSpPr>
        <p:spPr bwMode="auto">
          <a:xfrm>
            <a:off x="625475" y="1414463"/>
            <a:ext cx="7991475" cy="214312"/>
          </a:xfrm>
          <a:prstGeom prst="leftRightArrow">
            <a:avLst>
              <a:gd name="adj1" fmla="val 50000"/>
              <a:gd name="adj2" fmla="val 203473"/>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95236" name="Text Box 4"/>
          <p:cNvSpPr txBox="1">
            <a:spLocks noChangeArrowheads="1"/>
          </p:cNvSpPr>
          <p:nvPr/>
        </p:nvSpPr>
        <p:spPr bwMode="auto">
          <a:xfrm>
            <a:off x="1763713" y="1119188"/>
            <a:ext cx="5688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واريز اضافه دريافتي </a:t>
            </a:r>
            <a:r>
              <a:rPr lang="en-US" altLang="en-US" b="1">
                <a:solidFill>
                  <a:srgbClr val="003366"/>
                </a:solidFill>
                <a:latin typeface="Calibri" panose="020F0502020204030204" pitchFamily="34" charset="0"/>
                <a:cs typeface="Titr" pitchFamily="2" charset="0"/>
              </a:rPr>
              <a:t>VAT</a:t>
            </a:r>
            <a:r>
              <a:rPr lang="fa-IR" altLang="en-US">
                <a:solidFill>
                  <a:srgbClr val="003366"/>
                </a:solidFill>
                <a:latin typeface="Calibri" panose="020F0502020204030204" pitchFamily="34" charset="0"/>
                <a:cs typeface="Titr" pitchFamily="2" charset="0"/>
              </a:rPr>
              <a:t>‌ بابت محصولات فروخته شده</a:t>
            </a:r>
            <a:endParaRPr lang="en-US" altLang="en-US">
              <a:solidFill>
                <a:srgbClr val="003366"/>
              </a:solidFill>
              <a:latin typeface="Calibri" panose="020F0502020204030204" pitchFamily="34" charset="0"/>
              <a:cs typeface="Titr" pitchFamily="2" charset="0"/>
            </a:endParaRPr>
          </a:p>
        </p:txBody>
      </p:sp>
      <p:sp>
        <p:nvSpPr>
          <p:cNvPr id="116" name="Rectangle 5"/>
          <p:cNvSpPr>
            <a:spLocks noChangeArrowheads="1"/>
          </p:cNvSpPr>
          <p:nvPr/>
        </p:nvSpPr>
        <p:spPr bwMode="auto">
          <a:xfrm>
            <a:off x="6154738" y="2041525"/>
            <a:ext cx="2881312"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7" name="Line 6"/>
          <p:cNvSpPr>
            <a:spLocks noChangeShapeType="1"/>
          </p:cNvSpPr>
          <p:nvPr/>
        </p:nvSpPr>
        <p:spPr bwMode="auto">
          <a:xfrm>
            <a:off x="8070850" y="2043113"/>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8" name="Line 7"/>
          <p:cNvSpPr>
            <a:spLocks noChangeShapeType="1"/>
          </p:cNvSpPr>
          <p:nvPr/>
        </p:nvSpPr>
        <p:spPr bwMode="auto">
          <a:xfrm>
            <a:off x="7048500" y="2041525"/>
            <a:ext cx="1588"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9" name="Line 8"/>
          <p:cNvSpPr>
            <a:spLocks noChangeShapeType="1"/>
          </p:cNvSpPr>
          <p:nvPr/>
        </p:nvSpPr>
        <p:spPr bwMode="auto">
          <a:xfrm flipH="1">
            <a:off x="6154738" y="2473325"/>
            <a:ext cx="2881312"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5241" name="Text Box 9"/>
          <p:cNvSpPr txBox="1">
            <a:spLocks noChangeArrowheads="1"/>
          </p:cNvSpPr>
          <p:nvPr/>
        </p:nvSpPr>
        <p:spPr bwMode="auto">
          <a:xfrm>
            <a:off x="8188325" y="2062163"/>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5242" name="Text Box 10"/>
          <p:cNvSpPr txBox="1">
            <a:spLocks noChangeArrowheads="1"/>
          </p:cNvSpPr>
          <p:nvPr/>
        </p:nvSpPr>
        <p:spPr bwMode="auto">
          <a:xfrm>
            <a:off x="7148513" y="2062163"/>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5243" name="Text Box 11"/>
          <p:cNvSpPr txBox="1">
            <a:spLocks noChangeArrowheads="1"/>
          </p:cNvSpPr>
          <p:nvPr/>
        </p:nvSpPr>
        <p:spPr bwMode="auto">
          <a:xfrm>
            <a:off x="6213475" y="2041525"/>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23" name="Line 12"/>
          <p:cNvSpPr>
            <a:spLocks noChangeShapeType="1"/>
          </p:cNvSpPr>
          <p:nvPr/>
        </p:nvSpPr>
        <p:spPr bwMode="auto">
          <a:xfrm flipH="1">
            <a:off x="6154738" y="4992688"/>
            <a:ext cx="2881312"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5245" name="Text Box 13"/>
          <p:cNvSpPr txBox="1">
            <a:spLocks noChangeArrowheads="1"/>
          </p:cNvSpPr>
          <p:nvPr/>
        </p:nvSpPr>
        <p:spPr bwMode="auto">
          <a:xfrm>
            <a:off x="8215313" y="5065713"/>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5246" name="Text Box 14"/>
          <p:cNvSpPr txBox="1">
            <a:spLocks noChangeArrowheads="1"/>
          </p:cNvSpPr>
          <p:nvPr/>
        </p:nvSpPr>
        <p:spPr bwMode="auto">
          <a:xfrm>
            <a:off x="8027988" y="2608263"/>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مواد اوليه </a:t>
            </a:r>
            <a:r>
              <a:rPr lang="en-US" altLang="en-US" sz="1400" b="1">
                <a:solidFill>
                  <a:srgbClr val="003366"/>
                </a:solidFill>
                <a:latin typeface="Calibri" panose="020F0502020204030204" pitchFamily="34" charset="0"/>
                <a:cs typeface="Titr" pitchFamily="2" charset="0"/>
              </a:rPr>
              <a:t>A</a:t>
            </a:r>
            <a:endParaRPr lang="en-US" altLang="en-US" sz="1400">
              <a:solidFill>
                <a:srgbClr val="003366"/>
              </a:solidFill>
              <a:latin typeface="Calibri" panose="020F0502020204030204" pitchFamily="34" charset="0"/>
              <a:cs typeface="Titr" pitchFamily="2" charset="0"/>
            </a:endParaRPr>
          </a:p>
        </p:txBody>
      </p:sp>
      <p:sp>
        <p:nvSpPr>
          <p:cNvPr id="95247" name="Text Box 15"/>
          <p:cNvSpPr txBox="1">
            <a:spLocks noChangeArrowheads="1"/>
          </p:cNvSpPr>
          <p:nvPr/>
        </p:nvSpPr>
        <p:spPr bwMode="auto">
          <a:xfrm>
            <a:off x="6962775" y="2606675"/>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a:t>
            </a:r>
            <a:endParaRPr lang="en-US" altLang="en-US" sz="1400">
              <a:solidFill>
                <a:srgbClr val="003366"/>
              </a:solidFill>
              <a:latin typeface="Calibri" panose="020F0502020204030204" pitchFamily="34" charset="0"/>
              <a:cs typeface="Titr" pitchFamily="2" charset="0"/>
            </a:endParaRPr>
          </a:p>
        </p:txBody>
      </p:sp>
      <p:sp>
        <p:nvSpPr>
          <p:cNvPr id="95248" name="Text Box 16"/>
          <p:cNvSpPr txBox="1">
            <a:spLocks noChangeArrowheads="1"/>
          </p:cNvSpPr>
          <p:nvPr/>
        </p:nvSpPr>
        <p:spPr bwMode="auto">
          <a:xfrm>
            <a:off x="7004050" y="5113338"/>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20،000،000</a:t>
            </a:r>
            <a:endParaRPr lang="en-US" altLang="en-US" sz="1400">
              <a:solidFill>
                <a:srgbClr val="003366"/>
              </a:solidFill>
              <a:latin typeface="Calibri" panose="020F0502020204030204" pitchFamily="34" charset="0"/>
              <a:cs typeface="Titr" pitchFamily="2" charset="0"/>
            </a:endParaRPr>
          </a:p>
        </p:txBody>
      </p:sp>
      <p:sp>
        <p:nvSpPr>
          <p:cNvPr id="95249" name="Text Box 17"/>
          <p:cNvSpPr txBox="1">
            <a:spLocks noChangeArrowheads="1"/>
          </p:cNvSpPr>
          <p:nvPr/>
        </p:nvSpPr>
        <p:spPr bwMode="auto">
          <a:xfrm>
            <a:off x="6818313" y="160496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a:t>
            </a:r>
            <a:endParaRPr lang="en-US" altLang="en-US">
              <a:solidFill>
                <a:srgbClr val="003366"/>
              </a:solidFill>
              <a:latin typeface="Calibri" panose="020F0502020204030204" pitchFamily="34" charset="0"/>
              <a:cs typeface="Titr" pitchFamily="2" charset="0"/>
            </a:endParaRPr>
          </a:p>
        </p:txBody>
      </p:sp>
      <p:sp>
        <p:nvSpPr>
          <p:cNvPr id="129" name="Rectangle 18"/>
          <p:cNvSpPr>
            <a:spLocks noChangeArrowheads="1"/>
          </p:cNvSpPr>
          <p:nvPr/>
        </p:nvSpPr>
        <p:spPr bwMode="auto">
          <a:xfrm>
            <a:off x="3106738" y="2044700"/>
            <a:ext cx="2879725"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30" name="Line 19"/>
          <p:cNvSpPr>
            <a:spLocks noChangeShapeType="1"/>
          </p:cNvSpPr>
          <p:nvPr/>
        </p:nvSpPr>
        <p:spPr bwMode="auto">
          <a:xfrm>
            <a:off x="5051425" y="2041525"/>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1" name="Line 20"/>
          <p:cNvSpPr>
            <a:spLocks noChangeShapeType="1"/>
          </p:cNvSpPr>
          <p:nvPr/>
        </p:nvSpPr>
        <p:spPr bwMode="auto">
          <a:xfrm>
            <a:off x="4043363" y="2044700"/>
            <a:ext cx="1587"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2" name="Line 21"/>
          <p:cNvSpPr>
            <a:spLocks noChangeShapeType="1"/>
          </p:cNvSpPr>
          <p:nvPr/>
        </p:nvSpPr>
        <p:spPr bwMode="auto">
          <a:xfrm flipH="1">
            <a:off x="3106738" y="2476500"/>
            <a:ext cx="2879725"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5254" name="Text Box 22"/>
          <p:cNvSpPr txBox="1">
            <a:spLocks noChangeArrowheads="1"/>
          </p:cNvSpPr>
          <p:nvPr/>
        </p:nvSpPr>
        <p:spPr bwMode="auto">
          <a:xfrm>
            <a:off x="5183188" y="2065338"/>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5255" name="Text Box 23"/>
          <p:cNvSpPr txBox="1">
            <a:spLocks noChangeArrowheads="1"/>
          </p:cNvSpPr>
          <p:nvPr/>
        </p:nvSpPr>
        <p:spPr bwMode="auto">
          <a:xfrm>
            <a:off x="4114800" y="2065338"/>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5256" name="Text Box 24"/>
          <p:cNvSpPr txBox="1">
            <a:spLocks noChangeArrowheads="1"/>
          </p:cNvSpPr>
          <p:nvPr/>
        </p:nvSpPr>
        <p:spPr bwMode="auto">
          <a:xfrm>
            <a:off x="3179763" y="2044700"/>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36" name="Line 25"/>
          <p:cNvSpPr>
            <a:spLocks noChangeShapeType="1"/>
          </p:cNvSpPr>
          <p:nvPr/>
        </p:nvSpPr>
        <p:spPr bwMode="auto">
          <a:xfrm flipH="1">
            <a:off x="3106738" y="4995863"/>
            <a:ext cx="2879725"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5258" name="Text Box 26"/>
          <p:cNvSpPr txBox="1">
            <a:spLocks noChangeArrowheads="1"/>
          </p:cNvSpPr>
          <p:nvPr/>
        </p:nvSpPr>
        <p:spPr bwMode="auto">
          <a:xfrm>
            <a:off x="5210175" y="5068888"/>
            <a:ext cx="703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5259" name="Text Box 27"/>
          <p:cNvSpPr txBox="1">
            <a:spLocks noChangeArrowheads="1"/>
          </p:cNvSpPr>
          <p:nvPr/>
        </p:nvSpPr>
        <p:spPr bwMode="auto">
          <a:xfrm>
            <a:off x="3683000" y="1590675"/>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فروش</a:t>
            </a:r>
            <a:endParaRPr lang="en-US" altLang="en-US">
              <a:solidFill>
                <a:srgbClr val="003366"/>
              </a:solidFill>
              <a:latin typeface="Calibri" panose="020F0502020204030204" pitchFamily="34" charset="0"/>
              <a:cs typeface="Titr" pitchFamily="2" charset="0"/>
            </a:endParaRPr>
          </a:p>
        </p:txBody>
      </p:sp>
      <p:sp>
        <p:nvSpPr>
          <p:cNvPr id="95260" name="Text Box 28"/>
          <p:cNvSpPr txBox="1">
            <a:spLocks noChangeArrowheads="1"/>
          </p:cNvSpPr>
          <p:nvPr/>
        </p:nvSpPr>
        <p:spPr bwMode="auto">
          <a:xfrm>
            <a:off x="6142038" y="2603500"/>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5261" name="Text Box 29"/>
          <p:cNvSpPr txBox="1">
            <a:spLocks noChangeArrowheads="1"/>
          </p:cNvSpPr>
          <p:nvPr/>
        </p:nvSpPr>
        <p:spPr bwMode="auto">
          <a:xfrm>
            <a:off x="8027988" y="3051175"/>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مواد اوليه </a:t>
            </a:r>
            <a:r>
              <a:rPr lang="en-US" altLang="en-US" sz="1400" b="1">
                <a:solidFill>
                  <a:srgbClr val="003366"/>
                </a:solidFill>
                <a:latin typeface="Calibri" panose="020F0502020204030204" pitchFamily="34" charset="0"/>
                <a:cs typeface="Titr" pitchFamily="2" charset="0"/>
              </a:rPr>
              <a:t>B</a:t>
            </a:r>
            <a:endParaRPr lang="en-US" altLang="en-US" sz="1400">
              <a:solidFill>
                <a:srgbClr val="003366"/>
              </a:solidFill>
              <a:latin typeface="Calibri" panose="020F0502020204030204" pitchFamily="34" charset="0"/>
              <a:cs typeface="Titr" pitchFamily="2" charset="0"/>
            </a:endParaRPr>
          </a:p>
        </p:txBody>
      </p:sp>
      <p:sp>
        <p:nvSpPr>
          <p:cNvPr id="95262" name="Text Box 30"/>
          <p:cNvSpPr txBox="1">
            <a:spLocks noChangeArrowheads="1"/>
          </p:cNvSpPr>
          <p:nvPr/>
        </p:nvSpPr>
        <p:spPr bwMode="auto">
          <a:xfrm>
            <a:off x="6962775" y="3036888"/>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cs typeface="Titr" pitchFamily="2" charset="0"/>
              </a:rPr>
              <a:t>10،000،000</a:t>
            </a:r>
            <a:endParaRPr lang="en-US" altLang="en-US" sz="1400">
              <a:solidFill>
                <a:srgbClr val="003366"/>
              </a:solidFill>
              <a:cs typeface="Titr" pitchFamily="2" charset="0"/>
            </a:endParaRPr>
          </a:p>
        </p:txBody>
      </p:sp>
      <p:sp>
        <p:nvSpPr>
          <p:cNvPr id="95263" name="Text Box 31"/>
          <p:cNvSpPr txBox="1">
            <a:spLocks noChangeArrowheads="1"/>
          </p:cNvSpPr>
          <p:nvPr/>
        </p:nvSpPr>
        <p:spPr bwMode="auto">
          <a:xfrm>
            <a:off x="6099175" y="5124450"/>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600،000</a:t>
            </a:r>
            <a:endParaRPr lang="en-US" altLang="en-US" sz="1400">
              <a:solidFill>
                <a:srgbClr val="003366"/>
              </a:solidFill>
              <a:latin typeface="Calibri" panose="020F0502020204030204" pitchFamily="34" charset="0"/>
              <a:cs typeface="Titr" pitchFamily="2" charset="0"/>
            </a:endParaRPr>
          </a:p>
        </p:txBody>
      </p:sp>
      <p:sp>
        <p:nvSpPr>
          <p:cNvPr id="95264" name="Text Box 32"/>
          <p:cNvSpPr txBox="1">
            <a:spLocks noChangeArrowheads="1"/>
          </p:cNvSpPr>
          <p:nvPr/>
        </p:nvSpPr>
        <p:spPr bwMode="auto">
          <a:xfrm>
            <a:off x="6142038" y="3035300"/>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5265" name="Text Box 33"/>
          <p:cNvSpPr txBox="1">
            <a:spLocks noChangeArrowheads="1"/>
          </p:cNvSpPr>
          <p:nvPr/>
        </p:nvSpPr>
        <p:spPr bwMode="auto">
          <a:xfrm>
            <a:off x="5046663" y="2590800"/>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محصول </a:t>
            </a:r>
            <a:r>
              <a:rPr lang="en-US" altLang="en-US" sz="1400" b="1">
                <a:solidFill>
                  <a:srgbClr val="003366"/>
                </a:solidFill>
                <a:latin typeface="Calibri" panose="020F0502020204030204" pitchFamily="34" charset="0"/>
                <a:cs typeface="Titr" pitchFamily="2" charset="0"/>
              </a:rPr>
              <a:t>Z </a:t>
            </a:r>
            <a:endParaRPr lang="en-US" altLang="en-US" sz="1400">
              <a:solidFill>
                <a:srgbClr val="003366"/>
              </a:solidFill>
              <a:latin typeface="Calibri" panose="020F0502020204030204" pitchFamily="34" charset="0"/>
              <a:cs typeface="Titr" pitchFamily="2" charset="0"/>
            </a:endParaRPr>
          </a:p>
        </p:txBody>
      </p:sp>
      <p:sp>
        <p:nvSpPr>
          <p:cNvPr id="95266" name="Text Box 34"/>
          <p:cNvSpPr txBox="1">
            <a:spLocks noChangeArrowheads="1"/>
          </p:cNvSpPr>
          <p:nvPr/>
        </p:nvSpPr>
        <p:spPr bwMode="auto">
          <a:xfrm>
            <a:off x="3995738" y="2590800"/>
            <a:ext cx="1081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20،000،000</a:t>
            </a:r>
            <a:endParaRPr lang="en-US" altLang="en-US" sz="1400">
              <a:solidFill>
                <a:srgbClr val="003366"/>
              </a:solidFill>
              <a:latin typeface="Calibri" panose="020F0502020204030204" pitchFamily="34" charset="0"/>
              <a:cs typeface="Titr" pitchFamily="2" charset="0"/>
            </a:endParaRPr>
          </a:p>
        </p:txBody>
      </p:sp>
      <p:sp>
        <p:nvSpPr>
          <p:cNvPr id="95267" name="Text Box 35"/>
          <p:cNvSpPr txBox="1">
            <a:spLocks noChangeArrowheads="1"/>
          </p:cNvSpPr>
          <p:nvPr/>
        </p:nvSpPr>
        <p:spPr bwMode="auto">
          <a:xfrm>
            <a:off x="3016250" y="2590800"/>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600،000</a:t>
            </a:r>
            <a:endParaRPr lang="en-US" altLang="en-US" sz="1400">
              <a:solidFill>
                <a:srgbClr val="003366"/>
              </a:solidFill>
              <a:latin typeface="Calibri" panose="020F0502020204030204" pitchFamily="34" charset="0"/>
              <a:cs typeface="Titr" pitchFamily="2" charset="0"/>
            </a:endParaRPr>
          </a:p>
        </p:txBody>
      </p:sp>
      <p:sp>
        <p:nvSpPr>
          <p:cNvPr id="95268" name="Text Box 36"/>
          <p:cNvSpPr txBox="1">
            <a:spLocks noChangeArrowheads="1"/>
          </p:cNvSpPr>
          <p:nvPr/>
        </p:nvSpPr>
        <p:spPr bwMode="auto">
          <a:xfrm>
            <a:off x="3001963" y="5108575"/>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900،000</a:t>
            </a:r>
            <a:endParaRPr lang="en-US" altLang="en-US" sz="1400">
              <a:solidFill>
                <a:srgbClr val="003366"/>
              </a:solidFill>
              <a:latin typeface="Calibri" panose="020F0502020204030204" pitchFamily="34" charset="0"/>
              <a:cs typeface="Titr" pitchFamily="2" charset="0"/>
            </a:endParaRPr>
          </a:p>
        </p:txBody>
      </p:sp>
      <p:sp>
        <p:nvSpPr>
          <p:cNvPr id="95269" name="Text Box 37"/>
          <p:cNvSpPr txBox="1">
            <a:spLocks noChangeArrowheads="1"/>
          </p:cNvSpPr>
          <p:nvPr/>
        </p:nvSpPr>
        <p:spPr bwMode="auto">
          <a:xfrm>
            <a:off x="3981450" y="5108575"/>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30،000،000</a:t>
            </a:r>
            <a:endParaRPr lang="en-US" altLang="en-US" sz="1400">
              <a:solidFill>
                <a:srgbClr val="003366"/>
              </a:solidFill>
              <a:latin typeface="Calibri" panose="020F0502020204030204" pitchFamily="34" charset="0"/>
              <a:cs typeface="Titr" pitchFamily="2" charset="0"/>
            </a:endParaRPr>
          </a:p>
        </p:txBody>
      </p:sp>
      <p:sp>
        <p:nvSpPr>
          <p:cNvPr id="149" name="Rectangle 38"/>
          <p:cNvSpPr>
            <a:spLocks noChangeArrowheads="1"/>
          </p:cNvSpPr>
          <p:nvPr/>
        </p:nvSpPr>
        <p:spPr bwMode="auto">
          <a:xfrm>
            <a:off x="180975" y="2044700"/>
            <a:ext cx="2735263"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95271" name="Text Box 39"/>
          <p:cNvSpPr txBox="1">
            <a:spLocks noChangeArrowheads="1"/>
          </p:cNvSpPr>
          <p:nvPr/>
        </p:nvSpPr>
        <p:spPr bwMode="auto">
          <a:xfrm>
            <a:off x="357188" y="4635500"/>
            <a:ext cx="22558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600">
                <a:solidFill>
                  <a:srgbClr val="006600"/>
                </a:solidFill>
                <a:latin typeface="Calibri" panose="020F0502020204030204" pitchFamily="34" charset="0"/>
                <a:cs typeface="Titr" pitchFamily="2" charset="0"/>
              </a:rPr>
              <a:t>پرداختي مودي به سازمان امور مالياتي</a:t>
            </a:r>
            <a:endParaRPr lang="en-US" altLang="en-US" sz="1600">
              <a:solidFill>
                <a:srgbClr val="006600"/>
              </a:solidFill>
              <a:latin typeface="Calibri" panose="020F0502020204030204" pitchFamily="34" charset="0"/>
              <a:cs typeface="Titr" pitchFamily="2" charset="0"/>
            </a:endParaRPr>
          </a:p>
        </p:txBody>
      </p:sp>
      <p:sp>
        <p:nvSpPr>
          <p:cNvPr id="151" name="Line 40"/>
          <p:cNvSpPr>
            <a:spLocks noChangeShapeType="1"/>
          </p:cNvSpPr>
          <p:nvPr/>
        </p:nvSpPr>
        <p:spPr bwMode="auto">
          <a:xfrm>
            <a:off x="166688" y="3670300"/>
            <a:ext cx="2749550"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5273" name="Text Box 41"/>
          <p:cNvSpPr txBox="1">
            <a:spLocks noChangeArrowheads="1"/>
          </p:cNvSpPr>
          <p:nvPr/>
        </p:nvSpPr>
        <p:spPr bwMode="auto">
          <a:xfrm>
            <a:off x="679450" y="161925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اظهارنامه</a:t>
            </a:r>
            <a:endParaRPr lang="en-US" altLang="en-US">
              <a:solidFill>
                <a:srgbClr val="003366"/>
              </a:solidFill>
              <a:latin typeface="Calibri" panose="020F0502020204030204" pitchFamily="34" charset="0"/>
              <a:cs typeface="Titr" pitchFamily="2" charset="0"/>
            </a:endParaRPr>
          </a:p>
        </p:txBody>
      </p:sp>
      <p:sp>
        <p:nvSpPr>
          <p:cNvPr id="153" name="Line 42"/>
          <p:cNvSpPr>
            <a:spLocks noChangeShapeType="1"/>
          </p:cNvSpPr>
          <p:nvPr/>
        </p:nvSpPr>
        <p:spPr bwMode="auto">
          <a:xfrm>
            <a:off x="173038" y="4462463"/>
            <a:ext cx="2743200"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54" name="Line 43"/>
          <p:cNvSpPr>
            <a:spLocks noChangeShapeType="1"/>
          </p:cNvSpPr>
          <p:nvPr/>
        </p:nvSpPr>
        <p:spPr bwMode="auto">
          <a:xfrm>
            <a:off x="1331913" y="2043113"/>
            <a:ext cx="0" cy="242093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55" name="Line 44"/>
          <p:cNvSpPr>
            <a:spLocks noChangeShapeType="1"/>
          </p:cNvSpPr>
          <p:nvPr/>
        </p:nvSpPr>
        <p:spPr bwMode="auto">
          <a:xfrm flipV="1">
            <a:off x="179388" y="2879725"/>
            <a:ext cx="2736850" cy="0"/>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5277" name="Text Box 45"/>
          <p:cNvSpPr txBox="1">
            <a:spLocks noChangeArrowheads="1"/>
          </p:cNvSpPr>
          <p:nvPr/>
        </p:nvSpPr>
        <p:spPr bwMode="auto">
          <a:xfrm>
            <a:off x="1303338" y="2273300"/>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فروش:</a:t>
            </a:r>
            <a:endParaRPr lang="en-US" altLang="en-US" sz="1600">
              <a:solidFill>
                <a:srgbClr val="003366"/>
              </a:solidFill>
              <a:latin typeface="Calibri" panose="020F0502020204030204" pitchFamily="34" charset="0"/>
              <a:cs typeface="Titr" pitchFamily="2" charset="0"/>
            </a:endParaRPr>
          </a:p>
        </p:txBody>
      </p:sp>
      <p:sp>
        <p:nvSpPr>
          <p:cNvPr id="95278" name="Text Box 46"/>
          <p:cNvSpPr txBox="1">
            <a:spLocks noChangeArrowheads="1"/>
          </p:cNvSpPr>
          <p:nvPr/>
        </p:nvSpPr>
        <p:spPr bwMode="auto">
          <a:xfrm>
            <a:off x="195263" y="2290763"/>
            <a:ext cx="1136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900،000</a:t>
            </a:r>
            <a:endParaRPr lang="en-US" altLang="en-US" sz="1600">
              <a:solidFill>
                <a:srgbClr val="003366"/>
              </a:solidFill>
              <a:latin typeface="Calibri" panose="020F0502020204030204" pitchFamily="34" charset="0"/>
              <a:cs typeface="Titr" pitchFamily="2" charset="0"/>
            </a:endParaRPr>
          </a:p>
        </p:txBody>
      </p:sp>
      <p:sp>
        <p:nvSpPr>
          <p:cNvPr id="95279" name="Text Box 47"/>
          <p:cNvSpPr txBox="1">
            <a:spLocks noChangeArrowheads="1"/>
          </p:cNvSpPr>
          <p:nvPr/>
        </p:nvSpPr>
        <p:spPr bwMode="auto">
          <a:xfrm>
            <a:off x="1346200" y="3079750"/>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خريد:</a:t>
            </a:r>
            <a:endParaRPr lang="en-US" altLang="en-US" sz="1600">
              <a:solidFill>
                <a:srgbClr val="003366"/>
              </a:solidFill>
              <a:latin typeface="Calibri" panose="020F0502020204030204" pitchFamily="34" charset="0"/>
              <a:cs typeface="Titr" pitchFamily="2" charset="0"/>
            </a:endParaRPr>
          </a:p>
        </p:txBody>
      </p:sp>
      <p:sp>
        <p:nvSpPr>
          <p:cNvPr id="95280" name="Text Box 48"/>
          <p:cNvSpPr txBox="1">
            <a:spLocks noChangeArrowheads="1"/>
          </p:cNvSpPr>
          <p:nvPr/>
        </p:nvSpPr>
        <p:spPr bwMode="auto">
          <a:xfrm>
            <a:off x="179388" y="309403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600،000</a:t>
            </a:r>
            <a:endParaRPr lang="en-US" altLang="en-US" sz="1600">
              <a:solidFill>
                <a:srgbClr val="003366"/>
              </a:solidFill>
              <a:latin typeface="Calibri" panose="020F0502020204030204" pitchFamily="34" charset="0"/>
              <a:cs typeface="Titr" pitchFamily="2" charset="0"/>
            </a:endParaRPr>
          </a:p>
        </p:txBody>
      </p:sp>
      <p:sp>
        <p:nvSpPr>
          <p:cNvPr id="95281" name="Text Box 49"/>
          <p:cNvSpPr txBox="1">
            <a:spLocks noChangeArrowheads="1"/>
          </p:cNvSpPr>
          <p:nvPr/>
        </p:nvSpPr>
        <p:spPr bwMode="auto">
          <a:xfrm>
            <a:off x="1431925" y="3886200"/>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مانده:</a:t>
            </a:r>
            <a:endParaRPr lang="en-US" altLang="en-US" sz="1600">
              <a:solidFill>
                <a:srgbClr val="003366"/>
              </a:solidFill>
              <a:latin typeface="Calibri" panose="020F0502020204030204" pitchFamily="34" charset="0"/>
              <a:cs typeface="Titr" pitchFamily="2" charset="0"/>
            </a:endParaRPr>
          </a:p>
        </p:txBody>
      </p:sp>
      <p:sp>
        <p:nvSpPr>
          <p:cNvPr id="95282" name="Text Box 50"/>
          <p:cNvSpPr txBox="1">
            <a:spLocks noChangeArrowheads="1"/>
          </p:cNvSpPr>
          <p:nvPr/>
        </p:nvSpPr>
        <p:spPr bwMode="auto">
          <a:xfrm>
            <a:off x="73025" y="3895725"/>
            <a:ext cx="125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300،000</a:t>
            </a:r>
            <a:endParaRPr lang="en-US" altLang="en-US" sz="1600">
              <a:solidFill>
                <a:srgbClr val="003366"/>
              </a:solidFill>
              <a:latin typeface="Calibri" panose="020F0502020204030204" pitchFamily="34" charset="0"/>
              <a:cs typeface="Titr" pitchFamily="2" charset="0"/>
            </a:endParaRPr>
          </a:p>
        </p:txBody>
      </p:sp>
      <p:sp>
        <p:nvSpPr>
          <p:cNvPr id="95283" name="Text Box 51"/>
          <p:cNvSpPr txBox="1">
            <a:spLocks noChangeArrowheads="1"/>
          </p:cNvSpPr>
          <p:nvPr/>
        </p:nvSpPr>
        <p:spPr bwMode="auto">
          <a:xfrm>
            <a:off x="466725" y="5667375"/>
            <a:ext cx="8137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در چهارمين دوره مالياتي شركت توليدي فرضي هم خريد مواد اوليه و هم فروش محصول دارد،</a:t>
            </a:r>
            <a:endParaRPr lang="en-US" altLang="en-US" sz="1500">
              <a:solidFill>
                <a:srgbClr val="0000CC"/>
              </a:solidFill>
              <a:latin typeface="Calibri" panose="020F0502020204030204" pitchFamily="34" charset="0"/>
              <a:cs typeface="Titr" pitchFamily="2" charset="0"/>
            </a:endParaRPr>
          </a:p>
        </p:txBody>
      </p:sp>
      <p:sp>
        <p:nvSpPr>
          <p:cNvPr id="95284" name="Text Box 52"/>
          <p:cNvSpPr txBox="1">
            <a:spLocks noChangeArrowheads="1"/>
          </p:cNvSpPr>
          <p:nvPr/>
        </p:nvSpPr>
        <p:spPr bwMode="auto">
          <a:xfrm>
            <a:off x="577850" y="5972175"/>
            <a:ext cx="7921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500">
                <a:solidFill>
                  <a:srgbClr val="0000CC"/>
                </a:solidFill>
                <a:latin typeface="Calibri" panose="020F0502020204030204" pitchFamily="34" charset="0"/>
                <a:cs typeface="Titr" pitchFamily="2" charset="0"/>
              </a:rPr>
              <a:t>مابه‌التفاوت ماليات دريافتي از خريداران محصول و ماليات پرداختي به فروشندگان مواد اوليه،توسط مودي به سازمان امور مالياتي پرداخت مي‌گردد،</a:t>
            </a:r>
            <a:endParaRPr lang="en-US" altLang="en-US" sz="1500">
              <a:solidFill>
                <a:srgbClr val="0000CC"/>
              </a:solidFill>
              <a:latin typeface="Calibri" panose="020F0502020204030204" pitchFamily="34" charset="0"/>
              <a:cs typeface="Titr" pitchFamily="2" charset="0"/>
            </a:endParaRPr>
          </a:p>
        </p:txBody>
      </p:sp>
      <p:sp>
        <p:nvSpPr>
          <p:cNvPr id="95285" name="Text Box 53"/>
          <p:cNvSpPr txBox="1">
            <a:spLocks noChangeArrowheads="1"/>
          </p:cNvSpPr>
          <p:nvPr/>
        </p:nvSpPr>
        <p:spPr bwMode="auto">
          <a:xfrm>
            <a:off x="5091113" y="3022600"/>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محصول </a:t>
            </a:r>
            <a:r>
              <a:rPr lang="en-US" altLang="en-US" sz="1400" b="1">
                <a:solidFill>
                  <a:srgbClr val="003366"/>
                </a:solidFill>
                <a:latin typeface="Calibri" panose="020F0502020204030204" pitchFamily="34" charset="0"/>
                <a:cs typeface="Titr" pitchFamily="2" charset="0"/>
              </a:rPr>
              <a:t>Y</a:t>
            </a:r>
            <a:endParaRPr lang="en-US" altLang="en-US" sz="1400">
              <a:solidFill>
                <a:srgbClr val="003366"/>
              </a:solidFill>
              <a:latin typeface="Calibri" panose="020F0502020204030204" pitchFamily="34" charset="0"/>
              <a:cs typeface="Titr" pitchFamily="2" charset="0"/>
            </a:endParaRPr>
          </a:p>
        </p:txBody>
      </p:sp>
      <p:sp>
        <p:nvSpPr>
          <p:cNvPr id="95286" name="Text Box 54"/>
          <p:cNvSpPr txBox="1">
            <a:spLocks noChangeArrowheads="1"/>
          </p:cNvSpPr>
          <p:nvPr/>
        </p:nvSpPr>
        <p:spPr bwMode="auto">
          <a:xfrm>
            <a:off x="3981450" y="3022600"/>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a:t>
            </a:r>
            <a:endParaRPr lang="en-US" altLang="en-US" sz="1400">
              <a:solidFill>
                <a:srgbClr val="003366"/>
              </a:solidFill>
              <a:latin typeface="Calibri" panose="020F0502020204030204" pitchFamily="34" charset="0"/>
              <a:cs typeface="Titr" pitchFamily="2" charset="0"/>
            </a:endParaRPr>
          </a:p>
        </p:txBody>
      </p:sp>
      <p:sp>
        <p:nvSpPr>
          <p:cNvPr id="95287" name="Text Box 55"/>
          <p:cNvSpPr txBox="1">
            <a:spLocks noChangeArrowheads="1"/>
          </p:cNvSpPr>
          <p:nvPr/>
        </p:nvSpPr>
        <p:spPr bwMode="auto">
          <a:xfrm>
            <a:off x="3059113" y="3022600"/>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5288" name="TextBox 166"/>
          <p:cNvSpPr txBox="1">
            <a:spLocks noChangeArrowheads="1"/>
          </p:cNvSpPr>
          <p:nvPr/>
        </p:nvSpPr>
        <p:spPr bwMode="auto">
          <a:xfrm>
            <a:off x="0" y="712788"/>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sz="1600">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bwMode="auto">
          <a:xfrm>
            <a:off x="-285750" y="1214438"/>
            <a:ext cx="9144000" cy="714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a-IR" altLang="en-US" sz="2200" b="1" u="sng" smtClean="0">
                <a:solidFill>
                  <a:srgbClr val="003060"/>
                </a:solidFill>
                <a:cs typeface="Titr" pitchFamily="2" charset="0"/>
              </a:rPr>
              <a:t>تعريف عملياتي </a:t>
            </a:r>
            <a:r>
              <a:rPr lang="ar-SA" altLang="en-US" sz="2200" b="1" u="sng" smtClean="0">
                <a:solidFill>
                  <a:srgbClr val="003060"/>
                </a:solidFill>
                <a:cs typeface="Titr" pitchFamily="2" charset="0"/>
              </a:rPr>
              <a:t>ماليات بر ارزش افزوده</a:t>
            </a:r>
            <a:r>
              <a:rPr lang="fa-IR" altLang="en-US" sz="3400" b="1" u="sng" smtClean="0">
                <a:solidFill>
                  <a:srgbClr val="003060"/>
                </a:solidFill>
                <a:cs typeface="Titr" pitchFamily="2" charset="0"/>
              </a:rPr>
              <a:t/>
            </a:r>
            <a:br>
              <a:rPr lang="fa-IR" altLang="en-US" sz="3400" b="1" u="sng" smtClean="0">
                <a:solidFill>
                  <a:srgbClr val="003060"/>
                </a:solidFill>
                <a:cs typeface="Titr" pitchFamily="2" charset="0"/>
              </a:rPr>
            </a:br>
            <a:r>
              <a:rPr lang="fa-IR" altLang="en-US" sz="1800" b="1" smtClean="0">
                <a:solidFill>
                  <a:srgbClr val="003060"/>
                </a:solidFill>
                <a:cs typeface="Titr" pitchFamily="2" charset="0"/>
              </a:rPr>
              <a:t>(مطابق مفاد عمليات مقرر در قانون)</a:t>
            </a:r>
            <a:endParaRPr lang="en-US" altLang="en-US" sz="1800" smtClean="0">
              <a:solidFill>
                <a:srgbClr val="003060"/>
              </a:solidFill>
              <a:cs typeface="Titr" pitchFamily="2" charset="0"/>
            </a:endParaRPr>
          </a:p>
        </p:txBody>
      </p:sp>
      <p:sp>
        <p:nvSpPr>
          <p:cNvPr id="9" name="Rectangle 2"/>
          <p:cNvSpPr txBox="1">
            <a:spLocks noChangeArrowheads="1"/>
          </p:cNvSpPr>
          <p:nvPr/>
        </p:nvSpPr>
        <p:spPr bwMode="auto">
          <a:xfrm>
            <a:off x="3357563" y="785813"/>
            <a:ext cx="4143375" cy="428625"/>
          </a:xfrm>
          <a:prstGeom prst="rect">
            <a:avLst/>
          </a:prstGeom>
          <a:noFill/>
          <a:ln w="9525">
            <a:noFill/>
            <a:miter lim="800000"/>
            <a:headEnd/>
            <a:tailEnd/>
          </a:ln>
          <a:effectLst/>
        </p:spPr>
        <p:txBody>
          <a:bodyPr anchor="ctr"/>
          <a:lstStyle/>
          <a:p>
            <a:pPr algn="r" rtl="1" eaLnBrk="1" fontAlgn="auto" hangingPunct="1">
              <a:spcBef>
                <a:spcPts val="0"/>
              </a:spcBef>
              <a:spcAft>
                <a:spcPts val="0"/>
              </a:spcAft>
              <a:defRPr/>
            </a:pPr>
            <a:r>
              <a:rPr lang="fa-IR" sz="1600" kern="0" dirty="0">
                <a:solidFill>
                  <a:srgbClr val="003060"/>
                </a:solidFill>
                <a:latin typeface="+mj-lt"/>
                <a:ea typeface="+mj-ea"/>
                <a:cs typeface="Homa" pitchFamily="2" charset="-78"/>
              </a:rPr>
              <a:t>1- </a:t>
            </a:r>
            <a:r>
              <a:rPr lang="ar-SA" sz="1600" kern="0" dirty="0">
                <a:solidFill>
                  <a:srgbClr val="003060"/>
                </a:solidFill>
                <a:latin typeface="+mj-lt"/>
                <a:ea typeface="+mj-ea"/>
                <a:cs typeface="Homa" pitchFamily="2" charset="-78"/>
              </a:rPr>
              <a:t>ماليات بر ارزش افزوده </a:t>
            </a:r>
            <a:r>
              <a:rPr lang="fa-IR" sz="1600" kern="0" dirty="0">
                <a:solidFill>
                  <a:srgbClr val="003060"/>
                </a:solidFill>
                <a:latin typeface="+mj-lt"/>
                <a:ea typeface="+mj-ea"/>
                <a:cs typeface="Homa" pitchFamily="2" charset="-78"/>
              </a:rPr>
              <a:t>چيست؟</a:t>
            </a:r>
            <a:endParaRPr lang="en-US" sz="1600" kern="0" dirty="0">
              <a:solidFill>
                <a:srgbClr val="003060"/>
              </a:solidFill>
              <a:latin typeface="+mj-lt"/>
              <a:ea typeface="+mj-ea"/>
              <a:cs typeface="Homa" pitchFamily="2" charset="-78"/>
            </a:endParaRPr>
          </a:p>
        </p:txBody>
      </p:sp>
      <p:sp>
        <p:nvSpPr>
          <p:cNvPr id="10" name="Rectangle 18"/>
          <p:cNvSpPr>
            <a:spLocks noChangeArrowheads="1"/>
          </p:cNvSpPr>
          <p:nvPr/>
        </p:nvSpPr>
        <p:spPr bwMode="auto">
          <a:xfrm>
            <a:off x="428625" y="1960563"/>
            <a:ext cx="8296275" cy="4397375"/>
          </a:xfrm>
          <a:prstGeom prst="rect">
            <a:avLst/>
          </a:prstGeom>
          <a:solidFill>
            <a:srgbClr val="003060"/>
          </a:solidFill>
          <a:ln w="25400">
            <a:solidFill>
              <a:schemeClr val="tx1"/>
            </a:solidFill>
            <a:miter lim="800000"/>
            <a:headEnd/>
            <a:tailEnd/>
          </a:ln>
        </p:spPr>
        <p:txBody>
          <a:bodyPr anchor="ctr">
            <a:spAutoFit/>
          </a:bodyPr>
          <a:lstStyle>
            <a:lvl1pPr marL="10795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35000"/>
              </a:lnSpc>
              <a:spcBef>
                <a:spcPts val="600"/>
              </a:spcBef>
              <a:spcAft>
                <a:spcPts val="600"/>
              </a:spcAft>
            </a:pPr>
            <a:r>
              <a:rPr lang="fa-IR" altLang="en-US" sz="1500" b="1">
                <a:solidFill>
                  <a:srgbClr val="FFFFCC"/>
                </a:solidFill>
                <a:latin typeface="Calibri" panose="020F0502020204030204" pitchFamily="34" charset="0"/>
                <a:cs typeface="Zar" pitchFamily="2" charset="0"/>
              </a:rPr>
              <a:t>ماليات بر ارزش افزوده، مالياتي است كه كليه عرضه كنندگان كالاها و خدمات به عنوان موديان اين نظام مالياتي بايد علاوه بر بهاي كالا يا خدمت عرضه شده، به صورت درصدي از بهاي فروش كالاها يا خدمات، در زمان فروش از خريداران اخذ و به صورت دوره اي (فصلي) به سازمان امور مالياتي كشور واريز نمايند،</a:t>
            </a:r>
          </a:p>
          <a:p>
            <a:pPr algn="just" eaLnBrk="1" hangingPunct="1">
              <a:lnSpc>
                <a:spcPct val="135000"/>
              </a:lnSpc>
              <a:spcBef>
                <a:spcPts val="600"/>
              </a:spcBef>
              <a:spcAft>
                <a:spcPts val="600"/>
              </a:spcAft>
            </a:pPr>
            <a:r>
              <a:rPr lang="fa-IR" altLang="en-US" sz="2000" b="1" u="sng">
                <a:solidFill>
                  <a:srgbClr val="FFFFCC"/>
                </a:solidFill>
                <a:latin typeface="Calibri" panose="020F0502020204030204" pitchFamily="34" charset="0"/>
                <a:cs typeface="Titr" pitchFamily="2" charset="0"/>
              </a:rPr>
              <a:t>توضيحات مهم :</a:t>
            </a:r>
            <a:endParaRPr lang="fa-IR" altLang="en-US" b="1" u="sng">
              <a:solidFill>
                <a:srgbClr val="FFFFCC"/>
              </a:solidFill>
              <a:latin typeface="Calibri" panose="020F0502020204030204" pitchFamily="34" charset="0"/>
              <a:cs typeface="Titr" pitchFamily="2" charset="0"/>
            </a:endParaRPr>
          </a:p>
          <a:p>
            <a:pPr algn="just" eaLnBrk="1" hangingPunct="1">
              <a:lnSpc>
                <a:spcPct val="135000"/>
              </a:lnSpc>
              <a:spcBef>
                <a:spcPts val="600"/>
              </a:spcBef>
              <a:spcAft>
                <a:spcPts val="600"/>
              </a:spcAft>
            </a:pPr>
            <a:r>
              <a:rPr lang="fa-IR" altLang="en-US" b="1">
                <a:solidFill>
                  <a:srgbClr val="FFFFCC"/>
                </a:solidFill>
                <a:latin typeface="Calibri" panose="020F0502020204030204" pitchFamily="34" charset="0"/>
                <a:cs typeface="Zar" pitchFamily="2" charset="0"/>
              </a:rPr>
              <a:t>1-</a:t>
            </a:r>
            <a:r>
              <a:rPr lang="fa-IR" altLang="en-US">
                <a:solidFill>
                  <a:srgbClr val="FFFFCC"/>
                </a:solidFill>
                <a:latin typeface="Calibri" panose="020F0502020204030204" pitchFamily="34" charset="0"/>
                <a:cs typeface="Zar" pitchFamily="2" charset="0"/>
              </a:rPr>
              <a:t> </a:t>
            </a:r>
            <a:r>
              <a:rPr lang="fa-IR" altLang="en-US" sz="2000">
                <a:solidFill>
                  <a:srgbClr val="FFFFCC"/>
                </a:solidFill>
                <a:latin typeface="Calibri" panose="020F0502020204030204" pitchFamily="34" charset="0"/>
                <a:cs typeface="Zar" pitchFamily="2" charset="0"/>
              </a:rPr>
              <a:t>هرگونه ماليات بر ارزش افزوده پرداخت شده در زمان خريد توسط موديان اعم از واردكنندگان/توليدكنندگان/توزيع كنندگان/صادركنندگان، كه در اين نظام مالياتي به عنوان عامل وصول و نه پرداخت كننده ماليات محسوب مي گردند، طلب ايشان از دولت محسوب به صورت فصلي با سازمان امور مالياتي كشور تسويه مي گردد. </a:t>
            </a:r>
          </a:p>
          <a:p>
            <a:pPr algn="just" eaLnBrk="1" hangingPunct="1">
              <a:lnSpc>
                <a:spcPct val="135000"/>
              </a:lnSpc>
              <a:spcBef>
                <a:spcPts val="600"/>
              </a:spcBef>
              <a:spcAft>
                <a:spcPts val="600"/>
              </a:spcAft>
            </a:pPr>
            <a:r>
              <a:rPr lang="fa-IR" altLang="en-US" sz="2000" b="1">
                <a:solidFill>
                  <a:srgbClr val="FFFFCC"/>
                </a:solidFill>
                <a:latin typeface="Calibri" panose="020F0502020204030204" pitchFamily="34" charset="0"/>
                <a:cs typeface="Zar" pitchFamily="2" charset="0"/>
              </a:rPr>
              <a:t>2- </a:t>
            </a:r>
            <a:r>
              <a:rPr lang="ar-SA" altLang="en-US" sz="2000">
                <a:solidFill>
                  <a:srgbClr val="FFFFCC"/>
                </a:solidFill>
                <a:latin typeface="Calibri" panose="020F0502020204030204" pitchFamily="34" charset="0"/>
                <a:cs typeface="Zar" pitchFamily="2" charset="0"/>
              </a:rPr>
              <a:t>تسويه مطالبات موديان بابت مالياتهاي پرداختي ايشان در زمان خري</a:t>
            </a:r>
            <a:r>
              <a:rPr lang="fa-IR" altLang="en-US" sz="2000">
                <a:solidFill>
                  <a:srgbClr val="FFFFCC"/>
                </a:solidFill>
                <a:latin typeface="Calibri" panose="020F0502020204030204" pitchFamily="34" charset="0"/>
                <a:cs typeface="Zar" pitchFamily="2" charset="0"/>
              </a:rPr>
              <a:t>د</a:t>
            </a:r>
            <a:r>
              <a:rPr lang="ar-SA" altLang="en-US" sz="2000">
                <a:solidFill>
                  <a:srgbClr val="FFFFCC"/>
                </a:solidFill>
                <a:latin typeface="Calibri" panose="020F0502020204030204" pitchFamily="34" charset="0"/>
                <a:cs typeface="Zar" pitchFamily="2" charset="0"/>
              </a:rPr>
              <a:t>، يا از طريق كسر از مطالبات دريافتي از خريداران و يا از طريق استرداد توسط سازمان امور مالياتي كشور به ايشان، صورت مي پذيرد</a:t>
            </a:r>
            <a:r>
              <a:rPr lang="fa-IR" altLang="en-US" sz="2000">
                <a:solidFill>
                  <a:srgbClr val="FFFFCC"/>
                </a:solidFill>
                <a:latin typeface="Calibri" panose="020F0502020204030204" pitchFamily="34" charset="0"/>
                <a:cs typeface="Zar" pitchFamily="2" charset="0"/>
              </a:rPr>
              <a:t>.</a:t>
            </a:r>
            <a:endParaRPr lang="en-US" altLang="en-US" sz="2000">
              <a:solidFill>
                <a:srgbClr val="FFFFCC"/>
              </a:solidFill>
              <a:latin typeface="Calibri" panose="020F0502020204030204" pitchFamily="34" charset="0"/>
              <a:cs typeface="Za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6306"/>
                                        </p:tgtEl>
                                        <p:attrNameLst>
                                          <p:attrName>style.visibility</p:attrName>
                                        </p:attrNameLst>
                                      </p:cBhvr>
                                      <p:to>
                                        <p:strVal val="visible"/>
                                      </p:to>
                                    </p:set>
                                    <p:animEffect transition="in" filter="fade">
                                      <p:cBhvr>
                                        <p:cTn id="11" dur="2000"/>
                                        <p:tgtEl>
                                          <p:spTgt spid="226306"/>
                                        </p:tgtEl>
                                      </p:cBhvr>
                                    </p:animEffect>
                                  </p:childTnLst>
                                </p:cTn>
                              </p:par>
                            </p:childTnLst>
                          </p:cTn>
                        </p:par>
                        <p:par>
                          <p:cTn id="12" fill="hold" nodeType="afterGroup">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P spid="9"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utoShape 2"/>
          <p:cNvSpPr>
            <a:spLocks noChangeArrowheads="1"/>
          </p:cNvSpPr>
          <p:nvPr/>
        </p:nvSpPr>
        <p:spPr bwMode="auto">
          <a:xfrm>
            <a:off x="755650" y="5643563"/>
            <a:ext cx="7670800" cy="719137"/>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6" name="AutoShape 3"/>
          <p:cNvSpPr>
            <a:spLocks noChangeArrowheads="1"/>
          </p:cNvSpPr>
          <p:nvPr/>
        </p:nvSpPr>
        <p:spPr bwMode="auto">
          <a:xfrm>
            <a:off x="571500" y="1428750"/>
            <a:ext cx="7991475" cy="214313"/>
          </a:xfrm>
          <a:prstGeom prst="leftRightArrow">
            <a:avLst>
              <a:gd name="adj1" fmla="val 50000"/>
              <a:gd name="adj2" fmla="val 216030"/>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97284" name="Text Box 4"/>
          <p:cNvSpPr txBox="1">
            <a:spLocks noChangeArrowheads="1"/>
          </p:cNvSpPr>
          <p:nvPr/>
        </p:nvSpPr>
        <p:spPr bwMode="auto">
          <a:xfrm>
            <a:off x="1763713" y="1122363"/>
            <a:ext cx="5688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b="1">
                <a:solidFill>
                  <a:srgbClr val="003366"/>
                </a:solidFill>
                <a:latin typeface="Calibri" panose="020F0502020204030204" pitchFamily="34" charset="0"/>
                <a:cs typeface="Titr" pitchFamily="2" charset="0"/>
              </a:rPr>
              <a:t>واريز</a:t>
            </a:r>
            <a:r>
              <a:rPr lang="en-US" altLang="en-US" b="1">
                <a:solidFill>
                  <a:srgbClr val="003366"/>
                </a:solidFill>
                <a:latin typeface="Calibri" panose="020F0502020204030204" pitchFamily="34" charset="0"/>
                <a:cs typeface="Titr" pitchFamily="2" charset="0"/>
              </a:rPr>
              <a:t> VAT  </a:t>
            </a:r>
            <a:r>
              <a:rPr lang="fa-IR" altLang="en-US" b="1">
                <a:solidFill>
                  <a:srgbClr val="003366"/>
                </a:solidFill>
                <a:latin typeface="Calibri" panose="020F0502020204030204" pitchFamily="34" charset="0"/>
                <a:cs typeface="Titr" pitchFamily="2" charset="0"/>
              </a:rPr>
              <a:t> </a:t>
            </a:r>
            <a:r>
              <a:rPr lang="fa-IR" altLang="en-US">
                <a:solidFill>
                  <a:srgbClr val="003366"/>
                </a:solidFill>
                <a:latin typeface="Calibri" panose="020F0502020204030204" pitchFamily="34" charset="0"/>
                <a:cs typeface="Titr" pitchFamily="2" charset="0"/>
              </a:rPr>
              <a:t>دريافتي بابت فروش محصولات</a:t>
            </a:r>
            <a:endParaRPr lang="en-US" altLang="en-US">
              <a:solidFill>
                <a:srgbClr val="003366"/>
              </a:solidFill>
              <a:latin typeface="Calibri" panose="020F0502020204030204" pitchFamily="34" charset="0"/>
              <a:cs typeface="Titr" pitchFamily="2" charset="0"/>
            </a:endParaRPr>
          </a:p>
        </p:txBody>
      </p:sp>
      <p:sp>
        <p:nvSpPr>
          <p:cNvPr id="108" name="Rectangle 5"/>
          <p:cNvSpPr>
            <a:spLocks noChangeArrowheads="1"/>
          </p:cNvSpPr>
          <p:nvPr/>
        </p:nvSpPr>
        <p:spPr bwMode="auto">
          <a:xfrm>
            <a:off x="6154738" y="2033588"/>
            <a:ext cx="2881312"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9" name="Line 6"/>
          <p:cNvSpPr>
            <a:spLocks noChangeShapeType="1"/>
          </p:cNvSpPr>
          <p:nvPr/>
        </p:nvSpPr>
        <p:spPr bwMode="auto">
          <a:xfrm>
            <a:off x="8070850" y="2035175"/>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0" name="Line 7"/>
          <p:cNvSpPr>
            <a:spLocks noChangeShapeType="1"/>
          </p:cNvSpPr>
          <p:nvPr/>
        </p:nvSpPr>
        <p:spPr bwMode="auto">
          <a:xfrm>
            <a:off x="7048500" y="2033588"/>
            <a:ext cx="1588"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1" name="Line 8"/>
          <p:cNvSpPr>
            <a:spLocks noChangeShapeType="1"/>
          </p:cNvSpPr>
          <p:nvPr/>
        </p:nvSpPr>
        <p:spPr bwMode="auto">
          <a:xfrm flipH="1">
            <a:off x="6154738" y="2465388"/>
            <a:ext cx="2881312"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7289" name="Text Box 9"/>
          <p:cNvSpPr txBox="1">
            <a:spLocks noChangeArrowheads="1"/>
          </p:cNvSpPr>
          <p:nvPr/>
        </p:nvSpPr>
        <p:spPr bwMode="auto">
          <a:xfrm>
            <a:off x="8188325" y="2054225"/>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7290" name="Text Box 10"/>
          <p:cNvSpPr txBox="1">
            <a:spLocks noChangeArrowheads="1"/>
          </p:cNvSpPr>
          <p:nvPr/>
        </p:nvSpPr>
        <p:spPr bwMode="auto">
          <a:xfrm>
            <a:off x="7148513" y="2054225"/>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7291" name="Text Box 11"/>
          <p:cNvSpPr txBox="1">
            <a:spLocks noChangeArrowheads="1"/>
          </p:cNvSpPr>
          <p:nvPr/>
        </p:nvSpPr>
        <p:spPr bwMode="auto">
          <a:xfrm>
            <a:off x="6213475" y="2033588"/>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15" name="Line 12"/>
          <p:cNvSpPr>
            <a:spLocks noChangeShapeType="1"/>
          </p:cNvSpPr>
          <p:nvPr/>
        </p:nvSpPr>
        <p:spPr bwMode="auto">
          <a:xfrm flipH="1">
            <a:off x="6154738" y="4984750"/>
            <a:ext cx="2881312"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7293" name="Text Box 13"/>
          <p:cNvSpPr txBox="1">
            <a:spLocks noChangeArrowheads="1"/>
          </p:cNvSpPr>
          <p:nvPr/>
        </p:nvSpPr>
        <p:spPr bwMode="auto">
          <a:xfrm>
            <a:off x="8215313" y="5057775"/>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7294" name="Text Box 14"/>
          <p:cNvSpPr txBox="1">
            <a:spLocks noChangeArrowheads="1"/>
          </p:cNvSpPr>
          <p:nvPr/>
        </p:nvSpPr>
        <p:spPr bwMode="auto">
          <a:xfrm>
            <a:off x="6818313" y="1657350"/>
            <a:ext cx="1511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خريد</a:t>
            </a:r>
            <a:endParaRPr lang="en-US" altLang="en-US" sz="1600">
              <a:solidFill>
                <a:srgbClr val="003366"/>
              </a:solidFill>
              <a:latin typeface="Calibri" panose="020F0502020204030204" pitchFamily="34" charset="0"/>
              <a:cs typeface="Titr" pitchFamily="2" charset="0"/>
            </a:endParaRPr>
          </a:p>
        </p:txBody>
      </p:sp>
      <p:sp>
        <p:nvSpPr>
          <p:cNvPr id="118" name="Rectangle 15"/>
          <p:cNvSpPr>
            <a:spLocks noChangeArrowheads="1"/>
          </p:cNvSpPr>
          <p:nvPr/>
        </p:nvSpPr>
        <p:spPr bwMode="auto">
          <a:xfrm>
            <a:off x="3106738" y="2036763"/>
            <a:ext cx="2879725"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9" name="Line 16"/>
          <p:cNvSpPr>
            <a:spLocks noChangeShapeType="1"/>
          </p:cNvSpPr>
          <p:nvPr/>
        </p:nvSpPr>
        <p:spPr bwMode="auto">
          <a:xfrm>
            <a:off x="5051425" y="2033588"/>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20" name="Line 17"/>
          <p:cNvSpPr>
            <a:spLocks noChangeShapeType="1"/>
          </p:cNvSpPr>
          <p:nvPr/>
        </p:nvSpPr>
        <p:spPr bwMode="auto">
          <a:xfrm>
            <a:off x="4043363" y="2036763"/>
            <a:ext cx="1587"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21" name="Line 18"/>
          <p:cNvSpPr>
            <a:spLocks noChangeShapeType="1"/>
          </p:cNvSpPr>
          <p:nvPr/>
        </p:nvSpPr>
        <p:spPr bwMode="auto">
          <a:xfrm flipH="1">
            <a:off x="3106738" y="2468563"/>
            <a:ext cx="2879725"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7299" name="Text Box 19"/>
          <p:cNvSpPr txBox="1">
            <a:spLocks noChangeArrowheads="1"/>
          </p:cNvSpPr>
          <p:nvPr/>
        </p:nvSpPr>
        <p:spPr bwMode="auto">
          <a:xfrm>
            <a:off x="5183188" y="205740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7300" name="Text Box 20"/>
          <p:cNvSpPr txBox="1">
            <a:spLocks noChangeArrowheads="1"/>
          </p:cNvSpPr>
          <p:nvPr/>
        </p:nvSpPr>
        <p:spPr bwMode="auto">
          <a:xfrm>
            <a:off x="4114800" y="2057400"/>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7301" name="Text Box 21"/>
          <p:cNvSpPr txBox="1">
            <a:spLocks noChangeArrowheads="1"/>
          </p:cNvSpPr>
          <p:nvPr/>
        </p:nvSpPr>
        <p:spPr bwMode="auto">
          <a:xfrm>
            <a:off x="3179763" y="2036763"/>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25" name="Line 22"/>
          <p:cNvSpPr>
            <a:spLocks noChangeShapeType="1"/>
          </p:cNvSpPr>
          <p:nvPr/>
        </p:nvSpPr>
        <p:spPr bwMode="auto">
          <a:xfrm flipH="1">
            <a:off x="3106738" y="4987925"/>
            <a:ext cx="2879725"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7303" name="Text Box 23"/>
          <p:cNvSpPr txBox="1">
            <a:spLocks noChangeArrowheads="1"/>
          </p:cNvSpPr>
          <p:nvPr/>
        </p:nvSpPr>
        <p:spPr bwMode="auto">
          <a:xfrm>
            <a:off x="5210175" y="5060950"/>
            <a:ext cx="703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7304" name="Text Box 24"/>
          <p:cNvSpPr txBox="1">
            <a:spLocks noChangeArrowheads="1"/>
          </p:cNvSpPr>
          <p:nvPr/>
        </p:nvSpPr>
        <p:spPr bwMode="auto">
          <a:xfrm>
            <a:off x="3683000" y="1643063"/>
            <a:ext cx="1655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فروش</a:t>
            </a:r>
            <a:endParaRPr lang="en-US" altLang="en-US" sz="1600">
              <a:solidFill>
                <a:srgbClr val="003366"/>
              </a:solidFill>
              <a:latin typeface="Calibri" panose="020F0502020204030204" pitchFamily="34" charset="0"/>
              <a:cs typeface="Titr" pitchFamily="2" charset="0"/>
            </a:endParaRPr>
          </a:p>
        </p:txBody>
      </p:sp>
      <p:sp>
        <p:nvSpPr>
          <p:cNvPr id="97305" name="Text Box 25"/>
          <p:cNvSpPr txBox="1">
            <a:spLocks noChangeArrowheads="1"/>
          </p:cNvSpPr>
          <p:nvPr/>
        </p:nvSpPr>
        <p:spPr bwMode="auto">
          <a:xfrm>
            <a:off x="6099175" y="5116513"/>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0</a:t>
            </a:r>
            <a:endParaRPr lang="en-US" altLang="en-US" sz="1400">
              <a:solidFill>
                <a:srgbClr val="003366"/>
              </a:solidFill>
              <a:latin typeface="Calibri" panose="020F0502020204030204" pitchFamily="34" charset="0"/>
              <a:cs typeface="Titr" pitchFamily="2" charset="0"/>
            </a:endParaRPr>
          </a:p>
        </p:txBody>
      </p:sp>
      <p:sp>
        <p:nvSpPr>
          <p:cNvPr id="97306" name="Text Box 26"/>
          <p:cNvSpPr txBox="1">
            <a:spLocks noChangeArrowheads="1"/>
          </p:cNvSpPr>
          <p:nvPr/>
        </p:nvSpPr>
        <p:spPr bwMode="auto">
          <a:xfrm>
            <a:off x="5054600" y="3429000"/>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محصول </a:t>
            </a:r>
            <a:r>
              <a:rPr lang="en-US" altLang="en-US" sz="1400" b="1">
                <a:solidFill>
                  <a:srgbClr val="003366"/>
                </a:solidFill>
                <a:latin typeface="Calibri" panose="020F0502020204030204" pitchFamily="34" charset="0"/>
                <a:cs typeface="Titr" pitchFamily="2" charset="0"/>
              </a:rPr>
              <a:t>Z </a:t>
            </a:r>
            <a:endParaRPr lang="en-US" altLang="en-US" sz="1400">
              <a:solidFill>
                <a:srgbClr val="003366"/>
              </a:solidFill>
              <a:latin typeface="Calibri" panose="020F0502020204030204" pitchFamily="34" charset="0"/>
              <a:cs typeface="Titr" pitchFamily="2" charset="0"/>
            </a:endParaRPr>
          </a:p>
        </p:txBody>
      </p:sp>
      <p:sp>
        <p:nvSpPr>
          <p:cNvPr id="97307" name="Text Box 27"/>
          <p:cNvSpPr txBox="1">
            <a:spLocks noChangeArrowheads="1"/>
          </p:cNvSpPr>
          <p:nvPr/>
        </p:nvSpPr>
        <p:spPr bwMode="auto">
          <a:xfrm>
            <a:off x="3983038" y="2582863"/>
            <a:ext cx="1081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a:t>
            </a:r>
            <a:endParaRPr lang="en-US" altLang="en-US" sz="1400">
              <a:solidFill>
                <a:srgbClr val="003366"/>
              </a:solidFill>
              <a:latin typeface="Calibri" panose="020F0502020204030204" pitchFamily="34" charset="0"/>
              <a:cs typeface="Titr" pitchFamily="2" charset="0"/>
            </a:endParaRPr>
          </a:p>
        </p:txBody>
      </p:sp>
      <p:sp>
        <p:nvSpPr>
          <p:cNvPr id="97308" name="Text Box 28"/>
          <p:cNvSpPr txBox="1">
            <a:spLocks noChangeArrowheads="1"/>
          </p:cNvSpPr>
          <p:nvPr/>
        </p:nvSpPr>
        <p:spPr bwMode="auto">
          <a:xfrm>
            <a:off x="3016250" y="2582863"/>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7309" name="Text Box 29"/>
          <p:cNvSpPr txBox="1">
            <a:spLocks noChangeArrowheads="1"/>
          </p:cNvSpPr>
          <p:nvPr/>
        </p:nvSpPr>
        <p:spPr bwMode="auto">
          <a:xfrm>
            <a:off x="3027363" y="5100638"/>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750،000</a:t>
            </a:r>
            <a:endParaRPr lang="en-US" altLang="en-US" sz="1400">
              <a:solidFill>
                <a:srgbClr val="003366"/>
              </a:solidFill>
              <a:latin typeface="Calibri" panose="020F0502020204030204" pitchFamily="34" charset="0"/>
              <a:cs typeface="Titr" pitchFamily="2" charset="0"/>
            </a:endParaRPr>
          </a:p>
        </p:txBody>
      </p:sp>
      <p:sp>
        <p:nvSpPr>
          <p:cNvPr id="97310" name="Text Box 30"/>
          <p:cNvSpPr txBox="1">
            <a:spLocks noChangeArrowheads="1"/>
          </p:cNvSpPr>
          <p:nvPr/>
        </p:nvSpPr>
        <p:spPr bwMode="auto">
          <a:xfrm>
            <a:off x="4006850" y="51006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25،000،000</a:t>
            </a:r>
            <a:endParaRPr lang="en-US" altLang="en-US" sz="1400">
              <a:solidFill>
                <a:srgbClr val="003366"/>
              </a:solidFill>
              <a:latin typeface="Calibri" panose="020F0502020204030204" pitchFamily="34" charset="0"/>
              <a:cs typeface="Titr" pitchFamily="2" charset="0"/>
            </a:endParaRPr>
          </a:p>
        </p:txBody>
      </p:sp>
      <p:sp>
        <p:nvSpPr>
          <p:cNvPr id="134" name="Rectangle 31"/>
          <p:cNvSpPr>
            <a:spLocks noChangeArrowheads="1"/>
          </p:cNvSpPr>
          <p:nvPr/>
        </p:nvSpPr>
        <p:spPr bwMode="auto">
          <a:xfrm>
            <a:off x="180975" y="2036763"/>
            <a:ext cx="2735263"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97312" name="Text Box 32"/>
          <p:cNvSpPr txBox="1">
            <a:spLocks noChangeArrowheads="1"/>
          </p:cNvSpPr>
          <p:nvPr/>
        </p:nvSpPr>
        <p:spPr bwMode="auto">
          <a:xfrm>
            <a:off x="357188" y="4627563"/>
            <a:ext cx="22558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600">
                <a:solidFill>
                  <a:srgbClr val="006600"/>
                </a:solidFill>
                <a:latin typeface="Calibri" panose="020F0502020204030204" pitchFamily="34" charset="0"/>
                <a:cs typeface="Titr" pitchFamily="2" charset="0"/>
              </a:rPr>
              <a:t>پرداختي مودي به سازمان امور مالياتي</a:t>
            </a:r>
            <a:endParaRPr lang="en-US" altLang="en-US" sz="1600">
              <a:solidFill>
                <a:srgbClr val="006600"/>
              </a:solidFill>
              <a:latin typeface="Calibri" panose="020F0502020204030204" pitchFamily="34" charset="0"/>
              <a:cs typeface="Titr" pitchFamily="2" charset="0"/>
            </a:endParaRPr>
          </a:p>
        </p:txBody>
      </p:sp>
      <p:sp>
        <p:nvSpPr>
          <p:cNvPr id="136" name="Line 33"/>
          <p:cNvSpPr>
            <a:spLocks noChangeShapeType="1"/>
          </p:cNvSpPr>
          <p:nvPr/>
        </p:nvSpPr>
        <p:spPr bwMode="auto">
          <a:xfrm>
            <a:off x="166688" y="3662363"/>
            <a:ext cx="2749550"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7314" name="Text Box 34"/>
          <p:cNvSpPr txBox="1">
            <a:spLocks noChangeArrowheads="1"/>
          </p:cNvSpPr>
          <p:nvPr/>
        </p:nvSpPr>
        <p:spPr bwMode="auto">
          <a:xfrm>
            <a:off x="679450" y="1671638"/>
            <a:ext cx="1655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اظهارنامه</a:t>
            </a:r>
            <a:endParaRPr lang="en-US" altLang="en-US" sz="1600">
              <a:solidFill>
                <a:srgbClr val="003366"/>
              </a:solidFill>
              <a:latin typeface="Calibri" panose="020F0502020204030204" pitchFamily="34" charset="0"/>
              <a:cs typeface="Titr" pitchFamily="2" charset="0"/>
            </a:endParaRPr>
          </a:p>
        </p:txBody>
      </p:sp>
      <p:sp>
        <p:nvSpPr>
          <p:cNvPr id="138" name="Line 35"/>
          <p:cNvSpPr>
            <a:spLocks noChangeShapeType="1"/>
          </p:cNvSpPr>
          <p:nvPr/>
        </p:nvSpPr>
        <p:spPr bwMode="auto">
          <a:xfrm>
            <a:off x="173038" y="4454525"/>
            <a:ext cx="2743200"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39" name="Line 36"/>
          <p:cNvSpPr>
            <a:spLocks noChangeShapeType="1"/>
          </p:cNvSpPr>
          <p:nvPr/>
        </p:nvSpPr>
        <p:spPr bwMode="auto">
          <a:xfrm>
            <a:off x="1331913" y="2035175"/>
            <a:ext cx="0" cy="242093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40" name="Line 37"/>
          <p:cNvSpPr>
            <a:spLocks noChangeShapeType="1"/>
          </p:cNvSpPr>
          <p:nvPr/>
        </p:nvSpPr>
        <p:spPr bwMode="auto">
          <a:xfrm flipV="1">
            <a:off x="179388" y="2871788"/>
            <a:ext cx="2736850" cy="0"/>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7318" name="Text Box 38"/>
          <p:cNvSpPr txBox="1">
            <a:spLocks noChangeArrowheads="1"/>
          </p:cNvSpPr>
          <p:nvPr/>
        </p:nvSpPr>
        <p:spPr bwMode="auto">
          <a:xfrm>
            <a:off x="1303338" y="2265363"/>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فروش:</a:t>
            </a:r>
            <a:endParaRPr lang="en-US" altLang="en-US" sz="1600">
              <a:solidFill>
                <a:srgbClr val="003366"/>
              </a:solidFill>
              <a:latin typeface="Calibri" panose="020F0502020204030204" pitchFamily="34" charset="0"/>
              <a:cs typeface="Titr" pitchFamily="2" charset="0"/>
            </a:endParaRPr>
          </a:p>
        </p:txBody>
      </p:sp>
      <p:sp>
        <p:nvSpPr>
          <p:cNvPr id="97319" name="Text Box 39"/>
          <p:cNvSpPr txBox="1">
            <a:spLocks noChangeArrowheads="1"/>
          </p:cNvSpPr>
          <p:nvPr/>
        </p:nvSpPr>
        <p:spPr bwMode="auto">
          <a:xfrm>
            <a:off x="195263" y="2282825"/>
            <a:ext cx="1136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750،000</a:t>
            </a:r>
            <a:endParaRPr lang="en-US" altLang="en-US" sz="1600">
              <a:solidFill>
                <a:srgbClr val="003366"/>
              </a:solidFill>
              <a:latin typeface="Calibri" panose="020F0502020204030204" pitchFamily="34" charset="0"/>
              <a:cs typeface="Titr" pitchFamily="2" charset="0"/>
            </a:endParaRPr>
          </a:p>
        </p:txBody>
      </p:sp>
      <p:sp>
        <p:nvSpPr>
          <p:cNvPr id="97320" name="Text Box 40"/>
          <p:cNvSpPr txBox="1">
            <a:spLocks noChangeArrowheads="1"/>
          </p:cNvSpPr>
          <p:nvPr/>
        </p:nvSpPr>
        <p:spPr bwMode="auto">
          <a:xfrm>
            <a:off x="1346200" y="3071813"/>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خريد:</a:t>
            </a:r>
            <a:endParaRPr lang="en-US" altLang="en-US" sz="1600">
              <a:solidFill>
                <a:srgbClr val="003366"/>
              </a:solidFill>
              <a:latin typeface="Calibri" panose="020F0502020204030204" pitchFamily="34" charset="0"/>
              <a:cs typeface="Titr" pitchFamily="2" charset="0"/>
            </a:endParaRPr>
          </a:p>
        </p:txBody>
      </p:sp>
      <p:sp>
        <p:nvSpPr>
          <p:cNvPr id="97321" name="Text Box 41"/>
          <p:cNvSpPr txBox="1">
            <a:spLocks noChangeArrowheads="1"/>
          </p:cNvSpPr>
          <p:nvPr/>
        </p:nvSpPr>
        <p:spPr bwMode="auto">
          <a:xfrm>
            <a:off x="179388" y="3086100"/>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0</a:t>
            </a:r>
            <a:endParaRPr lang="en-US" altLang="en-US" sz="1600">
              <a:solidFill>
                <a:srgbClr val="003366"/>
              </a:solidFill>
              <a:latin typeface="Calibri" panose="020F0502020204030204" pitchFamily="34" charset="0"/>
              <a:cs typeface="Titr" pitchFamily="2" charset="0"/>
            </a:endParaRPr>
          </a:p>
        </p:txBody>
      </p:sp>
      <p:sp>
        <p:nvSpPr>
          <p:cNvPr id="97322" name="Text Box 42"/>
          <p:cNvSpPr txBox="1">
            <a:spLocks noChangeArrowheads="1"/>
          </p:cNvSpPr>
          <p:nvPr/>
        </p:nvSpPr>
        <p:spPr bwMode="auto">
          <a:xfrm>
            <a:off x="1431925" y="3878263"/>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مانده:</a:t>
            </a:r>
            <a:endParaRPr lang="en-US" altLang="en-US" sz="1600">
              <a:solidFill>
                <a:srgbClr val="003366"/>
              </a:solidFill>
              <a:latin typeface="Calibri" panose="020F0502020204030204" pitchFamily="34" charset="0"/>
              <a:cs typeface="Titr" pitchFamily="2" charset="0"/>
            </a:endParaRPr>
          </a:p>
        </p:txBody>
      </p:sp>
      <p:sp>
        <p:nvSpPr>
          <p:cNvPr id="97323" name="Text Box 43"/>
          <p:cNvSpPr txBox="1">
            <a:spLocks noChangeArrowheads="1"/>
          </p:cNvSpPr>
          <p:nvPr/>
        </p:nvSpPr>
        <p:spPr bwMode="auto">
          <a:xfrm>
            <a:off x="73025" y="3887788"/>
            <a:ext cx="125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750،000</a:t>
            </a:r>
            <a:endParaRPr lang="en-US" altLang="en-US" sz="1600">
              <a:solidFill>
                <a:srgbClr val="003366"/>
              </a:solidFill>
              <a:latin typeface="Calibri" panose="020F0502020204030204" pitchFamily="34" charset="0"/>
              <a:cs typeface="Titr" pitchFamily="2" charset="0"/>
            </a:endParaRPr>
          </a:p>
        </p:txBody>
      </p:sp>
      <p:sp>
        <p:nvSpPr>
          <p:cNvPr id="97324" name="Text Box 44"/>
          <p:cNvSpPr txBox="1">
            <a:spLocks noChangeArrowheads="1"/>
          </p:cNvSpPr>
          <p:nvPr/>
        </p:nvSpPr>
        <p:spPr bwMode="auto">
          <a:xfrm>
            <a:off x="466725" y="5665788"/>
            <a:ext cx="8137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در پنجمين دوره مالياتي شركت توليدي فرضي خريدي نداشته، ولي محصولات خود را به فروش رسانيده است،</a:t>
            </a:r>
            <a:endParaRPr lang="en-US" altLang="en-US" sz="1500">
              <a:solidFill>
                <a:srgbClr val="0000CC"/>
              </a:solidFill>
              <a:latin typeface="Calibri" panose="020F0502020204030204" pitchFamily="34" charset="0"/>
              <a:cs typeface="Titr" pitchFamily="2" charset="0"/>
            </a:endParaRPr>
          </a:p>
        </p:txBody>
      </p:sp>
      <p:sp>
        <p:nvSpPr>
          <p:cNvPr id="97325" name="Text Box 45"/>
          <p:cNvSpPr txBox="1">
            <a:spLocks noChangeArrowheads="1"/>
          </p:cNvSpPr>
          <p:nvPr/>
        </p:nvSpPr>
        <p:spPr bwMode="auto">
          <a:xfrm>
            <a:off x="577850" y="5981700"/>
            <a:ext cx="7921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ماليات بر ارزش افزوده دريافتي مودي از مشتريان، به سازمان امور مالياتي پرداخت مي‌گردد،</a:t>
            </a:r>
            <a:endParaRPr lang="en-US" altLang="en-US" sz="1500">
              <a:solidFill>
                <a:srgbClr val="0000CC"/>
              </a:solidFill>
              <a:latin typeface="Calibri" panose="020F0502020204030204" pitchFamily="34" charset="0"/>
              <a:cs typeface="Titr" pitchFamily="2" charset="0"/>
            </a:endParaRPr>
          </a:p>
        </p:txBody>
      </p:sp>
      <p:sp>
        <p:nvSpPr>
          <p:cNvPr id="97326" name="Text Box 46"/>
          <p:cNvSpPr txBox="1">
            <a:spLocks noChangeArrowheads="1"/>
          </p:cNvSpPr>
          <p:nvPr/>
        </p:nvSpPr>
        <p:spPr bwMode="auto">
          <a:xfrm>
            <a:off x="5091113" y="301466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محصول </a:t>
            </a:r>
            <a:r>
              <a:rPr lang="en-US" altLang="en-US" sz="1400" b="1">
                <a:solidFill>
                  <a:srgbClr val="003366"/>
                </a:solidFill>
                <a:latin typeface="Calibri" panose="020F0502020204030204" pitchFamily="34" charset="0"/>
                <a:cs typeface="Titr" pitchFamily="2" charset="0"/>
              </a:rPr>
              <a:t>Y</a:t>
            </a:r>
            <a:endParaRPr lang="en-US" altLang="en-US" sz="1400">
              <a:solidFill>
                <a:srgbClr val="003366"/>
              </a:solidFill>
              <a:latin typeface="Calibri" panose="020F0502020204030204" pitchFamily="34" charset="0"/>
              <a:cs typeface="Titr" pitchFamily="2" charset="0"/>
            </a:endParaRPr>
          </a:p>
        </p:txBody>
      </p:sp>
      <p:sp>
        <p:nvSpPr>
          <p:cNvPr id="97327" name="Text Box 47"/>
          <p:cNvSpPr txBox="1">
            <a:spLocks noChangeArrowheads="1"/>
          </p:cNvSpPr>
          <p:nvPr/>
        </p:nvSpPr>
        <p:spPr bwMode="auto">
          <a:xfrm>
            <a:off x="3981450" y="3014663"/>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a:t>
            </a:r>
            <a:endParaRPr lang="en-US" altLang="en-US" sz="1400">
              <a:solidFill>
                <a:srgbClr val="003366"/>
              </a:solidFill>
              <a:latin typeface="Calibri" panose="020F0502020204030204" pitchFamily="34" charset="0"/>
              <a:cs typeface="Titr" pitchFamily="2" charset="0"/>
            </a:endParaRPr>
          </a:p>
        </p:txBody>
      </p:sp>
      <p:sp>
        <p:nvSpPr>
          <p:cNvPr id="97328" name="Text Box 48"/>
          <p:cNvSpPr txBox="1">
            <a:spLocks noChangeArrowheads="1"/>
          </p:cNvSpPr>
          <p:nvPr/>
        </p:nvSpPr>
        <p:spPr bwMode="auto">
          <a:xfrm>
            <a:off x="3059113" y="3014663"/>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7329" name="Text Box 49"/>
          <p:cNvSpPr txBox="1">
            <a:spLocks noChangeArrowheads="1"/>
          </p:cNvSpPr>
          <p:nvPr/>
        </p:nvSpPr>
        <p:spPr bwMode="auto">
          <a:xfrm>
            <a:off x="5016500" y="2586038"/>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محصول </a:t>
            </a:r>
            <a:r>
              <a:rPr lang="en-US" altLang="en-US" sz="1400" b="1">
                <a:solidFill>
                  <a:srgbClr val="003366"/>
                </a:solidFill>
                <a:latin typeface="Calibri" panose="020F0502020204030204" pitchFamily="34" charset="0"/>
                <a:cs typeface="Titr" pitchFamily="2" charset="0"/>
              </a:rPr>
              <a:t>X</a:t>
            </a:r>
            <a:endParaRPr lang="en-US" altLang="en-US" sz="1400">
              <a:solidFill>
                <a:srgbClr val="003366"/>
              </a:solidFill>
              <a:latin typeface="Calibri" panose="020F0502020204030204" pitchFamily="34" charset="0"/>
              <a:cs typeface="Titr" pitchFamily="2" charset="0"/>
            </a:endParaRPr>
          </a:p>
        </p:txBody>
      </p:sp>
      <p:sp>
        <p:nvSpPr>
          <p:cNvPr id="97330" name="Text Box 50"/>
          <p:cNvSpPr txBox="1">
            <a:spLocks noChangeArrowheads="1"/>
          </p:cNvSpPr>
          <p:nvPr/>
        </p:nvSpPr>
        <p:spPr bwMode="auto">
          <a:xfrm>
            <a:off x="4016375" y="3429000"/>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5،000،000</a:t>
            </a:r>
            <a:endParaRPr lang="en-US" altLang="en-US" sz="1400">
              <a:solidFill>
                <a:srgbClr val="003366"/>
              </a:solidFill>
              <a:latin typeface="Calibri" panose="020F0502020204030204" pitchFamily="34" charset="0"/>
              <a:cs typeface="Titr" pitchFamily="2" charset="0"/>
            </a:endParaRPr>
          </a:p>
        </p:txBody>
      </p:sp>
      <p:sp>
        <p:nvSpPr>
          <p:cNvPr id="97331" name="Text Box 51"/>
          <p:cNvSpPr txBox="1">
            <a:spLocks noChangeArrowheads="1"/>
          </p:cNvSpPr>
          <p:nvPr/>
        </p:nvSpPr>
        <p:spPr bwMode="auto">
          <a:xfrm>
            <a:off x="3033713" y="3451225"/>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a:t>
            </a:r>
            <a:endParaRPr lang="en-US" altLang="en-US" sz="1400">
              <a:solidFill>
                <a:srgbClr val="003366"/>
              </a:solidFill>
              <a:latin typeface="Calibri" panose="020F0502020204030204" pitchFamily="34" charset="0"/>
              <a:cs typeface="Titr" pitchFamily="2" charset="0"/>
            </a:endParaRPr>
          </a:p>
        </p:txBody>
      </p:sp>
      <p:sp>
        <p:nvSpPr>
          <p:cNvPr id="97332" name="TextBox 154"/>
          <p:cNvSpPr txBox="1">
            <a:spLocks noChangeArrowheads="1"/>
          </p:cNvSpPr>
          <p:nvPr/>
        </p:nvSpPr>
        <p:spPr bwMode="auto">
          <a:xfrm>
            <a:off x="214313" y="71437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AutoShape 2"/>
          <p:cNvSpPr>
            <a:spLocks noChangeArrowheads="1"/>
          </p:cNvSpPr>
          <p:nvPr/>
        </p:nvSpPr>
        <p:spPr bwMode="auto">
          <a:xfrm>
            <a:off x="468313" y="5516563"/>
            <a:ext cx="7991475" cy="1008062"/>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25" name="AutoShape 3"/>
          <p:cNvSpPr>
            <a:spLocks noChangeArrowheads="1"/>
          </p:cNvSpPr>
          <p:nvPr/>
        </p:nvSpPr>
        <p:spPr bwMode="auto">
          <a:xfrm>
            <a:off x="625475" y="1401763"/>
            <a:ext cx="7991475" cy="196850"/>
          </a:xfrm>
          <a:prstGeom prst="leftRightArrow">
            <a:avLst>
              <a:gd name="adj1" fmla="val 50000"/>
              <a:gd name="adj2" fmla="val 277278"/>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99332" name="Text Box 4"/>
          <p:cNvSpPr txBox="1">
            <a:spLocks noChangeArrowheads="1"/>
          </p:cNvSpPr>
          <p:nvPr/>
        </p:nvSpPr>
        <p:spPr bwMode="auto">
          <a:xfrm>
            <a:off x="1238250" y="1133475"/>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محاسبه اعتبار مالياتي بابت خريد دارائي‌هاي ثابت و مواد اوليه</a:t>
            </a:r>
            <a:endParaRPr lang="en-US" altLang="en-US">
              <a:solidFill>
                <a:srgbClr val="003366"/>
              </a:solidFill>
              <a:latin typeface="Calibri" panose="020F0502020204030204" pitchFamily="34" charset="0"/>
              <a:cs typeface="Titr" pitchFamily="2" charset="0"/>
            </a:endParaRPr>
          </a:p>
        </p:txBody>
      </p:sp>
      <p:sp>
        <p:nvSpPr>
          <p:cNvPr id="127" name="Rectangle 5"/>
          <p:cNvSpPr>
            <a:spLocks noChangeArrowheads="1"/>
          </p:cNvSpPr>
          <p:nvPr/>
        </p:nvSpPr>
        <p:spPr bwMode="auto">
          <a:xfrm>
            <a:off x="6072188" y="1973263"/>
            <a:ext cx="2881312"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28" name="Line 6"/>
          <p:cNvSpPr>
            <a:spLocks noChangeShapeType="1"/>
          </p:cNvSpPr>
          <p:nvPr/>
        </p:nvSpPr>
        <p:spPr bwMode="auto">
          <a:xfrm>
            <a:off x="8070850" y="1958975"/>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29" name="Line 7"/>
          <p:cNvSpPr>
            <a:spLocks noChangeShapeType="1"/>
          </p:cNvSpPr>
          <p:nvPr/>
        </p:nvSpPr>
        <p:spPr bwMode="auto">
          <a:xfrm>
            <a:off x="7048500" y="1957388"/>
            <a:ext cx="1588"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0" name="Line 8"/>
          <p:cNvSpPr>
            <a:spLocks noChangeShapeType="1"/>
          </p:cNvSpPr>
          <p:nvPr/>
        </p:nvSpPr>
        <p:spPr bwMode="auto">
          <a:xfrm flipH="1">
            <a:off x="6154738" y="2389188"/>
            <a:ext cx="2881312"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9337" name="Text Box 9"/>
          <p:cNvSpPr txBox="1">
            <a:spLocks noChangeArrowheads="1"/>
          </p:cNvSpPr>
          <p:nvPr/>
        </p:nvSpPr>
        <p:spPr bwMode="auto">
          <a:xfrm>
            <a:off x="8188325" y="1978025"/>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9338" name="Text Box 10"/>
          <p:cNvSpPr txBox="1">
            <a:spLocks noChangeArrowheads="1"/>
          </p:cNvSpPr>
          <p:nvPr/>
        </p:nvSpPr>
        <p:spPr bwMode="auto">
          <a:xfrm>
            <a:off x="7148513" y="1978025"/>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9339" name="Text Box 11"/>
          <p:cNvSpPr txBox="1">
            <a:spLocks noChangeArrowheads="1"/>
          </p:cNvSpPr>
          <p:nvPr/>
        </p:nvSpPr>
        <p:spPr bwMode="auto">
          <a:xfrm>
            <a:off x="6213475" y="1957388"/>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34" name="Line 12"/>
          <p:cNvSpPr>
            <a:spLocks noChangeShapeType="1"/>
          </p:cNvSpPr>
          <p:nvPr/>
        </p:nvSpPr>
        <p:spPr bwMode="auto">
          <a:xfrm flipH="1">
            <a:off x="6072188" y="4908550"/>
            <a:ext cx="2881312"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9341" name="Text Box 13"/>
          <p:cNvSpPr txBox="1">
            <a:spLocks noChangeArrowheads="1"/>
          </p:cNvSpPr>
          <p:nvPr/>
        </p:nvSpPr>
        <p:spPr bwMode="auto">
          <a:xfrm>
            <a:off x="8215313" y="4981575"/>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9342" name="Text Box 14"/>
          <p:cNvSpPr txBox="1">
            <a:spLocks noChangeArrowheads="1"/>
          </p:cNvSpPr>
          <p:nvPr/>
        </p:nvSpPr>
        <p:spPr bwMode="auto">
          <a:xfrm>
            <a:off x="8027988" y="2524125"/>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مواد اوليه </a:t>
            </a:r>
            <a:r>
              <a:rPr lang="en-US" altLang="en-US" sz="1400" b="1">
                <a:solidFill>
                  <a:srgbClr val="003366"/>
                </a:solidFill>
                <a:latin typeface="Calibri" panose="020F0502020204030204" pitchFamily="34" charset="0"/>
                <a:cs typeface="Titr" pitchFamily="2" charset="0"/>
              </a:rPr>
              <a:t>A</a:t>
            </a:r>
            <a:endParaRPr lang="en-US" altLang="en-US" sz="1400">
              <a:solidFill>
                <a:srgbClr val="003366"/>
              </a:solidFill>
              <a:latin typeface="Calibri" panose="020F0502020204030204" pitchFamily="34" charset="0"/>
              <a:cs typeface="Titr" pitchFamily="2" charset="0"/>
            </a:endParaRPr>
          </a:p>
        </p:txBody>
      </p:sp>
      <p:sp>
        <p:nvSpPr>
          <p:cNvPr id="99343" name="Text Box 15"/>
          <p:cNvSpPr txBox="1">
            <a:spLocks noChangeArrowheads="1"/>
          </p:cNvSpPr>
          <p:nvPr/>
        </p:nvSpPr>
        <p:spPr bwMode="auto">
          <a:xfrm>
            <a:off x="6962775" y="2522538"/>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a:t>
            </a:r>
            <a:endParaRPr lang="en-US" altLang="en-US" sz="1400">
              <a:solidFill>
                <a:srgbClr val="003366"/>
              </a:solidFill>
              <a:latin typeface="Calibri" panose="020F0502020204030204" pitchFamily="34" charset="0"/>
              <a:cs typeface="Titr" pitchFamily="2" charset="0"/>
            </a:endParaRPr>
          </a:p>
        </p:txBody>
      </p:sp>
      <p:sp>
        <p:nvSpPr>
          <p:cNvPr id="99344" name="Text Box 16"/>
          <p:cNvSpPr txBox="1">
            <a:spLocks noChangeArrowheads="1"/>
          </p:cNvSpPr>
          <p:nvPr/>
        </p:nvSpPr>
        <p:spPr bwMode="auto">
          <a:xfrm>
            <a:off x="7004050" y="502920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16،000،000</a:t>
            </a:r>
            <a:endParaRPr lang="en-US" altLang="en-US" sz="1400">
              <a:solidFill>
                <a:srgbClr val="003366"/>
              </a:solidFill>
              <a:latin typeface="Calibri" panose="020F0502020204030204" pitchFamily="34" charset="0"/>
              <a:cs typeface="Titr" pitchFamily="2" charset="0"/>
            </a:endParaRPr>
          </a:p>
        </p:txBody>
      </p:sp>
      <p:sp>
        <p:nvSpPr>
          <p:cNvPr id="99345" name="Text Box 17"/>
          <p:cNvSpPr txBox="1">
            <a:spLocks noChangeArrowheads="1"/>
          </p:cNvSpPr>
          <p:nvPr/>
        </p:nvSpPr>
        <p:spPr bwMode="auto">
          <a:xfrm>
            <a:off x="6818313" y="1520825"/>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a:t>
            </a:r>
            <a:endParaRPr lang="en-US" altLang="en-US">
              <a:solidFill>
                <a:srgbClr val="003366"/>
              </a:solidFill>
              <a:latin typeface="Calibri" panose="020F0502020204030204" pitchFamily="34" charset="0"/>
              <a:cs typeface="Titr" pitchFamily="2" charset="0"/>
            </a:endParaRPr>
          </a:p>
        </p:txBody>
      </p:sp>
      <p:sp>
        <p:nvSpPr>
          <p:cNvPr id="99346" name="Text Box 18"/>
          <p:cNvSpPr txBox="1">
            <a:spLocks noChangeArrowheads="1"/>
          </p:cNvSpPr>
          <p:nvPr/>
        </p:nvSpPr>
        <p:spPr bwMode="auto">
          <a:xfrm>
            <a:off x="6142038" y="2519363"/>
            <a:ext cx="935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9347" name="Text Box 19"/>
          <p:cNvSpPr txBox="1">
            <a:spLocks noChangeArrowheads="1"/>
          </p:cNvSpPr>
          <p:nvPr/>
        </p:nvSpPr>
        <p:spPr bwMode="auto">
          <a:xfrm>
            <a:off x="8027988" y="2967038"/>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ميز مديريت</a:t>
            </a:r>
            <a:endParaRPr lang="en-US" altLang="en-US" sz="1400">
              <a:solidFill>
                <a:srgbClr val="003366"/>
              </a:solidFill>
              <a:latin typeface="Calibri" panose="020F0502020204030204" pitchFamily="34" charset="0"/>
              <a:cs typeface="Titr" pitchFamily="2" charset="0"/>
            </a:endParaRPr>
          </a:p>
        </p:txBody>
      </p:sp>
      <p:sp>
        <p:nvSpPr>
          <p:cNvPr id="99348" name="Text Box 20"/>
          <p:cNvSpPr txBox="1">
            <a:spLocks noChangeArrowheads="1"/>
          </p:cNvSpPr>
          <p:nvPr/>
        </p:nvSpPr>
        <p:spPr bwMode="auto">
          <a:xfrm>
            <a:off x="6962775" y="2952750"/>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cs typeface="Titr" pitchFamily="2" charset="0"/>
              </a:rPr>
              <a:t>1،000،000</a:t>
            </a:r>
            <a:endParaRPr lang="en-US" altLang="en-US" sz="1400">
              <a:solidFill>
                <a:srgbClr val="003366"/>
              </a:solidFill>
              <a:cs typeface="Titr" pitchFamily="2" charset="0"/>
            </a:endParaRPr>
          </a:p>
        </p:txBody>
      </p:sp>
      <p:sp>
        <p:nvSpPr>
          <p:cNvPr id="99349" name="Text Box 21"/>
          <p:cNvSpPr txBox="1">
            <a:spLocks noChangeArrowheads="1"/>
          </p:cNvSpPr>
          <p:nvPr/>
        </p:nvSpPr>
        <p:spPr bwMode="auto">
          <a:xfrm>
            <a:off x="6099175" y="5040313"/>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480،000</a:t>
            </a:r>
            <a:endParaRPr lang="en-US" altLang="en-US" sz="1400">
              <a:solidFill>
                <a:srgbClr val="003366"/>
              </a:solidFill>
              <a:latin typeface="Calibri" panose="020F0502020204030204" pitchFamily="34" charset="0"/>
              <a:cs typeface="Titr" pitchFamily="2" charset="0"/>
            </a:endParaRPr>
          </a:p>
        </p:txBody>
      </p:sp>
      <p:sp>
        <p:nvSpPr>
          <p:cNvPr id="99350" name="Text Box 22"/>
          <p:cNvSpPr txBox="1">
            <a:spLocks noChangeArrowheads="1"/>
          </p:cNvSpPr>
          <p:nvPr/>
        </p:nvSpPr>
        <p:spPr bwMode="auto">
          <a:xfrm>
            <a:off x="6142038" y="2951163"/>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a:t>
            </a:r>
            <a:endParaRPr lang="en-US" altLang="en-US" sz="1400">
              <a:solidFill>
                <a:srgbClr val="003366"/>
              </a:solidFill>
              <a:latin typeface="Calibri" panose="020F0502020204030204" pitchFamily="34" charset="0"/>
              <a:cs typeface="Titr" pitchFamily="2" charset="0"/>
            </a:endParaRPr>
          </a:p>
        </p:txBody>
      </p:sp>
      <p:sp>
        <p:nvSpPr>
          <p:cNvPr id="145" name="Rectangle 23"/>
          <p:cNvSpPr>
            <a:spLocks noChangeArrowheads="1"/>
          </p:cNvSpPr>
          <p:nvPr/>
        </p:nvSpPr>
        <p:spPr bwMode="auto">
          <a:xfrm>
            <a:off x="180975" y="1960563"/>
            <a:ext cx="2735263"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99352" name="Text Box 24"/>
          <p:cNvSpPr txBox="1">
            <a:spLocks noChangeArrowheads="1"/>
          </p:cNvSpPr>
          <p:nvPr/>
        </p:nvSpPr>
        <p:spPr bwMode="auto">
          <a:xfrm>
            <a:off x="357188" y="4551363"/>
            <a:ext cx="22558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600">
                <a:solidFill>
                  <a:srgbClr val="006600"/>
                </a:solidFill>
                <a:latin typeface="Calibri" panose="020F0502020204030204" pitchFamily="34" charset="0"/>
                <a:cs typeface="Titr" pitchFamily="2" charset="0"/>
              </a:rPr>
              <a:t>پرداختي مودي به سازمان امور مالياتي</a:t>
            </a:r>
            <a:endParaRPr lang="en-US" altLang="en-US" sz="1600">
              <a:solidFill>
                <a:srgbClr val="006600"/>
              </a:solidFill>
              <a:latin typeface="Calibri" panose="020F0502020204030204" pitchFamily="34" charset="0"/>
              <a:cs typeface="Titr" pitchFamily="2" charset="0"/>
            </a:endParaRPr>
          </a:p>
        </p:txBody>
      </p:sp>
      <p:sp>
        <p:nvSpPr>
          <p:cNvPr id="147" name="Line 25"/>
          <p:cNvSpPr>
            <a:spLocks noChangeShapeType="1"/>
          </p:cNvSpPr>
          <p:nvPr/>
        </p:nvSpPr>
        <p:spPr bwMode="auto">
          <a:xfrm>
            <a:off x="166688" y="3586163"/>
            <a:ext cx="2749550"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9354" name="Text Box 26"/>
          <p:cNvSpPr txBox="1">
            <a:spLocks noChangeArrowheads="1"/>
          </p:cNvSpPr>
          <p:nvPr/>
        </p:nvSpPr>
        <p:spPr bwMode="auto">
          <a:xfrm>
            <a:off x="679450" y="1535113"/>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اظهارنامه</a:t>
            </a:r>
            <a:endParaRPr lang="en-US" altLang="en-US">
              <a:solidFill>
                <a:srgbClr val="003366"/>
              </a:solidFill>
              <a:latin typeface="Calibri" panose="020F0502020204030204" pitchFamily="34" charset="0"/>
              <a:cs typeface="Titr" pitchFamily="2" charset="0"/>
            </a:endParaRPr>
          </a:p>
        </p:txBody>
      </p:sp>
      <p:sp>
        <p:nvSpPr>
          <p:cNvPr id="149" name="Line 27"/>
          <p:cNvSpPr>
            <a:spLocks noChangeShapeType="1"/>
          </p:cNvSpPr>
          <p:nvPr/>
        </p:nvSpPr>
        <p:spPr bwMode="auto">
          <a:xfrm>
            <a:off x="173038" y="4378325"/>
            <a:ext cx="2743200"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50" name="Line 28"/>
          <p:cNvSpPr>
            <a:spLocks noChangeShapeType="1"/>
          </p:cNvSpPr>
          <p:nvPr/>
        </p:nvSpPr>
        <p:spPr bwMode="auto">
          <a:xfrm>
            <a:off x="1331913" y="1958975"/>
            <a:ext cx="0" cy="242093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51" name="Line 29"/>
          <p:cNvSpPr>
            <a:spLocks noChangeShapeType="1"/>
          </p:cNvSpPr>
          <p:nvPr/>
        </p:nvSpPr>
        <p:spPr bwMode="auto">
          <a:xfrm flipV="1">
            <a:off x="179388" y="2795588"/>
            <a:ext cx="2736850" cy="0"/>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9358" name="Text Box 30"/>
          <p:cNvSpPr txBox="1">
            <a:spLocks noChangeArrowheads="1"/>
          </p:cNvSpPr>
          <p:nvPr/>
        </p:nvSpPr>
        <p:spPr bwMode="auto">
          <a:xfrm>
            <a:off x="1303338" y="2189163"/>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فروش:</a:t>
            </a:r>
            <a:endParaRPr lang="en-US" altLang="en-US" sz="1600">
              <a:solidFill>
                <a:srgbClr val="003366"/>
              </a:solidFill>
              <a:latin typeface="Calibri" panose="020F0502020204030204" pitchFamily="34" charset="0"/>
              <a:cs typeface="Titr" pitchFamily="2" charset="0"/>
            </a:endParaRPr>
          </a:p>
        </p:txBody>
      </p:sp>
      <p:sp>
        <p:nvSpPr>
          <p:cNvPr id="99359" name="Text Box 31"/>
          <p:cNvSpPr txBox="1">
            <a:spLocks noChangeArrowheads="1"/>
          </p:cNvSpPr>
          <p:nvPr/>
        </p:nvSpPr>
        <p:spPr bwMode="auto">
          <a:xfrm>
            <a:off x="195263" y="2206625"/>
            <a:ext cx="1136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1،050،000</a:t>
            </a:r>
            <a:endParaRPr lang="en-US" altLang="en-US" sz="1600">
              <a:solidFill>
                <a:srgbClr val="003366"/>
              </a:solidFill>
              <a:latin typeface="Calibri" panose="020F0502020204030204" pitchFamily="34" charset="0"/>
              <a:cs typeface="Titr" pitchFamily="2" charset="0"/>
            </a:endParaRPr>
          </a:p>
        </p:txBody>
      </p:sp>
      <p:sp>
        <p:nvSpPr>
          <p:cNvPr id="99360" name="Text Box 32"/>
          <p:cNvSpPr txBox="1">
            <a:spLocks noChangeArrowheads="1"/>
          </p:cNvSpPr>
          <p:nvPr/>
        </p:nvSpPr>
        <p:spPr bwMode="auto">
          <a:xfrm>
            <a:off x="1346200" y="2995613"/>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جمع </a:t>
            </a:r>
            <a:r>
              <a:rPr lang="en-US" altLang="en-US" sz="1600" b="1">
                <a:solidFill>
                  <a:srgbClr val="003366"/>
                </a:solidFill>
                <a:latin typeface="Calibri" panose="020F0502020204030204" pitchFamily="34" charset="0"/>
                <a:cs typeface="Titr" pitchFamily="2" charset="0"/>
              </a:rPr>
              <a:t>VAT </a:t>
            </a:r>
            <a:r>
              <a:rPr lang="fa-IR" altLang="en-US" sz="1600" b="1">
                <a:solidFill>
                  <a:srgbClr val="003366"/>
                </a:solidFill>
                <a:latin typeface="Calibri" panose="020F0502020204030204" pitchFamily="34" charset="0"/>
                <a:cs typeface="Titr" pitchFamily="2" charset="0"/>
              </a:rPr>
              <a:t> خريد:</a:t>
            </a:r>
            <a:endParaRPr lang="en-US" altLang="en-US" sz="1600">
              <a:solidFill>
                <a:srgbClr val="003366"/>
              </a:solidFill>
              <a:latin typeface="Calibri" panose="020F0502020204030204" pitchFamily="34" charset="0"/>
              <a:cs typeface="Titr" pitchFamily="2" charset="0"/>
            </a:endParaRPr>
          </a:p>
        </p:txBody>
      </p:sp>
      <p:sp>
        <p:nvSpPr>
          <p:cNvPr id="99361" name="Text Box 33"/>
          <p:cNvSpPr txBox="1">
            <a:spLocks noChangeArrowheads="1"/>
          </p:cNvSpPr>
          <p:nvPr/>
        </p:nvSpPr>
        <p:spPr bwMode="auto">
          <a:xfrm>
            <a:off x="179388" y="3009900"/>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480،000</a:t>
            </a:r>
            <a:endParaRPr lang="en-US" altLang="en-US" sz="1600">
              <a:solidFill>
                <a:srgbClr val="003366"/>
              </a:solidFill>
              <a:latin typeface="Calibri" panose="020F0502020204030204" pitchFamily="34" charset="0"/>
              <a:cs typeface="Titr" pitchFamily="2" charset="0"/>
            </a:endParaRPr>
          </a:p>
        </p:txBody>
      </p:sp>
      <p:sp>
        <p:nvSpPr>
          <p:cNvPr id="99362" name="Text Box 34"/>
          <p:cNvSpPr txBox="1">
            <a:spLocks noChangeArrowheads="1"/>
          </p:cNvSpPr>
          <p:nvPr/>
        </p:nvSpPr>
        <p:spPr bwMode="auto">
          <a:xfrm>
            <a:off x="1431925" y="3802063"/>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مانده:</a:t>
            </a:r>
            <a:endParaRPr lang="en-US" altLang="en-US" sz="1600">
              <a:solidFill>
                <a:srgbClr val="003366"/>
              </a:solidFill>
              <a:latin typeface="Calibri" panose="020F0502020204030204" pitchFamily="34" charset="0"/>
              <a:cs typeface="Titr" pitchFamily="2" charset="0"/>
            </a:endParaRPr>
          </a:p>
        </p:txBody>
      </p:sp>
      <p:sp>
        <p:nvSpPr>
          <p:cNvPr id="99363" name="Text Box 35"/>
          <p:cNvSpPr txBox="1">
            <a:spLocks noChangeArrowheads="1"/>
          </p:cNvSpPr>
          <p:nvPr/>
        </p:nvSpPr>
        <p:spPr bwMode="auto">
          <a:xfrm>
            <a:off x="73025" y="3811588"/>
            <a:ext cx="125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570،000</a:t>
            </a:r>
            <a:endParaRPr lang="en-US" altLang="en-US" sz="1600">
              <a:solidFill>
                <a:srgbClr val="003366"/>
              </a:solidFill>
              <a:latin typeface="Calibri" panose="020F0502020204030204" pitchFamily="34" charset="0"/>
              <a:cs typeface="Titr" pitchFamily="2" charset="0"/>
            </a:endParaRPr>
          </a:p>
        </p:txBody>
      </p:sp>
      <p:sp>
        <p:nvSpPr>
          <p:cNvPr id="99364" name="Text Box 36"/>
          <p:cNvSpPr txBox="1">
            <a:spLocks noChangeArrowheads="1"/>
          </p:cNvSpPr>
          <p:nvPr/>
        </p:nvSpPr>
        <p:spPr bwMode="auto">
          <a:xfrm>
            <a:off x="377825" y="5565775"/>
            <a:ext cx="8137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در ششمين دوره مالياتي</a:t>
            </a:r>
            <a:r>
              <a:rPr lang="fa-IR" altLang="en-US" sz="1500" b="1">
                <a:solidFill>
                  <a:srgbClr val="0000CC"/>
                </a:solidFill>
                <a:latin typeface="Calibri" panose="020F0502020204030204" pitchFamily="34" charset="0"/>
                <a:cs typeface="Titr" pitchFamily="2" charset="0"/>
              </a:rPr>
              <a:t> </a:t>
            </a:r>
            <a:r>
              <a:rPr lang="en-US" altLang="en-US" sz="1500" b="1">
                <a:solidFill>
                  <a:srgbClr val="0000CC"/>
                </a:solidFill>
                <a:latin typeface="Calibri" panose="020F0502020204030204" pitchFamily="34" charset="0"/>
                <a:cs typeface="Titr" pitchFamily="2" charset="0"/>
              </a:rPr>
              <a:t>VAT</a:t>
            </a:r>
            <a:r>
              <a:rPr lang="fa-IR" altLang="en-US" sz="1500">
                <a:solidFill>
                  <a:srgbClr val="0000CC"/>
                </a:solidFill>
                <a:latin typeface="Calibri" panose="020F0502020204030204" pitchFamily="34" charset="0"/>
                <a:cs typeface="Titr" pitchFamily="2" charset="0"/>
              </a:rPr>
              <a:t>، شركت فرضي هم خريد مواد اوليه و دارائي‌هاي ثابت و هم فروش محصول داشته است/</a:t>
            </a:r>
            <a:endParaRPr lang="en-US" altLang="en-US" sz="1500">
              <a:solidFill>
                <a:srgbClr val="0000CC"/>
              </a:solidFill>
              <a:latin typeface="Calibri" panose="020F0502020204030204" pitchFamily="34" charset="0"/>
              <a:cs typeface="Titr" pitchFamily="2" charset="0"/>
            </a:endParaRPr>
          </a:p>
        </p:txBody>
      </p:sp>
      <p:sp>
        <p:nvSpPr>
          <p:cNvPr id="99365" name="Text Box 37"/>
          <p:cNvSpPr txBox="1">
            <a:spLocks noChangeArrowheads="1"/>
          </p:cNvSpPr>
          <p:nvPr/>
        </p:nvSpPr>
        <p:spPr bwMode="auto">
          <a:xfrm>
            <a:off x="1588" y="5946775"/>
            <a:ext cx="88931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70000"/>
              </a:lnSpc>
              <a:spcBef>
                <a:spcPct val="50000"/>
              </a:spcBef>
            </a:pPr>
            <a:r>
              <a:rPr lang="fa-IR" altLang="en-US" sz="1500">
                <a:solidFill>
                  <a:srgbClr val="0000CC"/>
                </a:solidFill>
                <a:latin typeface="Calibri" panose="020F0502020204030204" pitchFamily="34" charset="0"/>
                <a:cs typeface="Titr" pitchFamily="2" charset="0"/>
              </a:rPr>
              <a:t>مابه‌التفاوت ماليات بر ارزش افزوده دريافتي بابت فروش و پرداختي بابت خريد مواد اوليه به حساب سازمان امور مالياتي</a:t>
            </a:r>
          </a:p>
          <a:p>
            <a:pPr algn="ctr" eaLnBrk="1" hangingPunct="1">
              <a:lnSpc>
                <a:spcPct val="70000"/>
              </a:lnSpc>
              <a:spcBef>
                <a:spcPct val="50000"/>
              </a:spcBef>
            </a:pPr>
            <a:r>
              <a:rPr lang="fa-IR" altLang="en-US" sz="1500">
                <a:solidFill>
                  <a:srgbClr val="0000CC"/>
                </a:solidFill>
                <a:latin typeface="Calibri" panose="020F0502020204030204" pitchFamily="34" charset="0"/>
                <a:cs typeface="Titr" pitchFamily="2" charset="0"/>
              </a:rPr>
              <a:t> واريز مي‌گردد(</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پرداختي بابت اثاثيه اداري نيز اعتبار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مودي محسوب مي‌گردد)/</a:t>
            </a:r>
            <a:endParaRPr lang="en-US" altLang="en-US" sz="1500">
              <a:solidFill>
                <a:srgbClr val="0000CC"/>
              </a:solidFill>
              <a:latin typeface="Calibri" panose="020F0502020204030204" pitchFamily="34" charset="0"/>
              <a:cs typeface="Titr" pitchFamily="2" charset="0"/>
            </a:endParaRPr>
          </a:p>
        </p:txBody>
      </p:sp>
      <p:sp>
        <p:nvSpPr>
          <p:cNvPr id="99366" name="Text Box 38"/>
          <p:cNvSpPr txBox="1">
            <a:spLocks noChangeArrowheads="1"/>
          </p:cNvSpPr>
          <p:nvPr/>
        </p:nvSpPr>
        <p:spPr bwMode="auto">
          <a:xfrm>
            <a:off x="8101013" y="3433763"/>
            <a:ext cx="97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كامپيوتر</a:t>
            </a:r>
            <a:endParaRPr lang="en-US" altLang="en-US" sz="1400">
              <a:solidFill>
                <a:srgbClr val="003366"/>
              </a:solidFill>
              <a:latin typeface="Calibri" panose="020F0502020204030204" pitchFamily="34" charset="0"/>
              <a:cs typeface="Titr" pitchFamily="2" charset="0"/>
            </a:endParaRPr>
          </a:p>
        </p:txBody>
      </p:sp>
      <p:sp>
        <p:nvSpPr>
          <p:cNvPr id="99367" name="Text Box 39"/>
          <p:cNvSpPr txBox="1">
            <a:spLocks noChangeArrowheads="1"/>
          </p:cNvSpPr>
          <p:nvPr/>
        </p:nvSpPr>
        <p:spPr bwMode="auto">
          <a:xfrm>
            <a:off x="7032625" y="3438525"/>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5،000،000</a:t>
            </a:r>
            <a:endParaRPr lang="en-US" altLang="en-US" sz="1400">
              <a:solidFill>
                <a:srgbClr val="003366"/>
              </a:solidFill>
              <a:latin typeface="Calibri" panose="020F0502020204030204" pitchFamily="34" charset="0"/>
              <a:cs typeface="Titr" pitchFamily="2" charset="0"/>
            </a:endParaRPr>
          </a:p>
        </p:txBody>
      </p:sp>
      <p:sp>
        <p:nvSpPr>
          <p:cNvPr id="99368" name="Text Box 40"/>
          <p:cNvSpPr txBox="1">
            <a:spLocks noChangeArrowheads="1"/>
          </p:cNvSpPr>
          <p:nvPr/>
        </p:nvSpPr>
        <p:spPr bwMode="auto">
          <a:xfrm>
            <a:off x="6110288" y="3433763"/>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a:t>
            </a:r>
            <a:endParaRPr lang="en-US" altLang="en-US" sz="1400">
              <a:solidFill>
                <a:srgbClr val="003366"/>
              </a:solidFill>
              <a:latin typeface="Calibri" panose="020F0502020204030204" pitchFamily="34" charset="0"/>
              <a:cs typeface="Titr" pitchFamily="2" charset="0"/>
            </a:endParaRPr>
          </a:p>
        </p:txBody>
      </p:sp>
      <p:sp>
        <p:nvSpPr>
          <p:cNvPr id="163" name="Rectangle 41"/>
          <p:cNvSpPr>
            <a:spLocks noChangeArrowheads="1"/>
          </p:cNvSpPr>
          <p:nvPr/>
        </p:nvSpPr>
        <p:spPr bwMode="auto">
          <a:xfrm>
            <a:off x="3071813" y="1973263"/>
            <a:ext cx="2879725"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64" name="Line 42"/>
          <p:cNvSpPr>
            <a:spLocks noChangeShapeType="1"/>
          </p:cNvSpPr>
          <p:nvPr/>
        </p:nvSpPr>
        <p:spPr bwMode="auto">
          <a:xfrm>
            <a:off x="5051425" y="1957388"/>
            <a:ext cx="1588"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65" name="Line 43"/>
          <p:cNvSpPr>
            <a:spLocks noChangeShapeType="1"/>
          </p:cNvSpPr>
          <p:nvPr/>
        </p:nvSpPr>
        <p:spPr bwMode="auto">
          <a:xfrm>
            <a:off x="4043363" y="1960563"/>
            <a:ext cx="1587"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66" name="Line 44"/>
          <p:cNvSpPr>
            <a:spLocks noChangeShapeType="1"/>
          </p:cNvSpPr>
          <p:nvPr/>
        </p:nvSpPr>
        <p:spPr bwMode="auto">
          <a:xfrm flipH="1">
            <a:off x="3106738" y="2392363"/>
            <a:ext cx="2879725"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9373" name="Text Box 45"/>
          <p:cNvSpPr txBox="1">
            <a:spLocks noChangeArrowheads="1"/>
          </p:cNvSpPr>
          <p:nvPr/>
        </p:nvSpPr>
        <p:spPr bwMode="auto">
          <a:xfrm>
            <a:off x="5183188" y="198120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99374" name="Text Box 46"/>
          <p:cNvSpPr txBox="1">
            <a:spLocks noChangeArrowheads="1"/>
          </p:cNvSpPr>
          <p:nvPr/>
        </p:nvSpPr>
        <p:spPr bwMode="auto">
          <a:xfrm>
            <a:off x="4114800" y="1981200"/>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99375" name="Text Box 47"/>
          <p:cNvSpPr txBox="1">
            <a:spLocks noChangeArrowheads="1"/>
          </p:cNvSpPr>
          <p:nvPr/>
        </p:nvSpPr>
        <p:spPr bwMode="auto">
          <a:xfrm>
            <a:off x="3179763" y="1960563"/>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70" name="Line 48"/>
          <p:cNvSpPr>
            <a:spLocks noChangeShapeType="1"/>
          </p:cNvSpPr>
          <p:nvPr/>
        </p:nvSpPr>
        <p:spPr bwMode="auto">
          <a:xfrm flipH="1">
            <a:off x="3049588" y="4911725"/>
            <a:ext cx="2879725"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99377" name="Text Box 49"/>
          <p:cNvSpPr txBox="1">
            <a:spLocks noChangeArrowheads="1"/>
          </p:cNvSpPr>
          <p:nvPr/>
        </p:nvSpPr>
        <p:spPr bwMode="auto">
          <a:xfrm>
            <a:off x="5210175" y="4984750"/>
            <a:ext cx="703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99378" name="Text Box 50"/>
          <p:cNvSpPr txBox="1">
            <a:spLocks noChangeArrowheads="1"/>
          </p:cNvSpPr>
          <p:nvPr/>
        </p:nvSpPr>
        <p:spPr bwMode="auto">
          <a:xfrm>
            <a:off x="3683000" y="1506538"/>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فروش</a:t>
            </a:r>
            <a:endParaRPr lang="en-US" altLang="en-US">
              <a:solidFill>
                <a:srgbClr val="003366"/>
              </a:solidFill>
              <a:latin typeface="Calibri" panose="020F0502020204030204" pitchFamily="34" charset="0"/>
              <a:cs typeface="Titr" pitchFamily="2" charset="0"/>
            </a:endParaRPr>
          </a:p>
        </p:txBody>
      </p:sp>
      <p:sp>
        <p:nvSpPr>
          <p:cNvPr id="99379" name="Text Box 51"/>
          <p:cNvSpPr txBox="1">
            <a:spLocks noChangeArrowheads="1"/>
          </p:cNvSpPr>
          <p:nvPr/>
        </p:nvSpPr>
        <p:spPr bwMode="auto">
          <a:xfrm>
            <a:off x="5054600" y="3352800"/>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محصول </a:t>
            </a:r>
            <a:r>
              <a:rPr lang="en-US" altLang="en-US" sz="1400" b="1">
                <a:solidFill>
                  <a:srgbClr val="003366"/>
                </a:solidFill>
                <a:latin typeface="Calibri" panose="020F0502020204030204" pitchFamily="34" charset="0"/>
                <a:cs typeface="Titr" pitchFamily="2" charset="0"/>
              </a:rPr>
              <a:t>Z </a:t>
            </a:r>
            <a:endParaRPr lang="en-US" altLang="en-US" sz="1400">
              <a:solidFill>
                <a:srgbClr val="003366"/>
              </a:solidFill>
              <a:latin typeface="Calibri" panose="020F0502020204030204" pitchFamily="34" charset="0"/>
              <a:cs typeface="Titr" pitchFamily="2" charset="0"/>
            </a:endParaRPr>
          </a:p>
        </p:txBody>
      </p:sp>
      <p:sp>
        <p:nvSpPr>
          <p:cNvPr id="99380" name="Text Box 52"/>
          <p:cNvSpPr txBox="1">
            <a:spLocks noChangeArrowheads="1"/>
          </p:cNvSpPr>
          <p:nvPr/>
        </p:nvSpPr>
        <p:spPr bwMode="auto">
          <a:xfrm>
            <a:off x="3983038" y="2506663"/>
            <a:ext cx="1081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a:t>
            </a:r>
            <a:endParaRPr lang="en-US" altLang="en-US" sz="1400">
              <a:solidFill>
                <a:srgbClr val="003366"/>
              </a:solidFill>
              <a:latin typeface="Calibri" panose="020F0502020204030204" pitchFamily="34" charset="0"/>
              <a:cs typeface="Titr" pitchFamily="2" charset="0"/>
            </a:endParaRPr>
          </a:p>
        </p:txBody>
      </p:sp>
      <p:sp>
        <p:nvSpPr>
          <p:cNvPr id="99381" name="Text Box 53"/>
          <p:cNvSpPr txBox="1">
            <a:spLocks noChangeArrowheads="1"/>
          </p:cNvSpPr>
          <p:nvPr/>
        </p:nvSpPr>
        <p:spPr bwMode="auto">
          <a:xfrm>
            <a:off x="3016250" y="2506663"/>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9382" name="Text Box 54"/>
          <p:cNvSpPr txBox="1">
            <a:spLocks noChangeArrowheads="1"/>
          </p:cNvSpPr>
          <p:nvPr/>
        </p:nvSpPr>
        <p:spPr bwMode="auto">
          <a:xfrm>
            <a:off x="3027363" y="5024438"/>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1،050،000</a:t>
            </a:r>
            <a:endParaRPr lang="en-US" altLang="en-US" sz="1400">
              <a:solidFill>
                <a:srgbClr val="003366"/>
              </a:solidFill>
              <a:latin typeface="Calibri" panose="020F0502020204030204" pitchFamily="34" charset="0"/>
              <a:cs typeface="Titr" pitchFamily="2" charset="0"/>
            </a:endParaRPr>
          </a:p>
        </p:txBody>
      </p:sp>
      <p:sp>
        <p:nvSpPr>
          <p:cNvPr id="99383" name="Text Box 55"/>
          <p:cNvSpPr txBox="1">
            <a:spLocks noChangeArrowheads="1"/>
          </p:cNvSpPr>
          <p:nvPr/>
        </p:nvSpPr>
        <p:spPr bwMode="auto">
          <a:xfrm>
            <a:off x="4006850" y="50244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35،000،000</a:t>
            </a:r>
            <a:endParaRPr lang="en-US" altLang="en-US" sz="1400">
              <a:solidFill>
                <a:srgbClr val="003366"/>
              </a:solidFill>
              <a:latin typeface="Calibri" panose="020F0502020204030204" pitchFamily="34" charset="0"/>
              <a:cs typeface="Titr" pitchFamily="2" charset="0"/>
            </a:endParaRPr>
          </a:p>
        </p:txBody>
      </p:sp>
      <p:sp>
        <p:nvSpPr>
          <p:cNvPr id="99384" name="Text Box 56"/>
          <p:cNvSpPr txBox="1">
            <a:spLocks noChangeArrowheads="1"/>
          </p:cNvSpPr>
          <p:nvPr/>
        </p:nvSpPr>
        <p:spPr bwMode="auto">
          <a:xfrm>
            <a:off x="5091113" y="293846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محصول </a:t>
            </a:r>
            <a:r>
              <a:rPr lang="en-US" altLang="en-US" sz="1400" b="1">
                <a:solidFill>
                  <a:srgbClr val="003366"/>
                </a:solidFill>
                <a:latin typeface="Calibri" panose="020F0502020204030204" pitchFamily="34" charset="0"/>
                <a:cs typeface="Titr" pitchFamily="2" charset="0"/>
              </a:rPr>
              <a:t>Y</a:t>
            </a:r>
            <a:endParaRPr lang="en-US" altLang="en-US" sz="1400">
              <a:solidFill>
                <a:srgbClr val="003366"/>
              </a:solidFill>
              <a:latin typeface="Calibri" panose="020F0502020204030204" pitchFamily="34" charset="0"/>
              <a:cs typeface="Titr" pitchFamily="2" charset="0"/>
            </a:endParaRPr>
          </a:p>
        </p:txBody>
      </p:sp>
      <p:sp>
        <p:nvSpPr>
          <p:cNvPr id="99385" name="Text Box 57"/>
          <p:cNvSpPr txBox="1">
            <a:spLocks noChangeArrowheads="1"/>
          </p:cNvSpPr>
          <p:nvPr/>
        </p:nvSpPr>
        <p:spPr bwMode="auto">
          <a:xfrm>
            <a:off x="3981450" y="2938463"/>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15،000،000</a:t>
            </a:r>
            <a:endParaRPr lang="en-US" altLang="en-US" sz="1400">
              <a:solidFill>
                <a:srgbClr val="003366"/>
              </a:solidFill>
              <a:latin typeface="Calibri" panose="020F0502020204030204" pitchFamily="34" charset="0"/>
              <a:cs typeface="Titr" pitchFamily="2" charset="0"/>
            </a:endParaRPr>
          </a:p>
        </p:txBody>
      </p:sp>
      <p:sp>
        <p:nvSpPr>
          <p:cNvPr id="99386" name="Text Box 58"/>
          <p:cNvSpPr txBox="1">
            <a:spLocks noChangeArrowheads="1"/>
          </p:cNvSpPr>
          <p:nvPr/>
        </p:nvSpPr>
        <p:spPr bwMode="auto">
          <a:xfrm>
            <a:off x="3025775" y="2938463"/>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450،000</a:t>
            </a:r>
            <a:endParaRPr lang="en-US" altLang="en-US" sz="1400">
              <a:solidFill>
                <a:srgbClr val="003366"/>
              </a:solidFill>
              <a:latin typeface="Calibri" panose="020F0502020204030204" pitchFamily="34" charset="0"/>
              <a:cs typeface="Titr" pitchFamily="2" charset="0"/>
            </a:endParaRPr>
          </a:p>
        </p:txBody>
      </p:sp>
      <p:sp>
        <p:nvSpPr>
          <p:cNvPr id="99387" name="Text Box 59"/>
          <p:cNvSpPr txBox="1">
            <a:spLocks noChangeArrowheads="1"/>
          </p:cNvSpPr>
          <p:nvPr/>
        </p:nvSpPr>
        <p:spPr bwMode="auto">
          <a:xfrm>
            <a:off x="5016500" y="2509838"/>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محصول </a:t>
            </a:r>
            <a:r>
              <a:rPr lang="en-US" altLang="en-US" sz="1400" b="1">
                <a:solidFill>
                  <a:srgbClr val="003366"/>
                </a:solidFill>
                <a:latin typeface="Calibri" panose="020F0502020204030204" pitchFamily="34" charset="0"/>
                <a:cs typeface="Titr" pitchFamily="2" charset="0"/>
              </a:rPr>
              <a:t>X</a:t>
            </a:r>
            <a:endParaRPr lang="en-US" altLang="en-US" sz="1400">
              <a:solidFill>
                <a:srgbClr val="003366"/>
              </a:solidFill>
              <a:latin typeface="Calibri" panose="020F0502020204030204" pitchFamily="34" charset="0"/>
              <a:cs typeface="Titr" pitchFamily="2" charset="0"/>
            </a:endParaRPr>
          </a:p>
        </p:txBody>
      </p:sp>
      <p:sp>
        <p:nvSpPr>
          <p:cNvPr id="99388" name="Text Box 60"/>
          <p:cNvSpPr txBox="1">
            <a:spLocks noChangeArrowheads="1"/>
          </p:cNvSpPr>
          <p:nvPr/>
        </p:nvSpPr>
        <p:spPr bwMode="auto">
          <a:xfrm>
            <a:off x="4016375" y="3352800"/>
            <a:ext cx="1009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10،000،000</a:t>
            </a:r>
            <a:endParaRPr lang="en-US" altLang="en-US" sz="1400">
              <a:solidFill>
                <a:srgbClr val="003366"/>
              </a:solidFill>
              <a:latin typeface="Calibri" panose="020F0502020204030204" pitchFamily="34" charset="0"/>
              <a:cs typeface="Titr" pitchFamily="2" charset="0"/>
            </a:endParaRPr>
          </a:p>
        </p:txBody>
      </p:sp>
      <p:sp>
        <p:nvSpPr>
          <p:cNvPr id="99389" name="Text Box 61"/>
          <p:cNvSpPr txBox="1">
            <a:spLocks noChangeArrowheads="1"/>
          </p:cNvSpPr>
          <p:nvPr/>
        </p:nvSpPr>
        <p:spPr bwMode="auto">
          <a:xfrm>
            <a:off x="3059113" y="3400425"/>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99390" name="TextBox 183"/>
          <p:cNvSpPr txBox="1">
            <a:spLocks noChangeArrowheads="1"/>
          </p:cNvSpPr>
          <p:nvPr/>
        </p:nvSpPr>
        <p:spPr bwMode="auto">
          <a:xfrm>
            <a:off x="142875" y="66992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14779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u="sng">
                <a:solidFill>
                  <a:srgbClr val="003366"/>
                </a:solidFill>
                <a:latin typeface="Comic Sans MS" panose="030F0702030302020204" pitchFamily="66" charset="0"/>
                <a:cs typeface="Titr" pitchFamily="2" charset="0"/>
              </a:rPr>
              <a:t>ارائه مطالب با هدف روشن شدن موارد زير در مبادلات بازرگاني</a:t>
            </a:r>
            <a:endParaRPr lang="en-US" altLang="en-US" u="sng">
              <a:solidFill>
                <a:srgbClr val="003366"/>
              </a:solidFill>
              <a:latin typeface="Comic Sans MS" panose="030F0702030302020204" pitchFamily="66" charset="0"/>
              <a:cs typeface="Titr" pitchFamily="2" charset="0"/>
            </a:endParaRPr>
          </a:p>
        </p:txBody>
      </p:sp>
      <p:sp>
        <p:nvSpPr>
          <p:cNvPr id="33795" name="Text Box 3"/>
          <p:cNvSpPr txBox="1">
            <a:spLocks noChangeArrowheads="1"/>
          </p:cNvSpPr>
          <p:nvPr/>
        </p:nvSpPr>
        <p:spPr bwMode="auto">
          <a:xfrm>
            <a:off x="4522788" y="2433638"/>
            <a:ext cx="401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sz="2000">
                <a:solidFill>
                  <a:srgbClr val="003366"/>
                </a:solidFill>
                <a:latin typeface="Calibri" panose="020F0502020204030204" pitchFamily="34" charset="0"/>
                <a:cs typeface="Titr" pitchFamily="2" charset="0"/>
              </a:rPr>
              <a:t>  خريد كالا و فروش با سود</a:t>
            </a:r>
            <a:endParaRPr lang="en-US" altLang="en-US" sz="2000">
              <a:solidFill>
                <a:srgbClr val="003366"/>
              </a:solidFill>
              <a:latin typeface="Calibri" panose="020F0502020204030204" pitchFamily="34" charset="0"/>
              <a:cs typeface="Titr" pitchFamily="2" charset="0"/>
            </a:endParaRPr>
          </a:p>
        </p:txBody>
      </p:sp>
      <p:sp>
        <p:nvSpPr>
          <p:cNvPr id="33796" name="Text Box 4"/>
          <p:cNvSpPr txBox="1">
            <a:spLocks noChangeArrowheads="1"/>
          </p:cNvSpPr>
          <p:nvPr/>
        </p:nvSpPr>
        <p:spPr bwMode="auto">
          <a:xfrm>
            <a:off x="3132138" y="3152775"/>
            <a:ext cx="4954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sz="2000">
                <a:solidFill>
                  <a:srgbClr val="003366"/>
                </a:solidFill>
                <a:latin typeface="Calibri" panose="020F0502020204030204" pitchFamily="34" charset="0"/>
                <a:cs typeface="Titr" pitchFamily="2" charset="0"/>
              </a:rPr>
              <a:t>  خريد كالا و تبديل آن به ضايعات (فاسد شدني)</a:t>
            </a:r>
            <a:endParaRPr lang="en-US" altLang="en-US" sz="2000">
              <a:solidFill>
                <a:srgbClr val="003366"/>
              </a:solidFill>
              <a:latin typeface="Calibri" panose="020F0502020204030204" pitchFamily="34" charset="0"/>
              <a:cs typeface="Titr" pitchFamily="2" charset="0"/>
            </a:endParaRPr>
          </a:p>
        </p:txBody>
      </p:sp>
      <p:sp>
        <p:nvSpPr>
          <p:cNvPr id="33797" name="Text Box 5"/>
          <p:cNvSpPr txBox="1">
            <a:spLocks noChangeArrowheads="1"/>
          </p:cNvSpPr>
          <p:nvPr/>
        </p:nvSpPr>
        <p:spPr bwMode="auto">
          <a:xfrm>
            <a:off x="3411538" y="3873500"/>
            <a:ext cx="4313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sz="2000">
                <a:solidFill>
                  <a:srgbClr val="003366"/>
                </a:solidFill>
                <a:latin typeface="Calibri" panose="020F0502020204030204" pitchFamily="34" charset="0"/>
                <a:cs typeface="Titr" pitchFamily="2" charset="0"/>
              </a:rPr>
              <a:t>  خريد كالا و نگهداري بخشي از آن در انبار</a:t>
            </a:r>
            <a:endParaRPr lang="en-US" altLang="en-US" sz="2000">
              <a:solidFill>
                <a:srgbClr val="003366"/>
              </a:solidFill>
              <a:latin typeface="Calibri" panose="020F0502020204030204" pitchFamily="34" charset="0"/>
              <a:cs typeface="Titr" pitchFamily="2" charset="0"/>
            </a:endParaRPr>
          </a:p>
        </p:txBody>
      </p:sp>
      <p:sp>
        <p:nvSpPr>
          <p:cNvPr id="33798" name="Text Box 6"/>
          <p:cNvSpPr txBox="1">
            <a:spLocks noChangeArrowheads="1"/>
          </p:cNvSpPr>
          <p:nvPr/>
        </p:nvSpPr>
        <p:spPr bwMode="auto">
          <a:xfrm>
            <a:off x="3616325" y="5170488"/>
            <a:ext cx="306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sz="2000">
                <a:solidFill>
                  <a:srgbClr val="003366"/>
                </a:solidFill>
                <a:latin typeface="Calibri" panose="020F0502020204030204" pitchFamily="34" charset="0"/>
                <a:cs typeface="Titr" pitchFamily="2" charset="0"/>
              </a:rPr>
              <a:t>  فروش كالاي موجود در انبار </a:t>
            </a:r>
            <a:endParaRPr lang="en-US" altLang="en-US" sz="2000">
              <a:solidFill>
                <a:srgbClr val="003366"/>
              </a:solidFill>
              <a:latin typeface="Calibri" panose="020F0502020204030204" pitchFamily="34" charset="0"/>
              <a:cs typeface="Titr" pitchFamily="2" charset="0"/>
            </a:endParaRPr>
          </a:p>
        </p:txBody>
      </p:sp>
      <p:sp>
        <p:nvSpPr>
          <p:cNvPr id="33799" name="Text Box 7"/>
          <p:cNvSpPr txBox="1">
            <a:spLocks noChangeArrowheads="1"/>
          </p:cNvSpPr>
          <p:nvPr/>
        </p:nvSpPr>
        <p:spPr bwMode="auto">
          <a:xfrm>
            <a:off x="2798763" y="5818188"/>
            <a:ext cx="3306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sz="2000">
                <a:solidFill>
                  <a:srgbClr val="003366"/>
                </a:solidFill>
                <a:latin typeface="Calibri" panose="020F0502020204030204" pitchFamily="34" charset="0"/>
                <a:cs typeface="Titr" pitchFamily="2" charset="0"/>
              </a:rPr>
              <a:t>  خريد كالا و فروش با زيان</a:t>
            </a:r>
            <a:endParaRPr lang="en-US" altLang="en-US" sz="2000">
              <a:solidFill>
                <a:srgbClr val="003366"/>
              </a:solidFill>
              <a:latin typeface="Calibri" panose="020F0502020204030204" pitchFamily="34" charset="0"/>
              <a:cs typeface="Titr" pitchFamily="2" charset="0"/>
            </a:endParaRPr>
          </a:p>
        </p:txBody>
      </p:sp>
      <p:sp>
        <p:nvSpPr>
          <p:cNvPr id="33801" name="Text Box 9"/>
          <p:cNvSpPr txBox="1">
            <a:spLocks noChangeArrowheads="1"/>
          </p:cNvSpPr>
          <p:nvPr/>
        </p:nvSpPr>
        <p:spPr bwMode="auto">
          <a:xfrm>
            <a:off x="1408113" y="4545013"/>
            <a:ext cx="5849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9900"/>
              </a:buClr>
              <a:buFont typeface="Wingdings" panose="05000000000000000000" pitchFamily="2" charset="2"/>
              <a:buChar char="q"/>
            </a:pPr>
            <a:r>
              <a:rPr lang="fa-IR" altLang="en-US" sz="2000">
                <a:solidFill>
                  <a:srgbClr val="003366"/>
                </a:solidFill>
                <a:latin typeface="Calibri" panose="020F0502020204030204" pitchFamily="34" charset="0"/>
                <a:cs typeface="Titr" pitchFamily="2" charset="0"/>
              </a:rPr>
              <a:t>  مرجوع شدن كالاي فروخته شده قبلي و فروش مجدد زيان</a:t>
            </a:r>
            <a:endParaRPr lang="en-US" altLang="en-US" sz="2000">
              <a:solidFill>
                <a:srgbClr val="003366"/>
              </a:solidFill>
              <a:latin typeface="Calibri" panose="020F0502020204030204" pitchFamily="34" charset="0"/>
              <a:cs typeface="Titr" pitchFamily="2" charset="0"/>
            </a:endParaRPr>
          </a:p>
        </p:txBody>
      </p:sp>
      <p:sp>
        <p:nvSpPr>
          <p:cNvPr id="101385" name="TextBox 12"/>
          <p:cNvSpPr txBox="1">
            <a:spLocks noChangeArrowheads="1"/>
          </p:cNvSpPr>
          <p:nvPr/>
        </p:nvSpPr>
        <p:spPr bwMode="auto">
          <a:xfrm>
            <a:off x="214313" y="714375"/>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sz="2000">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1000" fill="hold"/>
                                        <p:tgtEl>
                                          <p:spTgt spid="33794"/>
                                        </p:tgtEl>
                                        <p:attrNameLst>
                                          <p:attrName>ppt_x</p:attrName>
                                        </p:attrNameLst>
                                      </p:cBhvr>
                                      <p:tavLst>
                                        <p:tav tm="0">
                                          <p:val>
                                            <p:strVal val="1+#ppt_w/2"/>
                                          </p:val>
                                        </p:tav>
                                        <p:tav tm="100000">
                                          <p:val>
                                            <p:strVal val="#ppt_x"/>
                                          </p:val>
                                        </p:tav>
                                      </p:tavLst>
                                    </p:anim>
                                    <p:anim calcmode="lin" valueType="num">
                                      <p:cBhvr additive="base">
                                        <p:cTn id="8" dur="1000" fill="hold"/>
                                        <p:tgtEl>
                                          <p:spTgt spid="3379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12" fill="hold" grpId="0" nodeType="afterEffect">
                                  <p:stCondLst>
                                    <p:cond delay="0"/>
                                  </p:stCondLst>
                                  <p:childTnLst>
                                    <p:set>
                                      <p:cBhvr>
                                        <p:cTn id="11" dur="1" fill="hold">
                                          <p:stCondLst>
                                            <p:cond delay="0"/>
                                          </p:stCondLst>
                                        </p:cTn>
                                        <p:tgtEl>
                                          <p:spTgt spid="33795"/>
                                        </p:tgtEl>
                                        <p:attrNameLst>
                                          <p:attrName>style.visibility</p:attrName>
                                        </p:attrNameLst>
                                      </p:cBhvr>
                                      <p:to>
                                        <p:strVal val="visible"/>
                                      </p:to>
                                    </p:set>
                                    <p:anim calcmode="lin" valueType="num">
                                      <p:cBhvr additive="base">
                                        <p:cTn id="12" dur="2000" fill="hold"/>
                                        <p:tgtEl>
                                          <p:spTgt spid="33795"/>
                                        </p:tgtEl>
                                        <p:attrNameLst>
                                          <p:attrName>ppt_x</p:attrName>
                                        </p:attrNameLst>
                                      </p:cBhvr>
                                      <p:tavLst>
                                        <p:tav tm="0">
                                          <p:val>
                                            <p:strVal val="0-#ppt_w/2"/>
                                          </p:val>
                                        </p:tav>
                                        <p:tav tm="100000">
                                          <p:val>
                                            <p:strVal val="#ppt_x"/>
                                          </p:val>
                                        </p:tav>
                                      </p:tavLst>
                                    </p:anim>
                                    <p:anim calcmode="lin" valueType="num">
                                      <p:cBhvr additive="base">
                                        <p:cTn id="13" dur="2000" fill="hold"/>
                                        <p:tgtEl>
                                          <p:spTgt spid="3379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12" fill="hold" grpId="0" nodeType="afterEffect">
                                  <p:stCondLst>
                                    <p:cond delay="0"/>
                                  </p:stCondLst>
                                  <p:childTnLst>
                                    <p:set>
                                      <p:cBhvr>
                                        <p:cTn id="16" dur="1" fill="hold">
                                          <p:stCondLst>
                                            <p:cond delay="0"/>
                                          </p:stCondLst>
                                        </p:cTn>
                                        <p:tgtEl>
                                          <p:spTgt spid="33796"/>
                                        </p:tgtEl>
                                        <p:attrNameLst>
                                          <p:attrName>style.visibility</p:attrName>
                                        </p:attrNameLst>
                                      </p:cBhvr>
                                      <p:to>
                                        <p:strVal val="visible"/>
                                      </p:to>
                                    </p:set>
                                    <p:anim calcmode="lin" valueType="num">
                                      <p:cBhvr additive="base">
                                        <p:cTn id="17" dur="2000" fill="hold"/>
                                        <p:tgtEl>
                                          <p:spTgt spid="33796"/>
                                        </p:tgtEl>
                                        <p:attrNameLst>
                                          <p:attrName>ppt_x</p:attrName>
                                        </p:attrNameLst>
                                      </p:cBhvr>
                                      <p:tavLst>
                                        <p:tav tm="0">
                                          <p:val>
                                            <p:strVal val="0-#ppt_w/2"/>
                                          </p:val>
                                        </p:tav>
                                        <p:tav tm="100000">
                                          <p:val>
                                            <p:strVal val="#ppt_x"/>
                                          </p:val>
                                        </p:tav>
                                      </p:tavLst>
                                    </p:anim>
                                    <p:anim calcmode="lin" valueType="num">
                                      <p:cBhvr additive="base">
                                        <p:cTn id="18" dur="2000" fill="hold"/>
                                        <p:tgtEl>
                                          <p:spTgt spid="3379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12" fill="hold" grpId="0" nodeType="afterEffect">
                                  <p:stCondLst>
                                    <p:cond delay="0"/>
                                  </p:stCondLst>
                                  <p:childTnLst>
                                    <p:set>
                                      <p:cBhvr>
                                        <p:cTn id="21" dur="1" fill="hold">
                                          <p:stCondLst>
                                            <p:cond delay="0"/>
                                          </p:stCondLst>
                                        </p:cTn>
                                        <p:tgtEl>
                                          <p:spTgt spid="33797"/>
                                        </p:tgtEl>
                                        <p:attrNameLst>
                                          <p:attrName>style.visibility</p:attrName>
                                        </p:attrNameLst>
                                      </p:cBhvr>
                                      <p:to>
                                        <p:strVal val="visible"/>
                                      </p:to>
                                    </p:set>
                                    <p:anim calcmode="lin" valueType="num">
                                      <p:cBhvr additive="base">
                                        <p:cTn id="22" dur="2000" fill="hold"/>
                                        <p:tgtEl>
                                          <p:spTgt spid="33797"/>
                                        </p:tgtEl>
                                        <p:attrNameLst>
                                          <p:attrName>ppt_x</p:attrName>
                                        </p:attrNameLst>
                                      </p:cBhvr>
                                      <p:tavLst>
                                        <p:tav tm="0">
                                          <p:val>
                                            <p:strVal val="0-#ppt_w/2"/>
                                          </p:val>
                                        </p:tav>
                                        <p:tav tm="100000">
                                          <p:val>
                                            <p:strVal val="#ppt_x"/>
                                          </p:val>
                                        </p:tav>
                                      </p:tavLst>
                                    </p:anim>
                                    <p:anim calcmode="lin" valueType="num">
                                      <p:cBhvr additive="base">
                                        <p:cTn id="23" dur="2000" fill="hold"/>
                                        <p:tgtEl>
                                          <p:spTgt spid="33797"/>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2" presetClass="entr" presetSubtype="12" fill="hold" grpId="0" nodeType="afterEffect">
                                  <p:stCondLst>
                                    <p:cond delay="0"/>
                                  </p:stCondLst>
                                  <p:childTnLst>
                                    <p:set>
                                      <p:cBhvr>
                                        <p:cTn id="26" dur="1" fill="hold">
                                          <p:stCondLst>
                                            <p:cond delay="0"/>
                                          </p:stCondLst>
                                        </p:cTn>
                                        <p:tgtEl>
                                          <p:spTgt spid="33801"/>
                                        </p:tgtEl>
                                        <p:attrNameLst>
                                          <p:attrName>style.visibility</p:attrName>
                                        </p:attrNameLst>
                                      </p:cBhvr>
                                      <p:to>
                                        <p:strVal val="visible"/>
                                      </p:to>
                                    </p:set>
                                    <p:anim calcmode="lin" valueType="num">
                                      <p:cBhvr additive="base">
                                        <p:cTn id="27" dur="2000" fill="hold"/>
                                        <p:tgtEl>
                                          <p:spTgt spid="33801"/>
                                        </p:tgtEl>
                                        <p:attrNameLst>
                                          <p:attrName>ppt_x</p:attrName>
                                        </p:attrNameLst>
                                      </p:cBhvr>
                                      <p:tavLst>
                                        <p:tav tm="0">
                                          <p:val>
                                            <p:strVal val="0-#ppt_w/2"/>
                                          </p:val>
                                        </p:tav>
                                        <p:tav tm="100000">
                                          <p:val>
                                            <p:strVal val="#ppt_x"/>
                                          </p:val>
                                        </p:tav>
                                      </p:tavLst>
                                    </p:anim>
                                    <p:anim calcmode="lin" valueType="num">
                                      <p:cBhvr additive="base">
                                        <p:cTn id="28" dur="2000" fill="hold"/>
                                        <p:tgtEl>
                                          <p:spTgt spid="3380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9000"/>
                            </p:stCondLst>
                            <p:childTnLst>
                              <p:par>
                                <p:cTn id="30" presetID="2" presetClass="entr" presetSubtype="12" fill="hold" grpId="0" nodeType="afterEffect">
                                  <p:stCondLst>
                                    <p:cond delay="0"/>
                                  </p:stCondLst>
                                  <p:childTnLst>
                                    <p:set>
                                      <p:cBhvr>
                                        <p:cTn id="31" dur="1" fill="hold">
                                          <p:stCondLst>
                                            <p:cond delay="0"/>
                                          </p:stCondLst>
                                        </p:cTn>
                                        <p:tgtEl>
                                          <p:spTgt spid="33798"/>
                                        </p:tgtEl>
                                        <p:attrNameLst>
                                          <p:attrName>style.visibility</p:attrName>
                                        </p:attrNameLst>
                                      </p:cBhvr>
                                      <p:to>
                                        <p:strVal val="visible"/>
                                      </p:to>
                                    </p:set>
                                    <p:anim calcmode="lin" valueType="num">
                                      <p:cBhvr additive="base">
                                        <p:cTn id="32" dur="2000" fill="hold"/>
                                        <p:tgtEl>
                                          <p:spTgt spid="33798"/>
                                        </p:tgtEl>
                                        <p:attrNameLst>
                                          <p:attrName>ppt_x</p:attrName>
                                        </p:attrNameLst>
                                      </p:cBhvr>
                                      <p:tavLst>
                                        <p:tav tm="0">
                                          <p:val>
                                            <p:strVal val="0-#ppt_w/2"/>
                                          </p:val>
                                        </p:tav>
                                        <p:tav tm="100000">
                                          <p:val>
                                            <p:strVal val="#ppt_x"/>
                                          </p:val>
                                        </p:tav>
                                      </p:tavLst>
                                    </p:anim>
                                    <p:anim calcmode="lin" valueType="num">
                                      <p:cBhvr additive="base">
                                        <p:cTn id="33" dur="2000" fill="hold"/>
                                        <p:tgtEl>
                                          <p:spTgt spid="33798"/>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1000"/>
                            </p:stCondLst>
                            <p:childTnLst>
                              <p:par>
                                <p:cTn id="35" presetID="2" presetClass="entr" presetSubtype="12" fill="hold" grpId="0" nodeType="afterEffect">
                                  <p:stCondLst>
                                    <p:cond delay="0"/>
                                  </p:stCondLst>
                                  <p:childTnLst>
                                    <p:set>
                                      <p:cBhvr>
                                        <p:cTn id="36" dur="1" fill="hold">
                                          <p:stCondLst>
                                            <p:cond delay="0"/>
                                          </p:stCondLst>
                                        </p:cTn>
                                        <p:tgtEl>
                                          <p:spTgt spid="33799"/>
                                        </p:tgtEl>
                                        <p:attrNameLst>
                                          <p:attrName>style.visibility</p:attrName>
                                        </p:attrNameLst>
                                      </p:cBhvr>
                                      <p:to>
                                        <p:strVal val="visible"/>
                                      </p:to>
                                    </p:set>
                                    <p:anim calcmode="lin" valueType="num">
                                      <p:cBhvr additive="base">
                                        <p:cTn id="37" dur="2000" fill="hold"/>
                                        <p:tgtEl>
                                          <p:spTgt spid="33799"/>
                                        </p:tgtEl>
                                        <p:attrNameLst>
                                          <p:attrName>ppt_x</p:attrName>
                                        </p:attrNameLst>
                                      </p:cBhvr>
                                      <p:tavLst>
                                        <p:tav tm="0">
                                          <p:val>
                                            <p:strVal val="0-#ppt_w/2"/>
                                          </p:val>
                                        </p:tav>
                                        <p:tav tm="100000">
                                          <p:val>
                                            <p:strVal val="#ppt_x"/>
                                          </p:val>
                                        </p:tav>
                                      </p:tavLst>
                                    </p:anim>
                                    <p:anim calcmode="lin" valueType="num">
                                      <p:cBhvr additive="base">
                                        <p:cTn id="38" dur="2000" fill="hold"/>
                                        <p:tgtEl>
                                          <p:spTgt spid="33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33796" grpId="0"/>
      <p:bldP spid="33797" grpId="0"/>
      <p:bldP spid="33798" grpId="0"/>
      <p:bldP spid="33799" grpId="0"/>
      <p:bldP spid="3380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AutoShape 2"/>
          <p:cNvSpPr>
            <a:spLocks noChangeArrowheads="1"/>
          </p:cNvSpPr>
          <p:nvPr/>
        </p:nvSpPr>
        <p:spPr bwMode="auto">
          <a:xfrm>
            <a:off x="517525" y="5516563"/>
            <a:ext cx="7942263" cy="927100"/>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37" name="AutoShape 3"/>
          <p:cNvSpPr>
            <a:spLocks noChangeArrowheads="1"/>
          </p:cNvSpPr>
          <p:nvPr/>
        </p:nvSpPr>
        <p:spPr bwMode="auto">
          <a:xfrm>
            <a:off x="571500" y="1428750"/>
            <a:ext cx="7991475" cy="196850"/>
          </a:xfrm>
          <a:prstGeom prst="leftRightArrow">
            <a:avLst>
              <a:gd name="adj1" fmla="val 50000"/>
              <a:gd name="adj2" fmla="val 265612"/>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3428" name="Text Box 4"/>
          <p:cNvSpPr txBox="1">
            <a:spLocks noChangeArrowheads="1"/>
          </p:cNvSpPr>
          <p:nvPr/>
        </p:nvSpPr>
        <p:spPr bwMode="auto">
          <a:xfrm>
            <a:off x="1238250" y="1133475"/>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 كالا و فروش آن با سود</a:t>
            </a:r>
            <a:endParaRPr lang="en-US" altLang="en-US">
              <a:solidFill>
                <a:srgbClr val="003366"/>
              </a:solidFill>
              <a:latin typeface="Calibri" panose="020F0502020204030204" pitchFamily="34" charset="0"/>
              <a:cs typeface="Titr" pitchFamily="2" charset="0"/>
            </a:endParaRPr>
          </a:p>
        </p:txBody>
      </p:sp>
      <p:sp>
        <p:nvSpPr>
          <p:cNvPr id="139" name="Rectangle 5"/>
          <p:cNvSpPr>
            <a:spLocks noChangeArrowheads="1"/>
          </p:cNvSpPr>
          <p:nvPr/>
        </p:nvSpPr>
        <p:spPr bwMode="auto">
          <a:xfrm>
            <a:off x="6011863" y="1968500"/>
            <a:ext cx="3024187"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40" name="Line 6"/>
          <p:cNvSpPr>
            <a:spLocks noChangeShapeType="1"/>
          </p:cNvSpPr>
          <p:nvPr/>
        </p:nvSpPr>
        <p:spPr bwMode="auto">
          <a:xfrm>
            <a:off x="7885113" y="1970088"/>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1" name="Line 7"/>
          <p:cNvSpPr>
            <a:spLocks noChangeShapeType="1"/>
          </p:cNvSpPr>
          <p:nvPr/>
        </p:nvSpPr>
        <p:spPr bwMode="auto">
          <a:xfrm>
            <a:off x="6804025" y="1968500"/>
            <a:ext cx="1588"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2" name="Line 8"/>
          <p:cNvSpPr>
            <a:spLocks noChangeShapeType="1"/>
          </p:cNvSpPr>
          <p:nvPr/>
        </p:nvSpPr>
        <p:spPr bwMode="auto">
          <a:xfrm flipH="1">
            <a:off x="6011863" y="2400300"/>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3433" name="Text Box 9"/>
          <p:cNvSpPr txBox="1">
            <a:spLocks noChangeArrowheads="1"/>
          </p:cNvSpPr>
          <p:nvPr/>
        </p:nvSpPr>
        <p:spPr bwMode="auto">
          <a:xfrm>
            <a:off x="8251825" y="2014538"/>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03434" name="Text Box 10"/>
          <p:cNvSpPr txBox="1">
            <a:spLocks noChangeArrowheads="1"/>
          </p:cNvSpPr>
          <p:nvPr/>
        </p:nvSpPr>
        <p:spPr bwMode="auto">
          <a:xfrm>
            <a:off x="6948488" y="2027238"/>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03435" name="Text Box 11"/>
          <p:cNvSpPr txBox="1">
            <a:spLocks noChangeArrowheads="1"/>
          </p:cNvSpPr>
          <p:nvPr/>
        </p:nvSpPr>
        <p:spPr bwMode="auto">
          <a:xfrm>
            <a:off x="6005513" y="2006600"/>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46" name="Line 12"/>
          <p:cNvSpPr>
            <a:spLocks noChangeShapeType="1"/>
          </p:cNvSpPr>
          <p:nvPr/>
        </p:nvSpPr>
        <p:spPr bwMode="auto">
          <a:xfrm flipH="1">
            <a:off x="6011863" y="4919663"/>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3437" name="Text Box 13"/>
          <p:cNvSpPr txBox="1">
            <a:spLocks noChangeArrowheads="1"/>
          </p:cNvSpPr>
          <p:nvPr/>
        </p:nvSpPr>
        <p:spPr bwMode="auto">
          <a:xfrm>
            <a:off x="8215313" y="4992688"/>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03438" name="Text Box 14"/>
          <p:cNvSpPr txBox="1">
            <a:spLocks noChangeArrowheads="1"/>
          </p:cNvSpPr>
          <p:nvPr/>
        </p:nvSpPr>
        <p:spPr bwMode="auto">
          <a:xfrm>
            <a:off x="8107363" y="2535238"/>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A</a:t>
            </a:r>
            <a:endParaRPr lang="en-US" altLang="en-US" sz="1400">
              <a:solidFill>
                <a:srgbClr val="003366"/>
              </a:solidFill>
              <a:latin typeface="Calibri" panose="020F0502020204030204" pitchFamily="34" charset="0"/>
              <a:cs typeface="Titr" pitchFamily="2" charset="0"/>
            </a:endParaRPr>
          </a:p>
        </p:txBody>
      </p:sp>
      <p:sp>
        <p:nvSpPr>
          <p:cNvPr id="103439" name="Text Box 15"/>
          <p:cNvSpPr txBox="1">
            <a:spLocks noChangeArrowheads="1"/>
          </p:cNvSpPr>
          <p:nvPr/>
        </p:nvSpPr>
        <p:spPr bwMode="auto">
          <a:xfrm>
            <a:off x="6732588" y="2533650"/>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a:t>
            </a:r>
            <a:endParaRPr lang="en-US" altLang="en-US" sz="1400">
              <a:solidFill>
                <a:srgbClr val="003366"/>
              </a:solidFill>
              <a:latin typeface="Calibri" panose="020F0502020204030204" pitchFamily="34" charset="0"/>
              <a:cs typeface="Titr" pitchFamily="2" charset="0"/>
            </a:endParaRPr>
          </a:p>
        </p:txBody>
      </p:sp>
      <p:sp>
        <p:nvSpPr>
          <p:cNvPr id="103440" name="Text Box 16"/>
          <p:cNvSpPr txBox="1">
            <a:spLocks noChangeArrowheads="1"/>
          </p:cNvSpPr>
          <p:nvPr/>
        </p:nvSpPr>
        <p:spPr bwMode="auto">
          <a:xfrm>
            <a:off x="6804025" y="5040313"/>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3،400،000</a:t>
            </a:r>
            <a:endParaRPr lang="en-US" altLang="en-US" sz="1400">
              <a:solidFill>
                <a:srgbClr val="003366"/>
              </a:solidFill>
              <a:latin typeface="Calibri" panose="020F0502020204030204" pitchFamily="34" charset="0"/>
              <a:cs typeface="Titr" pitchFamily="2" charset="0"/>
            </a:endParaRPr>
          </a:p>
        </p:txBody>
      </p:sp>
      <p:sp>
        <p:nvSpPr>
          <p:cNvPr id="103441" name="Text Box 17"/>
          <p:cNvSpPr txBox="1">
            <a:spLocks noChangeArrowheads="1"/>
          </p:cNvSpPr>
          <p:nvPr/>
        </p:nvSpPr>
        <p:spPr bwMode="auto">
          <a:xfrm>
            <a:off x="6818313" y="1603375"/>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a:t>
            </a:r>
            <a:endParaRPr lang="en-US" altLang="en-US">
              <a:solidFill>
                <a:srgbClr val="003366"/>
              </a:solidFill>
              <a:latin typeface="Calibri" panose="020F0502020204030204" pitchFamily="34" charset="0"/>
              <a:cs typeface="Titr" pitchFamily="2" charset="0"/>
            </a:endParaRPr>
          </a:p>
        </p:txBody>
      </p:sp>
      <p:sp>
        <p:nvSpPr>
          <p:cNvPr id="103442" name="Text Box 18"/>
          <p:cNvSpPr txBox="1">
            <a:spLocks noChangeArrowheads="1"/>
          </p:cNvSpPr>
          <p:nvPr/>
        </p:nvSpPr>
        <p:spPr bwMode="auto">
          <a:xfrm>
            <a:off x="5940425" y="2530475"/>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a:t>
            </a:r>
            <a:endParaRPr lang="en-US" altLang="en-US" sz="1400">
              <a:solidFill>
                <a:srgbClr val="003366"/>
              </a:solidFill>
              <a:latin typeface="Calibri" panose="020F0502020204030204" pitchFamily="34" charset="0"/>
              <a:cs typeface="Titr" pitchFamily="2" charset="0"/>
            </a:endParaRPr>
          </a:p>
        </p:txBody>
      </p:sp>
      <p:sp>
        <p:nvSpPr>
          <p:cNvPr id="103443" name="Text Box 19"/>
          <p:cNvSpPr txBox="1">
            <a:spLocks noChangeArrowheads="1"/>
          </p:cNvSpPr>
          <p:nvPr/>
        </p:nvSpPr>
        <p:spPr bwMode="auto">
          <a:xfrm>
            <a:off x="8101013" y="2978150"/>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C</a:t>
            </a:r>
            <a:endParaRPr lang="en-US" altLang="en-US" sz="1400">
              <a:solidFill>
                <a:srgbClr val="003366"/>
              </a:solidFill>
              <a:latin typeface="Calibri" panose="020F0502020204030204" pitchFamily="34" charset="0"/>
              <a:cs typeface="Titr" pitchFamily="2" charset="0"/>
            </a:endParaRPr>
          </a:p>
        </p:txBody>
      </p:sp>
      <p:sp>
        <p:nvSpPr>
          <p:cNvPr id="103444" name="Text Box 20"/>
          <p:cNvSpPr txBox="1">
            <a:spLocks noChangeArrowheads="1"/>
          </p:cNvSpPr>
          <p:nvPr/>
        </p:nvSpPr>
        <p:spPr bwMode="auto">
          <a:xfrm>
            <a:off x="6732588" y="2963863"/>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cs typeface="Titr" pitchFamily="2" charset="0"/>
              </a:rPr>
              <a:t>2،400،000</a:t>
            </a:r>
            <a:endParaRPr lang="en-US" altLang="en-US" sz="1400">
              <a:solidFill>
                <a:srgbClr val="003366"/>
              </a:solidFill>
              <a:cs typeface="Titr" pitchFamily="2" charset="0"/>
            </a:endParaRPr>
          </a:p>
        </p:txBody>
      </p:sp>
      <p:sp>
        <p:nvSpPr>
          <p:cNvPr id="155" name="Rectangle 21"/>
          <p:cNvSpPr>
            <a:spLocks noChangeArrowheads="1"/>
          </p:cNvSpPr>
          <p:nvPr/>
        </p:nvSpPr>
        <p:spPr bwMode="auto">
          <a:xfrm>
            <a:off x="71438" y="1971675"/>
            <a:ext cx="2628900"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3446" name="Text Box 22"/>
          <p:cNvSpPr txBox="1">
            <a:spLocks noChangeArrowheads="1"/>
          </p:cNvSpPr>
          <p:nvPr/>
        </p:nvSpPr>
        <p:spPr bwMode="auto">
          <a:xfrm>
            <a:off x="247650" y="4562475"/>
            <a:ext cx="21685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600">
                <a:solidFill>
                  <a:srgbClr val="006600"/>
                </a:solidFill>
                <a:latin typeface="Calibri" panose="020F0502020204030204" pitchFamily="34" charset="0"/>
                <a:cs typeface="Titr" pitchFamily="2" charset="0"/>
              </a:rPr>
              <a:t>پرداختي مودي به سازمان امور مالياتي</a:t>
            </a:r>
            <a:endParaRPr lang="en-US" altLang="en-US" sz="1600">
              <a:solidFill>
                <a:srgbClr val="006600"/>
              </a:solidFill>
              <a:latin typeface="Calibri" panose="020F0502020204030204" pitchFamily="34" charset="0"/>
              <a:cs typeface="Titr" pitchFamily="2" charset="0"/>
            </a:endParaRPr>
          </a:p>
        </p:txBody>
      </p:sp>
      <p:sp>
        <p:nvSpPr>
          <p:cNvPr id="157" name="Line 23"/>
          <p:cNvSpPr>
            <a:spLocks noChangeShapeType="1"/>
          </p:cNvSpPr>
          <p:nvPr/>
        </p:nvSpPr>
        <p:spPr bwMode="auto">
          <a:xfrm>
            <a:off x="57150" y="3597275"/>
            <a:ext cx="26431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3448" name="Text Box 24"/>
          <p:cNvSpPr txBox="1">
            <a:spLocks noChangeArrowheads="1"/>
          </p:cNvSpPr>
          <p:nvPr/>
        </p:nvSpPr>
        <p:spPr bwMode="auto">
          <a:xfrm>
            <a:off x="569913" y="1617663"/>
            <a:ext cx="159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اظهارنامه</a:t>
            </a:r>
            <a:endParaRPr lang="en-US" altLang="en-US">
              <a:solidFill>
                <a:srgbClr val="003366"/>
              </a:solidFill>
              <a:latin typeface="Calibri" panose="020F0502020204030204" pitchFamily="34" charset="0"/>
              <a:cs typeface="Titr" pitchFamily="2" charset="0"/>
            </a:endParaRPr>
          </a:p>
        </p:txBody>
      </p:sp>
      <p:sp>
        <p:nvSpPr>
          <p:cNvPr id="159" name="Line 25"/>
          <p:cNvSpPr>
            <a:spLocks noChangeShapeType="1"/>
          </p:cNvSpPr>
          <p:nvPr/>
        </p:nvSpPr>
        <p:spPr bwMode="auto">
          <a:xfrm>
            <a:off x="63500" y="4389438"/>
            <a:ext cx="2636838"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60" name="Line 26"/>
          <p:cNvSpPr>
            <a:spLocks noChangeShapeType="1"/>
          </p:cNvSpPr>
          <p:nvPr/>
        </p:nvSpPr>
        <p:spPr bwMode="auto">
          <a:xfrm>
            <a:off x="1222375" y="1970088"/>
            <a:ext cx="0" cy="242093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61" name="Line 27"/>
          <p:cNvSpPr>
            <a:spLocks noChangeShapeType="1"/>
          </p:cNvSpPr>
          <p:nvPr/>
        </p:nvSpPr>
        <p:spPr bwMode="auto">
          <a:xfrm flipV="1">
            <a:off x="69850" y="2806700"/>
            <a:ext cx="26304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3452" name="Text Box 28"/>
          <p:cNvSpPr txBox="1">
            <a:spLocks noChangeArrowheads="1"/>
          </p:cNvSpPr>
          <p:nvPr/>
        </p:nvSpPr>
        <p:spPr bwMode="auto">
          <a:xfrm>
            <a:off x="1193800" y="2200275"/>
            <a:ext cx="159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فروش:</a:t>
            </a:r>
            <a:endParaRPr lang="en-US" altLang="en-US" sz="1400">
              <a:solidFill>
                <a:srgbClr val="003366"/>
              </a:solidFill>
              <a:latin typeface="Calibri" panose="020F0502020204030204" pitchFamily="34" charset="0"/>
              <a:cs typeface="Titr" pitchFamily="2" charset="0"/>
            </a:endParaRPr>
          </a:p>
        </p:txBody>
      </p:sp>
      <p:sp>
        <p:nvSpPr>
          <p:cNvPr id="103453" name="Text Box 29"/>
          <p:cNvSpPr txBox="1">
            <a:spLocks noChangeArrowheads="1"/>
          </p:cNvSpPr>
          <p:nvPr/>
        </p:nvSpPr>
        <p:spPr bwMode="auto">
          <a:xfrm>
            <a:off x="85725" y="2217738"/>
            <a:ext cx="109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555،000</a:t>
            </a:r>
            <a:endParaRPr lang="en-US" altLang="en-US" sz="1400">
              <a:solidFill>
                <a:srgbClr val="003366"/>
              </a:solidFill>
              <a:latin typeface="Calibri" panose="020F0502020204030204" pitchFamily="34" charset="0"/>
              <a:cs typeface="Titr" pitchFamily="2" charset="0"/>
            </a:endParaRPr>
          </a:p>
        </p:txBody>
      </p:sp>
      <p:sp>
        <p:nvSpPr>
          <p:cNvPr id="103454" name="Text Box 30"/>
          <p:cNvSpPr txBox="1">
            <a:spLocks noChangeArrowheads="1"/>
          </p:cNvSpPr>
          <p:nvPr/>
        </p:nvSpPr>
        <p:spPr bwMode="auto">
          <a:xfrm>
            <a:off x="1236663" y="3006725"/>
            <a:ext cx="1522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خريد:</a:t>
            </a:r>
            <a:endParaRPr lang="en-US" altLang="en-US" sz="1400">
              <a:solidFill>
                <a:srgbClr val="003366"/>
              </a:solidFill>
              <a:latin typeface="Calibri" panose="020F0502020204030204" pitchFamily="34" charset="0"/>
              <a:cs typeface="Titr" pitchFamily="2" charset="0"/>
            </a:endParaRPr>
          </a:p>
        </p:txBody>
      </p:sp>
      <p:sp>
        <p:nvSpPr>
          <p:cNvPr id="103455" name="Text Box 31"/>
          <p:cNvSpPr txBox="1">
            <a:spLocks noChangeArrowheads="1"/>
          </p:cNvSpPr>
          <p:nvPr/>
        </p:nvSpPr>
        <p:spPr bwMode="auto">
          <a:xfrm>
            <a:off x="1322388" y="3813175"/>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مانده:</a:t>
            </a:r>
            <a:endParaRPr lang="en-US" altLang="en-US" sz="1400">
              <a:solidFill>
                <a:srgbClr val="003366"/>
              </a:solidFill>
              <a:latin typeface="Calibri" panose="020F0502020204030204" pitchFamily="34" charset="0"/>
              <a:cs typeface="Titr" pitchFamily="2" charset="0"/>
            </a:endParaRPr>
          </a:p>
        </p:txBody>
      </p:sp>
      <p:sp>
        <p:nvSpPr>
          <p:cNvPr id="103456" name="Text Box 32"/>
          <p:cNvSpPr txBox="1">
            <a:spLocks noChangeArrowheads="1"/>
          </p:cNvSpPr>
          <p:nvPr/>
        </p:nvSpPr>
        <p:spPr bwMode="auto">
          <a:xfrm>
            <a:off x="-36513" y="3822700"/>
            <a:ext cx="12096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453،000</a:t>
            </a:r>
            <a:endParaRPr lang="en-US" altLang="en-US" sz="1400">
              <a:solidFill>
                <a:srgbClr val="003366"/>
              </a:solidFill>
              <a:latin typeface="Calibri" panose="020F0502020204030204" pitchFamily="34" charset="0"/>
              <a:cs typeface="Titr" pitchFamily="2" charset="0"/>
            </a:endParaRPr>
          </a:p>
        </p:txBody>
      </p:sp>
      <p:sp>
        <p:nvSpPr>
          <p:cNvPr id="103457" name="Text Box 33"/>
          <p:cNvSpPr txBox="1">
            <a:spLocks noChangeArrowheads="1"/>
          </p:cNvSpPr>
          <p:nvPr/>
        </p:nvSpPr>
        <p:spPr bwMode="auto">
          <a:xfrm>
            <a:off x="390525" y="5527675"/>
            <a:ext cx="8137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در اولين دوره مالياتي، شركت بازرگاني فرضي، كالاهايي را خريداري و در دو مرحله با سود به فروش مي‌رساند/</a:t>
            </a:r>
            <a:endParaRPr lang="en-US" altLang="en-US" sz="1500">
              <a:solidFill>
                <a:srgbClr val="0000CC"/>
              </a:solidFill>
              <a:latin typeface="Calibri" panose="020F0502020204030204" pitchFamily="34" charset="0"/>
              <a:cs typeface="Titr" pitchFamily="2" charset="0"/>
            </a:endParaRPr>
          </a:p>
        </p:txBody>
      </p:sp>
      <p:sp>
        <p:nvSpPr>
          <p:cNvPr id="103458" name="Text Box 34"/>
          <p:cNvSpPr txBox="1">
            <a:spLocks noChangeArrowheads="1"/>
          </p:cNvSpPr>
          <p:nvPr/>
        </p:nvSpPr>
        <p:spPr bwMode="auto">
          <a:xfrm>
            <a:off x="0" y="5862638"/>
            <a:ext cx="8893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pPr>
            <a:r>
              <a:rPr lang="fa-IR" altLang="en-US" sz="1500">
                <a:solidFill>
                  <a:srgbClr val="0000CC"/>
                </a:solidFill>
                <a:latin typeface="Calibri" panose="020F0502020204030204" pitchFamily="34" charset="0"/>
                <a:cs typeface="Titr" pitchFamily="2" charset="0"/>
              </a:rPr>
              <a:t>مابه‌التفاوت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دريافتي بابت فروش كالاها با </a:t>
            </a:r>
            <a:r>
              <a:rPr lang="en-US" altLang="en-US" sz="1500" b="1">
                <a:solidFill>
                  <a:srgbClr val="0000CC"/>
                </a:solidFill>
                <a:latin typeface="Calibri" panose="020F0502020204030204" pitchFamily="34" charset="0"/>
                <a:cs typeface="Titr" pitchFamily="2" charset="0"/>
              </a:rPr>
              <a:t>VAT </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پرداختي بابت خريد كالاها (يعني همان مانده نزد شركت) </a:t>
            </a:r>
          </a:p>
          <a:p>
            <a:pPr algn="ctr" eaLnBrk="1" hangingPunct="1">
              <a:lnSpc>
                <a:spcPct val="80000"/>
              </a:lnSpc>
              <a:spcBef>
                <a:spcPct val="50000"/>
              </a:spcBef>
            </a:pPr>
            <a:r>
              <a:rPr lang="fa-IR" altLang="en-US" sz="1500">
                <a:solidFill>
                  <a:srgbClr val="0000CC"/>
                </a:solidFill>
                <a:latin typeface="Calibri" panose="020F0502020204030204" pitchFamily="34" charset="0"/>
                <a:cs typeface="Titr" pitchFamily="2" charset="0"/>
              </a:rPr>
              <a:t>توسط شركت بازرگاني به سازمان امور مالياتي پرداخت مي‌گردد/</a:t>
            </a:r>
            <a:endParaRPr lang="en-US" altLang="en-US" sz="1500">
              <a:solidFill>
                <a:srgbClr val="0000CC"/>
              </a:solidFill>
              <a:latin typeface="Calibri" panose="020F0502020204030204" pitchFamily="34" charset="0"/>
              <a:cs typeface="Titr" pitchFamily="2" charset="0"/>
            </a:endParaRPr>
          </a:p>
        </p:txBody>
      </p:sp>
      <p:sp>
        <p:nvSpPr>
          <p:cNvPr id="103459" name="Text Box 35"/>
          <p:cNvSpPr txBox="1">
            <a:spLocks noChangeArrowheads="1"/>
          </p:cNvSpPr>
          <p:nvPr/>
        </p:nvSpPr>
        <p:spPr bwMode="auto">
          <a:xfrm>
            <a:off x="3573463" y="1589088"/>
            <a:ext cx="1655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فروش</a:t>
            </a:r>
            <a:endParaRPr lang="en-US" altLang="en-US">
              <a:solidFill>
                <a:srgbClr val="003366"/>
              </a:solidFill>
              <a:latin typeface="Calibri" panose="020F0502020204030204" pitchFamily="34" charset="0"/>
              <a:cs typeface="Titr" pitchFamily="2" charset="0"/>
            </a:endParaRPr>
          </a:p>
        </p:txBody>
      </p:sp>
      <p:sp>
        <p:nvSpPr>
          <p:cNvPr id="170" name="Line 37"/>
          <p:cNvSpPr>
            <a:spLocks noChangeShapeType="1"/>
          </p:cNvSpPr>
          <p:nvPr/>
        </p:nvSpPr>
        <p:spPr bwMode="auto">
          <a:xfrm>
            <a:off x="8243888" y="1970088"/>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3461" name="Text Box 38"/>
          <p:cNvSpPr txBox="1">
            <a:spLocks noChangeArrowheads="1"/>
          </p:cNvSpPr>
          <p:nvPr/>
        </p:nvSpPr>
        <p:spPr bwMode="auto">
          <a:xfrm>
            <a:off x="7885113" y="2513013"/>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20</a:t>
            </a:r>
            <a:endParaRPr lang="en-US" altLang="en-US" sz="1400">
              <a:solidFill>
                <a:srgbClr val="003366"/>
              </a:solidFill>
              <a:latin typeface="Calibri" panose="020F0502020204030204" pitchFamily="34" charset="0"/>
              <a:cs typeface="Titr" pitchFamily="2" charset="0"/>
            </a:endParaRPr>
          </a:p>
        </p:txBody>
      </p:sp>
      <p:sp>
        <p:nvSpPr>
          <p:cNvPr id="103462" name="Text Box 39"/>
          <p:cNvSpPr txBox="1">
            <a:spLocks noChangeArrowheads="1"/>
          </p:cNvSpPr>
          <p:nvPr/>
        </p:nvSpPr>
        <p:spPr bwMode="auto">
          <a:xfrm>
            <a:off x="7910513" y="2970213"/>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a:t>
            </a:r>
            <a:endParaRPr lang="en-US" altLang="en-US" sz="1400">
              <a:solidFill>
                <a:srgbClr val="003366"/>
              </a:solidFill>
              <a:latin typeface="Calibri" panose="020F0502020204030204" pitchFamily="34" charset="0"/>
              <a:cs typeface="Titr" pitchFamily="2" charset="0"/>
            </a:endParaRPr>
          </a:p>
        </p:txBody>
      </p:sp>
      <p:sp>
        <p:nvSpPr>
          <p:cNvPr id="173" name="Rectangle 40"/>
          <p:cNvSpPr>
            <a:spLocks noChangeArrowheads="1"/>
          </p:cNvSpPr>
          <p:nvPr/>
        </p:nvSpPr>
        <p:spPr bwMode="auto">
          <a:xfrm>
            <a:off x="2849563" y="1970088"/>
            <a:ext cx="3024187"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74" name="Line 41"/>
          <p:cNvSpPr>
            <a:spLocks noChangeShapeType="1"/>
          </p:cNvSpPr>
          <p:nvPr/>
        </p:nvSpPr>
        <p:spPr bwMode="auto">
          <a:xfrm>
            <a:off x="4722813" y="1971675"/>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75" name="Line 42"/>
          <p:cNvSpPr>
            <a:spLocks noChangeShapeType="1"/>
          </p:cNvSpPr>
          <p:nvPr/>
        </p:nvSpPr>
        <p:spPr bwMode="auto">
          <a:xfrm>
            <a:off x="3641725" y="1970088"/>
            <a:ext cx="1588"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76" name="Line 43"/>
          <p:cNvSpPr>
            <a:spLocks noChangeShapeType="1"/>
          </p:cNvSpPr>
          <p:nvPr/>
        </p:nvSpPr>
        <p:spPr bwMode="auto">
          <a:xfrm flipH="1">
            <a:off x="2849563" y="2401888"/>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3467" name="Text Box 44"/>
          <p:cNvSpPr txBox="1">
            <a:spLocks noChangeArrowheads="1"/>
          </p:cNvSpPr>
          <p:nvPr/>
        </p:nvSpPr>
        <p:spPr bwMode="auto">
          <a:xfrm>
            <a:off x="5089525" y="2016125"/>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03468" name="Text Box 45"/>
          <p:cNvSpPr txBox="1">
            <a:spLocks noChangeArrowheads="1"/>
          </p:cNvSpPr>
          <p:nvPr/>
        </p:nvSpPr>
        <p:spPr bwMode="auto">
          <a:xfrm>
            <a:off x="3786188" y="2028825"/>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03469" name="Text Box 46"/>
          <p:cNvSpPr txBox="1">
            <a:spLocks noChangeArrowheads="1"/>
          </p:cNvSpPr>
          <p:nvPr/>
        </p:nvSpPr>
        <p:spPr bwMode="auto">
          <a:xfrm>
            <a:off x="2843213" y="2008188"/>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80" name="Line 47"/>
          <p:cNvSpPr>
            <a:spLocks noChangeShapeType="1"/>
          </p:cNvSpPr>
          <p:nvPr/>
        </p:nvSpPr>
        <p:spPr bwMode="auto">
          <a:xfrm flipH="1">
            <a:off x="2849563" y="4921250"/>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3471" name="Text Box 48"/>
          <p:cNvSpPr txBox="1">
            <a:spLocks noChangeArrowheads="1"/>
          </p:cNvSpPr>
          <p:nvPr/>
        </p:nvSpPr>
        <p:spPr bwMode="auto">
          <a:xfrm>
            <a:off x="5053013" y="4994275"/>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03472" name="Text Box 49"/>
          <p:cNvSpPr txBox="1">
            <a:spLocks noChangeArrowheads="1"/>
          </p:cNvSpPr>
          <p:nvPr/>
        </p:nvSpPr>
        <p:spPr bwMode="auto">
          <a:xfrm>
            <a:off x="4945063" y="2962275"/>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A</a:t>
            </a:r>
            <a:endParaRPr lang="en-US" altLang="en-US" sz="1400">
              <a:solidFill>
                <a:srgbClr val="003366"/>
              </a:solidFill>
              <a:latin typeface="Calibri" panose="020F0502020204030204" pitchFamily="34" charset="0"/>
              <a:cs typeface="Titr" pitchFamily="2" charset="0"/>
            </a:endParaRPr>
          </a:p>
        </p:txBody>
      </p:sp>
      <p:sp>
        <p:nvSpPr>
          <p:cNvPr id="103473" name="Text Box 50"/>
          <p:cNvSpPr txBox="1">
            <a:spLocks noChangeArrowheads="1"/>
          </p:cNvSpPr>
          <p:nvPr/>
        </p:nvSpPr>
        <p:spPr bwMode="auto">
          <a:xfrm>
            <a:off x="3570288" y="2535238"/>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3،000،000</a:t>
            </a:r>
            <a:endParaRPr lang="en-US" altLang="en-US" sz="1400">
              <a:solidFill>
                <a:srgbClr val="003366"/>
              </a:solidFill>
              <a:latin typeface="Calibri" panose="020F0502020204030204" pitchFamily="34" charset="0"/>
              <a:cs typeface="Titr" pitchFamily="2" charset="0"/>
            </a:endParaRPr>
          </a:p>
        </p:txBody>
      </p:sp>
      <p:sp>
        <p:nvSpPr>
          <p:cNvPr id="103474" name="Text Box 51"/>
          <p:cNvSpPr txBox="1">
            <a:spLocks noChangeArrowheads="1"/>
          </p:cNvSpPr>
          <p:nvPr/>
        </p:nvSpPr>
        <p:spPr bwMode="auto">
          <a:xfrm>
            <a:off x="3641725" y="504190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18،500،000</a:t>
            </a:r>
            <a:endParaRPr lang="en-US" altLang="en-US" sz="1400">
              <a:solidFill>
                <a:srgbClr val="003366"/>
              </a:solidFill>
              <a:latin typeface="Calibri" panose="020F0502020204030204" pitchFamily="34" charset="0"/>
              <a:cs typeface="Titr" pitchFamily="2" charset="0"/>
            </a:endParaRPr>
          </a:p>
        </p:txBody>
      </p:sp>
      <p:sp>
        <p:nvSpPr>
          <p:cNvPr id="103475" name="Text Box 52"/>
          <p:cNvSpPr txBox="1">
            <a:spLocks noChangeArrowheads="1"/>
          </p:cNvSpPr>
          <p:nvPr/>
        </p:nvSpPr>
        <p:spPr bwMode="auto">
          <a:xfrm>
            <a:off x="2771775" y="2532063"/>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90،000</a:t>
            </a:r>
            <a:endParaRPr lang="en-US" altLang="en-US" sz="1400">
              <a:solidFill>
                <a:srgbClr val="003366"/>
              </a:solidFill>
              <a:latin typeface="Calibri" panose="020F0502020204030204" pitchFamily="34" charset="0"/>
              <a:cs typeface="Titr" pitchFamily="2" charset="0"/>
            </a:endParaRPr>
          </a:p>
        </p:txBody>
      </p:sp>
      <p:sp>
        <p:nvSpPr>
          <p:cNvPr id="103476" name="Text Box 53"/>
          <p:cNvSpPr txBox="1">
            <a:spLocks noChangeArrowheads="1"/>
          </p:cNvSpPr>
          <p:nvPr/>
        </p:nvSpPr>
        <p:spPr bwMode="auto">
          <a:xfrm>
            <a:off x="4938713" y="2530475"/>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C</a:t>
            </a:r>
            <a:endParaRPr lang="en-US" altLang="en-US" sz="1400">
              <a:solidFill>
                <a:srgbClr val="003366"/>
              </a:solidFill>
              <a:latin typeface="Calibri" panose="020F0502020204030204" pitchFamily="34" charset="0"/>
              <a:cs typeface="Titr" pitchFamily="2" charset="0"/>
            </a:endParaRPr>
          </a:p>
        </p:txBody>
      </p:sp>
      <p:sp>
        <p:nvSpPr>
          <p:cNvPr id="103477" name="Text Box 54"/>
          <p:cNvSpPr txBox="1">
            <a:spLocks noChangeArrowheads="1"/>
          </p:cNvSpPr>
          <p:nvPr/>
        </p:nvSpPr>
        <p:spPr bwMode="auto">
          <a:xfrm>
            <a:off x="3570288" y="2965450"/>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cs typeface="Titr" pitchFamily="2" charset="0"/>
              </a:rPr>
              <a:t>7،500،000</a:t>
            </a:r>
            <a:endParaRPr lang="en-US" altLang="en-US" sz="1400">
              <a:solidFill>
                <a:srgbClr val="003366"/>
              </a:solidFill>
              <a:cs typeface="Titr" pitchFamily="2" charset="0"/>
            </a:endParaRPr>
          </a:p>
        </p:txBody>
      </p:sp>
      <p:sp>
        <p:nvSpPr>
          <p:cNvPr id="188" name="Line 55"/>
          <p:cNvSpPr>
            <a:spLocks noChangeShapeType="1"/>
          </p:cNvSpPr>
          <p:nvPr/>
        </p:nvSpPr>
        <p:spPr bwMode="auto">
          <a:xfrm>
            <a:off x="5081588" y="1971675"/>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3479" name="Text Box 56"/>
          <p:cNvSpPr txBox="1">
            <a:spLocks noChangeArrowheads="1"/>
          </p:cNvSpPr>
          <p:nvPr/>
        </p:nvSpPr>
        <p:spPr bwMode="auto">
          <a:xfrm>
            <a:off x="4716463" y="2514600"/>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a:t>
            </a:r>
            <a:endParaRPr lang="en-US" altLang="en-US" sz="1400">
              <a:solidFill>
                <a:srgbClr val="003366"/>
              </a:solidFill>
              <a:latin typeface="Calibri" panose="020F0502020204030204" pitchFamily="34" charset="0"/>
              <a:cs typeface="Titr" pitchFamily="2" charset="0"/>
            </a:endParaRPr>
          </a:p>
        </p:txBody>
      </p:sp>
      <p:sp>
        <p:nvSpPr>
          <p:cNvPr id="103480" name="Text Box 57"/>
          <p:cNvSpPr txBox="1">
            <a:spLocks noChangeArrowheads="1"/>
          </p:cNvSpPr>
          <p:nvPr/>
        </p:nvSpPr>
        <p:spPr bwMode="auto">
          <a:xfrm>
            <a:off x="4716463" y="2971800"/>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a:t>
            </a:r>
            <a:endParaRPr lang="en-US" altLang="en-US" sz="1400">
              <a:solidFill>
                <a:srgbClr val="003366"/>
              </a:solidFill>
              <a:latin typeface="Calibri" panose="020F0502020204030204" pitchFamily="34" charset="0"/>
              <a:cs typeface="Titr" pitchFamily="2" charset="0"/>
            </a:endParaRPr>
          </a:p>
        </p:txBody>
      </p:sp>
      <p:sp>
        <p:nvSpPr>
          <p:cNvPr id="103481" name="Text Box 58"/>
          <p:cNvSpPr txBox="1">
            <a:spLocks noChangeArrowheads="1"/>
          </p:cNvSpPr>
          <p:nvPr/>
        </p:nvSpPr>
        <p:spPr bwMode="auto">
          <a:xfrm>
            <a:off x="5003800" y="3394075"/>
            <a:ext cx="928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A</a:t>
            </a:r>
            <a:endParaRPr lang="en-US" altLang="en-US" sz="1400">
              <a:solidFill>
                <a:srgbClr val="003366"/>
              </a:solidFill>
              <a:latin typeface="Calibri" panose="020F0502020204030204" pitchFamily="34" charset="0"/>
              <a:cs typeface="Titr" pitchFamily="2" charset="0"/>
            </a:endParaRPr>
          </a:p>
        </p:txBody>
      </p:sp>
      <p:sp>
        <p:nvSpPr>
          <p:cNvPr id="103482" name="Text Box 59"/>
          <p:cNvSpPr txBox="1">
            <a:spLocks noChangeArrowheads="1"/>
          </p:cNvSpPr>
          <p:nvPr/>
        </p:nvSpPr>
        <p:spPr bwMode="auto">
          <a:xfrm>
            <a:off x="4716463" y="3411538"/>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a:t>
            </a:r>
            <a:endParaRPr lang="en-US" altLang="en-US" sz="1400">
              <a:solidFill>
                <a:srgbClr val="003366"/>
              </a:solidFill>
              <a:latin typeface="Calibri" panose="020F0502020204030204" pitchFamily="34" charset="0"/>
              <a:cs typeface="Titr" pitchFamily="2" charset="0"/>
            </a:endParaRPr>
          </a:p>
        </p:txBody>
      </p:sp>
      <p:sp>
        <p:nvSpPr>
          <p:cNvPr id="103483" name="Text Box 60"/>
          <p:cNvSpPr txBox="1">
            <a:spLocks noChangeArrowheads="1"/>
          </p:cNvSpPr>
          <p:nvPr/>
        </p:nvSpPr>
        <p:spPr bwMode="auto">
          <a:xfrm>
            <a:off x="3635375" y="3411538"/>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8،000،000</a:t>
            </a:r>
            <a:endParaRPr lang="en-US" altLang="en-US" sz="1400">
              <a:solidFill>
                <a:srgbClr val="003366"/>
              </a:solidFill>
              <a:latin typeface="Calibri" panose="020F0502020204030204" pitchFamily="34" charset="0"/>
              <a:cs typeface="Titr" pitchFamily="2" charset="0"/>
            </a:endParaRPr>
          </a:p>
        </p:txBody>
      </p:sp>
      <p:sp>
        <p:nvSpPr>
          <p:cNvPr id="103484" name="Text Box 61"/>
          <p:cNvSpPr txBox="1">
            <a:spLocks noChangeArrowheads="1"/>
          </p:cNvSpPr>
          <p:nvPr/>
        </p:nvSpPr>
        <p:spPr bwMode="auto">
          <a:xfrm>
            <a:off x="2771775" y="2982913"/>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225،000</a:t>
            </a:r>
            <a:endParaRPr lang="en-US" altLang="en-US" sz="1400">
              <a:solidFill>
                <a:srgbClr val="003366"/>
              </a:solidFill>
              <a:latin typeface="Calibri" panose="020F0502020204030204" pitchFamily="34" charset="0"/>
              <a:cs typeface="Titr" pitchFamily="2" charset="0"/>
            </a:endParaRPr>
          </a:p>
        </p:txBody>
      </p:sp>
      <p:sp>
        <p:nvSpPr>
          <p:cNvPr id="103485" name="Text Box 62"/>
          <p:cNvSpPr txBox="1">
            <a:spLocks noChangeArrowheads="1"/>
          </p:cNvSpPr>
          <p:nvPr/>
        </p:nvSpPr>
        <p:spPr bwMode="auto">
          <a:xfrm>
            <a:off x="2819400" y="3411538"/>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240،000</a:t>
            </a:r>
            <a:endParaRPr lang="en-US" altLang="en-US" sz="1400">
              <a:solidFill>
                <a:srgbClr val="003366"/>
              </a:solidFill>
              <a:latin typeface="Calibri" panose="020F0502020204030204" pitchFamily="34" charset="0"/>
              <a:cs typeface="Titr" pitchFamily="2" charset="0"/>
            </a:endParaRPr>
          </a:p>
        </p:txBody>
      </p:sp>
      <p:sp>
        <p:nvSpPr>
          <p:cNvPr id="103486" name="Text Box 63"/>
          <p:cNvSpPr txBox="1">
            <a:spLocks noChangeArrowheads="1"/>
          </p:cNvSpPr>
          <p:nvPr/>
        </p:nvSpPr>
        <p:spPr bwMode="auto">
          <a:xfrm>
            <a:off x="2760663" y="5037138"/>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555،000</a:t>
            </a:r>
            <a:endParaRPr lang="en-US" altLang="en-US" sz="1400">
              <a:solidFill>
                <a:srgbClr val="003366"/>
              </a:solidFill>
              <a:latin typeface="Calibri" panose="020F0502020204030204" pitchFamily="34" charset="0"/>
              <a:cs typeface="Titr" pitchFamily="2" charset="0"/>
            </a:endParaRPr>
          </a:p>
        </p:txBody>
      </p:sp>
      <p:sp>
        <p:nvSpPr>
          <p:cNvPr id="103487" name="Text Box 64"/>
          <p:cNvSpPr txBox="1">
            <a:spLocks noChangeArrowheads="1"/>
          </p:cNvSpPr>
          <p:nvPr/>
        </p:nvSpPr>
        <p:spPr bwMode="auto">
          <a:xfrm>
            <a:off x="5940425" y="2965450"/>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72،000</a:t>
            </a:r>
            <a:endParaRPr lang="en-US" altLang="en-US" sz="1400">
              <a:solidFill>
                <a:srgbClr val="003366"/>
              </a:solidFill>
              <a:latin typeface="Calibri" panose="020F0502020204030204" pitchFamily="34" charset="0"/>
              <a:cs typeface="Titr" pitchFamily="2" charset="0"/>
            </a:endParaRPr>
          </a:p>
        </p:txBody>
      </p:sp>
      <p:sp>
        <p:nvSpPr>
          <p:cNvPr id="103488" name="Text Box 65"/>
          <p:cNvSpPr txBox="1">
            <a:spLocks noChangeArrowheads="1"/>
          </p:cNvSpPr>
          <p:nvPr/>
        </p:nvSpPr>
        <p:spPr bwMode="auto">
          <a:xfrm>
            <a:off x="5986463" y="5037138"/>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102،000</a:t>
            </a:r>
            <a:endParaRPr lang="en-US" altLang="en-US" sz="1400">
              <a:solidFill>
                <a:srgbClr val="003366"/>
              </a:solidFill>
              <a:latin typeface="Calibri" panose="020F0502020204030204" pitchFamily="34" charset="0"/>
              <a:cs typeface="Titr" pitchFamily="2" charset="0"/>
            </a:endParaRPr>
          </a:p>
        </p:txBody>
      </p:sp>
      <p:sp>
        <p:nvSpPr>
          <p:cNvPr id="103489" name="Text Box 66"/>
          <p:cNvSpPr txBox="1">
            <a:spLocks noChangeArrowheads="1"/>
          </p:cNvSpPr>
          <p:nvPr/>
        </p:nvSpPr>
        <p:spPr bwMode="auto">
          <a:xfrm>
            <a:off x="34925" y="3033713"/>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102،000</a:t>
            </a:r>
            <a:endParaRPr lang="en-US" altLang="en-US" sz="1400">
              <a:solidFill>
                <a:srgbClr val="003366"/>
              </a:solidFill>
              <a:latin typeface="Calibri" panose="020F0502020204030204" pitchFamily="34" charset="0"/>
              <a:cs typeface="Titr" pitchFamily="2" charset="0"/>
            </a:endParaRPr>
          </a:p>
        </p:txBody>
      </p:sp>
      <p:sp>
        <p:nvSpPr>
          <p:cNvPr id="103490" name="Text Box 67"/>
          <p:cNvSpPr txBox="1">
            <a:spLocks noChangeArrowheads="1"/>
          </p:cNvSpPr>
          <p:nvPr/>
        </p:nvSpPr>
        <p:spPr bwMode="auto">
          <a:xfrm>
            <a:off x="7859713" y="2085975"/>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03491" name="Text Box 68"/>
          <p:cNvSpPr txBox="1">
            <a:spLocks noChangeArrowheads="1"/>
          </p:cNvSpPr>
          <p:nvPr/>
        </p:nvSpPr>
        <p:spPr bwMode="auto">
          <a:xfrm>
            <a:off x="4691063" y="2073275"/>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03492" name="TextBox 201"/>
          <p:cNvSpPr txBox="1">
            <a:spLocks noChangeArrowheads="1"/>
          </p:cNvSpPr>
          <p:nvPr/>
        </p:nvSpPr>
        <p:spPr bwMode="auto">
          <a:xfrm>
            <a:off x="0" y="66992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AutoShape 2"/>
          <p:cNvSpPr>
            <a:spLocks noChangeArrowheads="1"/>
          </p:cNvSpPr>
          <p:nvPr/>
        </p:nvSpPr>
        <p:spPr bwMode="auto">
          <a:xfrm>
            <a:off x="517525" y="5516563"/>
            <a:ext cx="7942263" cy="927100"/>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5" name="AutoShape 3"/>
          <p:cNvSpPr>
            <a:spLocks noChangeArrowheads="1"/>
          </p:cNvSpPr>
          <p:nvPr/>
        </p:nvSpPr>
        <p:spPr bwMode="auto">
          <a:xfrm>
            <a:off x="625475" y="1444625"/>
            <a:ext cx="7991475" cy="198438"/>
          </a:xfrm>
          <a:prstGeom prst="leftRightArrow">
            <a:avLst>
              <a:gd name="adj1" fmla="val 50000"/>
              <a:gd name="adj2" fmla="val 262696"/>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5476" name="Text Box 4"/>
          <p:cNvSpPr txBox="1">
            <a:spLocks noChangeArrowheads="1"/>
          </p:cNvSpPr>
          <p:nvPr/>
        </p:nvSpPr>
        <p:spPr bwMode="auto">
          <a:xfrm>
            <a:off x="1238250" y="106203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 كالا و تبديل آن به ضايعات (فاسد شدن كالا)</a:t>
            </a:r>
            <a:endParaRPr lang="en-US" altLang="en-US">
              <a:solidFill>
                <a:srgbClr val="003366"/>
              </a:solidFill>
              <a:latin typeface="Calibri" panose="020F0502020204030204" pitchFamily="34" charset="0"/>
              <a:cs typeface="Titr" pitchFamily="2" charset="0"/>
            </a:endParaRPr>
          </a:p>
        </p:txBody>
      </p:sp>
      <p:sp>
        <p:nvSpPr>
          <p:cNvPr id="107" name="Rectangle 5"/>
          <p:cNvSpPr>
            <a:spLocks noChangeArrowheads="1"/>
          </p:cNvSpPr>
          <p:nvPr/>
        </p:nvSpPr>
        <p:spPr bwMode="auto">
          <a:xfrm>
            <a:off x="6011863" y="1951038"/>
            <a:ext cx="3024187"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8" name="Line 6"/>
          <p:cNvSpPr>
            <a:spLocks noChangeShapeType="1"/>
          </p:cNvSpPr>
          <p:nvPr/>
        </p:nvSpPr>
        <p:spPr bwMode="auto">
          <a:xfrm>
            <a:off x="7885113" y="1952625"/>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9" name="Line 7"/>
          <p:cNvSpPr>
            <a:spLocks noChangeShapeType="1"/>
          </p:cNvSpPr>
          <p:nvPr/>
        </p:nvSpPr>
        <p:spPr bwMode="auto">
          <a:xfrm>
            <a:off x="6804025" y="1951038"/>
            <a:ext cx="1588"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0" name="Line 8"/>
          <p:cNvSpPr>
            <a:spLocks noChangeShapeType="1"/>
          </p:cNvSpPr>
          <p:nvPr/>
        </p:nvSpPr>
        <p:spPr bwMode="auto">
          <a:xfrm flipH="1">
            <a:off x="6011863" y="2382838"/>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5481" name="Text Box 9"/>
          <p:cNvSpPr txBox="1">
            <a:spLocks noChangeArrowheads="1"/>
          </p:cNvSpPr>
          <p:nvPr/>
        </p:nvSpPr>
        <p:spPr bwMode="auto">
          <a:xfrm>
            <a:off x="8264525" y="1997075"/>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05482" name="Text Box 10"/>
          <p:cNvSpPr txBox="1">
            <a:spLocks noChangeArrowheads="1"/>
          </p:cNvSpPr>
          <p:nvPr/>
        </p:nvSpPr>
        <p:spPr bwMode="auto">
          <a:xfrm>
            <a:off x="6948488" y="2009775"/>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05483" name="Text Box 11"/>
          <p:cNvSpPr txBox="1">
            <a:spLocks noChangeArrowheads="1"/>
          </p:cNvSpPr>
          <p:nvPr/>
        </p:nvSpPr>
        <p:spPr bwMode="auto">
          <a:xfrm>
            <a:off x="6005513" y="1989138"/>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14" name="Line 12"/>
          <p:cNvSpPr>
            <a:spLocks noChangeShapeType="1"/>
          </p:cNvSpPr>
          <p:nvPr/>
        </p:nvSpPr>
        <p:spPr bwMode="auto">
          <a:xfrm flipH="1">
            <a:off x="6011863" y="4902200"/>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5485" name="Text Box 13"/>
          <p:cNvSpPr txBox="1">
            <a:spLocks noChangeArrowheads="1"/>
          </p:cNvSpPr>
          <p:nvPr/>
        </p:nvSpPr>
        <p:spPr bwMode="auto">
          <a:xfrm>
            <a:off x="8215313" y="4975225"/>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05486" name="Text Box 14"/>
          <p:cNvSpPr txBox="1">
            <a:spLocks noChangeArrowheads="1"/>
          </p:cNvSpPr>
          <p:nvPr/>
        </p:nvSpPr>
        <p:spPr bwMode="auto">
          <a:xfrm>
            <a:off x="8107363" y="2517775"/>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B</a:t>
            </a:r>
            <a:endParaRPr lang="en-US" altLang="en-US" sz="1400">
              <a:solidFill>
                <a:srgbClr val="003366"/>
              </a:solidFill>
              <a:latin typeface="Calibri" panose="020F0502020204030204" pitchFamily="34" charset="0"/>
              <a:cs typeface="Titr" pitchFamily="2" charset="0"/>
            </a:endParaRPr>
          </a:p>
        </p:txBody>
      </p:sp>
      <p:sp>
        <p:nvSpPr>
          <p:cNvPr id="105487" name="Text Box 15"/>
          <p:cNvSpPr txBox="1">
            <a:spLocks noChangeArrowheads="1"/>
          </p:cNvSpPr>
          <p:nvPr/>
        </p:nvSpPr>
        <p:spPr bwMode="auto">
          <a:xfrm>
            <a:off x="6732588" y="2516188"/>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5،000،000</a:t>
            </a:r>
            <a:endParaRPr lang="en-US" altLang="en-US" sz="1400">
              <a:solidFill>
                <a:srgbClr val="003366"/>
              </a:solidFill>
              <a:latin typeface="Calibri" panose="020F0502020204030204" pitchFamily="34" charset="0"/>
              <a:cs typeface="Titr" pitchFamily="2" charset="0"/>
            </a:endParaRPr>
          </a:p>
        </p:txBody>
      </p:sp>
      <p:sp>
        <p:nvSpPr>
          <p:cNvPr id="105488" name="Text Box 16"/>
          <p:cNvSpPr txBox="1">
            <a:spLocks noChangeArrowheads="1"/>
          </p:cNvSpPr>
          <p:nvPr/>
        </p:nvSpPr>
        <p:spPr bwMode="auto">
          <a:xfrm>
            <a:off x="6804025" y="501015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5،000،000</a:t>
            </a:r>
            <a:endParaRPr lang="en-US" altLang="en-US" sz="1400">
              <a:solidFill>
                <a:srgbClr val="003366"/>
              </a:solidFill>
              <a:latin typeface="Calibri" panose="020F0502020204030204" pitchFamily="34" charset="0"/>
              <a:cs typeface="Titr" pitchFamily="2" charset="0"/>
            </a:endParaRPr>
          </a:p>
        </p:txBody>
      </p:sp>
      <p:sp>
        <p:nvSpPr>
          <p:cNvPr id="105489" name="Text Box 18"/>
          <p:cNvSpPr txBox="1">
            <a:spLocks noChangeArrowheads="1"/>
          </p:cNvSpPr>
          <p:nvPr/>
        </p:nvSpPr>
        <p:spPr bwMode="auto">
          <a:xfrm>
            <a:off x="5940425" y="2513013"/>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a:t>
            </a:r>
            <a:endParaRPr lang="en-US" altLang="en-US" sz="1400">
              <a:solidFill>
                <a:srgbClr val="003366"/>
              </a:solidFill>
              <a:latin typeface="Calibri" panose="020F0502020204030204" pitchFamily="34" charset="0"/>
              <a:cs typeface="Titr" pitchFamily="2" charset="0"/>
            </a:endParaRPr>
          </a:p>
        </p:txBody>
      </p:sp>
      <p:sp>
        <p:nvSpPr>
          <p:cNvPr id="120" name="Rectangle 19"/>
          <p:cNvSpPr>
            <a:spLocks noChangeArrowheads="1"/>
          </p:cNvSpPr>
          <p:nvPr/>
        </p:nvSpPr>
        <p:spPr bwMode="auto">
          <a:xfrm>
            <a:off x="142875" y="1966913"/>
            <a:ext cx="2628900"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5491" name="Text Box 20"/>
          <p:cNvSpPr txBox="1">
            <a:spLocks noChangeArrowheads="1"/>
          </p:cNvSpPr>
          <p:nvPr/>
        </p:nvSpPr>
        <p:spPr bwMode="auto">
          <a:xfrm>
            <a:off x="234950" y="4664075"/>
            <a:ext cx="2168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600">
                <a:solidFill>
                  <a:srgbClr val="006600"/>
                </a:solidFill>
                <a:latin typeface="Calibri" panose="020F0502020204030204" pitchFamily="34" charset="0"/>
                <a:cs typeface="Titr" pitchFamily="2" charset="0"/>
              </a:rPr>
              <a:t>قابل استرداد به مودي</a:t>
            </a:r>
            <a:endParaRPr lang="en-US" altLang="en-US" sz="1600">
              <a:solidFill>
                <a:srgbClr val="006600"/>
              </a:solidFill>
              <a:latin typeface="Calibri" panose="020F0502020204030204" pitchFamily="34" charset="0"/>
              <a:cs typeface="Titr" pitchFamily="2" charset="0"/>
            </a:endParaRPr>
          </a:p>
        </p:txBody>
      </p:sp>
      <p:sp>
        <p:nvSpPr>
          <p:cNvPr id="122" name="Line 21"/>
          <p:cNvSpPr>
            <a:spLocks noChangeShapeType="1"/>
          </p:cNvSpPr>
          <p:nvPr/>
        </p:nvSpPr>
        <p:spPr bwMode="auto">
          <a:xfrm>
            <a:off x="142875" y="3579813"/>
            <a:ext cx="2643188"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23" name="Line 23"/>
          <p:cNvSpPr>
            <a:spLocks noChangeShapeType="1"/>
          </p:cNvSpPr>
          <p:nvPr/>
        </p:nvSpPr>
        <p:spPr bwMode="auto">
          <a:xfrm>
            <a:off x="149225" y="4371975"/>
            <a:ext cx="263683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24" name="Line 24"/>
          <p:cNvSpPr>
            <a:spLocks noChangeShapeType="1"/>
          </p:cNvSpPr>
          <p:nvPr/>
        </p:nvSpPr>
        <p:spPr bwMode="auto">
          <a:xfrm>
            <a:off x="1222375" y="1952625"/>
            <a:ext cx="0" cy="242093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25" name="Line 25"/>
          <p:cNvSpPr>
            <a:spLocks noChangeShapeType="1"/>
          </p:cNvSpPr>
          <p:nvPr/>
        </p:nvSpPr>
        <p:spPr bwMode="auto">
          <a:xfrm flipV="1">
            <a:off x="155575" y="2789238"/>
            <a:ext cx="2630488"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5496" name="Text Box 26"/>
          <p:cNvSpPr txBox="1">
            <a:spLocks noChangeArrowheads="1"/>
          </p:cNvSpPr>
          <p:nvPr/>
        </p:nvSpPr>
        <p:spPr bwMode="auto">
          <a:xfrm>
            <a:off x="1193800" y="2182813"/>
            <a:ext cx="159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فروش:</a:t>
            </a:r>
            <a:endParaRPr lang="en-US" altLang="en-US" sz="1400">
              <a:solidFill>
                <a:srgbClr val="003366"/>
              </a:solidFill>
              <a:latin typeface="Calibri" panose="020F0502020204030204" pitchFamily="34" charset="0"/>
              <a:cs typeface="Titr" pitchFamily="2" charset="0"/>
            </a:endParaRPr>
          </a:p>
        </p:txBody>
      </p:sp>
      <p:sp>
        <p:nvSpPr>
          <p:cNvPr id="105497" name="Text Box 27"/>
          <p:cNvSpPr txBox="1">
            <a:spLocks noChangeArrowheads="1"/>
          </p:cNvSpPr>
          <p:nvPr/>
        </p:nvSpPr>
        <p:spPr bwMode="auto">
          <a:xfrm>
            <a:off x="85725" y="2200275"/>
            <a:ext cx="109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0</a:t>
            </a:r>
            <a:endParaRPr lang="en-US" altLang="en-US" sz="1400">
              <a:solidFill>
                <a:srgbClr val="003366"/>
              </a:solidFill>
              <a:latin typeface="Calibri" panose="020F0502020204030204" pitchFamily="34" charset="0"/>
              <a:cs typeface="Titr" pitchFamily="2" charset="0"/>
            </a:endParaRPr>
          </a:p>
        </p:txBody>
      </p:sp>
      <p:sp>
        <p:nvSpPr>
          <p:cNvPr id="105498" name="Text Box 28"/>
          <p:cNvSpPr txBox="1">
            <a:spLocks noChangeArrowheads="1"/>
          </p:cNvSpPr>
          <p:nvPr/>
        </p:nvSpPr>
        <p:spPr bwMode="auto">
          <a:xfrm>
            <a:off x="1236663" y="2989263"/>
            <a:ext cx="1522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خريد:</a:t>
            </a:r>
            <a:endParaRPr lang="en-US" altLang="en-US" sz="1400">
              <a:solidFill>
                <a:srgbClr val="003366"/>
              </a:solidFill>
              <a:latin typeface="Calibri" panose="020F0502020204030204" pitchFamily="34" charset="0"/>
              <a:cs typeface="Titr" pitchFamily="2" charset="0"/>
            </a:endParaRPr>
          </a:p>
        </p:txBody>
      </p:sp>
      <p:sp>
        <p:nvSpPr>
          <p:cNvPr id="105499" name="Text Box 29"/>
          <p:cNvSpPr txBox="1">
            <a:spLocks noChangeArrowheads="1"/>
          </p:cNvSpPr>
          <p:nvPr/>
        </p:nvSpPr>
        <p:spPr bwMode="auto">
          <a:xfrm>
            <a:off x="1322388" y="3795713"/>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مانده:</a:t>
            </a:r>
            <a:endParaRPr lang="en-US" altLang="en-US" sz="1400">
              <a:solidFill>
                <a:srgbClr val="003366"/>
              </a:solidFill>
              <a:latin typeface="Calibri" panose="020F0502020204030204" pitchFamily="34" charset="0"/>
              <a:cs typeface="Titr" pitchFamily="2" charset="0"/>
            </a:endParaRPr>
          </a:p>
        </p:txBody>
      </p:sp>
      <p:sp>
        <p:nvSpPr>
          <p:cNvPr id="105500" name="Text Box 30"/>
          <p:cNvSpPr txBox="1">
            <a:spLocks noChangeArrowheads="1"/>
          </p:cNvSpPr>
          <p:nvPr/>
        </p:nvSpPr>
        <p:spPr bwMode="auto">
          <a:xfrm>
            <a:off x="-36513" y="3805238"/>
            <a:ext cx="12096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FF0000"/>
                </a:solidFill>
                <a:latin typeface="Calibri" panose="020F0502020204030204" pitchFamily="34" charset="0"/>
                <a:cs typeface="Titr" pitchFamily="2" charset="0"/>
              </a:rPr>
              <a:t>150،000-</a:t>
            </a:r>
            <a:endParaRPr lang="en-US" altLang="en-US" sz="1400">
              <a:solidFill>
                <a:srgbClr val="FF0000"/>
              </a:solidFill>
              <a:latin typeface="Calibri" panose="020F0502020204030204" pitchFamily="34" charset="0"/>
              <a:cs typeface="Titr" pitchFamily="2" charset="0"/>
            </a:endParaRPr>
          </a:p>
        </p:txBody>
      </p:sp>
      <p:sp>
        <p:nvSpPr>
          <p:cNvPr id="105501" name="Text Box 31"/>
          <p:cNvSpPr txBox="1">
            <a:spLocks noChangeArrowheads="1"/>
          </p:cNvSpPr>
          <p:nvPr/>
        </p:nvSpPr>
        <p:spPr bwMode="auto">
          <a:xfrm>
            <a:off x="390525" y="5540375"/>
            <a:ext cx="8137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00CC"/>
                </a:solidFill>
                <a:latin typeface="Calibri" panose="020F0502020204030204" pitchFamily="34" charset="0"/>
                <a:cs typeface="Titr" pitchFamily="2" charset="0"/>
              </a:rPr>
              <a:t>در دومين دوره مالياتي </a:t>
            </a:r>
            <a:r>
              <a:rPr lang="en-US" altLang="en-US" sz="1500" b="1">
                <a:solidFill>
                  <a:srgbClr val="0000CC"/>
                </a:solidFill>
                <a:latin typeface="Calibri" panose="020F0502020204030204" pitchFamily="34" charset="0"/>
                <a:cs typeface="Titr" pitchFamily="2" charset="0"/>
              </a:rPr>
              <a:t>VAT</a:t>
            </a:r>
            <a:r>
              <a:rPr lang="fa-IR" altLang="en-US" sz="1500">
                <a:solidFill>
                  <a:srgbClr val="0000CC"/>
                </a:solidFill>
                <a:latin typeface="Calibri" panose="020F0502020204030204" pitchFamily="34" charset="0"/>
                <a:cs typeface="Titr" pitchFamily="2" charset="0"/>
              </a:rPr>
              <a:t>، شركت بازرگاني فرضي، كالائي را خريداري مي‌كند ولي كل كالا فاسد شده </a:t>
            </a:r>
          </a:p>
          <a:p>
            <a:pPr algn="ctr" eaLnBrk="1" hangingPunct="1">
              <a:lnSpc>
                <a:spcPct val="50000"/>
              </a:lnSpc>
              <a:spcBef>
                <a:spcPct val="50000"/>
              </a:spcBef>
            </a:pPr>
            <a:r>
              <a:rPr lang="fa-IR" altLang="en-US" sz="1500">
                <a:solidFill>
                  <a:srgbClr val="0000CC"/>
                </a:solidFill>
                <a:latin typeface="Calibri" panose="020F0502020204030204" pitchFamily="34" charset="0"/>
                <a:cs typeface="Titr" pitchFamily="2" charset="0"/>
              </a:rPr>
              <a:t>و به ضايعات تبديل مي‌گردد/</a:t>
            </a:r>
            <a:endParaRPr lang="en-US" altLang="en-US" sz="1500">
              <a:solidFill>
                <a:srgbClr val="0000CC"/>
              </a:solidFill>
              <a:latin typeface="Calibri" panose="020F0502020204030204" pitchFamily="34" charset="0"/>
              <a:cs typeface="Titr" pitchFamily="2" charset="0"/>
            </a:endParaRPr>
          </a:p>
        </p:txBody>
      </p:sp>
      <p:sp>
        <p:nvSpPr>
          <p:cNvPr id="105502" name="Text Box 32"/>
          <p:cNvSpPr txBox="1">
            <a:spLocks noChangeArrowheads="1"/>
          </p:cNvSpPr>
          <p:nvPr/>
        </p:nvSpPr>
        <p:spPr bwMode="auto">
          <a:xfrm>
            <a:off x="309563" y="6096000"/>
            <a:ext cx="8388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pPr>
            <a:r>
              <a:rPr lang="fa-IR" altLang="en-US" sz="1500">
                <a:solidFill>
                  <a:srgbClr val="0000CC"/>
                </a:solidFill>
                <a:latin typeface="Calibri" panose="020F0502020204030204" pitchFamily="34" charset="0"/>
                <a:cs typeface="Titr" pitchFamily="2" charset="0"/>
              </a:rPr>
              <a:t>كل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پرداختي شركت بازرگاني بابت خريد كالاهاي فاسد شده قابل استرداد به شركت بازرگاني مي‌باشد/</a:t>
            </a:r>
            <a:endParaRPr lang="en-US" altLang="en-US" sz="1500">
              <a:solidFill>
                <a:srgbClr val="0000CC"/>
              </a:solidFill>
              <a:latin typeface="Calibri" panose="020F0502020204030204" pitchFamily="34" charset="0"/>
              <a:cs typeface="Titr" pitchFamily="2" charset="0"/>
            </a:endParaRPr>
          </a:p>
        </p:txBody>
      </p:sp>
      <p:sp>
        <p:nvSpPr>
          <p:cNvPr id="133" name="Line 34"/>
          <p:cNvSpPr>
            <a:spLocks noChangeShapeType="1"/>
          </p:cNvSpPr>
          <p:nvPr/>
        </p:nvSpPr>
        <p:spPr bwMode="auto">
          <a:xfrm>
            <a:off x="8243888" y="1952625"/>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5504" name="Text Box 35"/>
          <p:cNvSpPr txBox="1">
            <a:spLocks noChangeArrowheads="1"/>
          </p:cNvSpPr>
          <p:nvPr/>
        </p:nvSpPr>
        <p:spPr bwMode="auto">
          <a:xfrm>
            <a:off x="7885113" y="2495550"/>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a:t>
            </a:r>
            <a:endParaRPr lang="en-US" altLang="en-US" sz="1400">
              <a:solidFill>
                <a:srgbClr val="003366"/>
              </a:solidFill>
              <a:latin typeface="Calibri" panose="020F0502020204030204" pitchFamily="34" charset="0"/>
              <a:cs typeface="Titr" pitchFamily="2" charset="0"/>
            </a:endParaRPr>
          </a:p>
        </p:txBody>
      </p:sp>
      <p:sp>
        <p:nvSpPr>
          <p:cNvPr id="135" name="Rectangle 36"/>
          <p:cNvSpPr>
            <a:spLocks noChangeArrowheads="1"/>
          </p:cNvSpPr>
          <p:nvPr/>
        </p:nvSpPr>
        <p:spPr bwMode="auto">
          <a:xfrm>
            <a:off x="2849563" y="1952625"/>
            <a:ext cx="3024187"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36" name="Line 37"/>
          <p:cNvSpPr>
            <a:spLocks noChangeShapeType="1"/>
          </p:cNvSpPr>
          <p:nvPr/>
        </p:nvSpPr>
        <p:spPr bwMode="auto">
          <a:xfrm>
            <a:off x="4722813" y="1954213"/>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7" name="Line 38"/>
          <p:cNvSpPr>
            <a:spLocks noChangeShapeType="1"/>
          </p:cNvSpPr>
          <p:nvPr/>
        </p:nvSpPr>
        <p:spPr bwMode="auto">
          <a:xfrm>
            <a:off x="3641725" y="1952625"/>
            <a:ext cx="1588"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8" name="Line 39"/>
          <p:cNvSpPr>
            <a:spLocks noChangeShapeType="1"/>
          </p:cNvSpPr>
          <p:nvPr/>
        </p:nvSpPr>
        <p:spPr bwMode="auto">
          <a:xfrm flipH="1">
            <a:off x="2849563" y="2384425"/>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5509" name="Text Box 40"/>
          <p:cNvSpPr txBox="1">
            <a:spLocks noChangeArrowheads="1"/>
          </p:cNvSpPr>
          <p:nvPr/>
        </p:nvSpPr>
        <p:spPr bwMode="auto">
          <a:xfrm>
            <a:off x="5102225" y="1998663"/>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05510" name="Text Box 41"/>
          <p:cNvSpPr txBox="1">
            <a:spLocks noChangeArrowheads="1"/>
          </p:cNvSpPr>
          <p:nvPr/>
        </p:nvSpPr>
        <p:spPr bwMode="auto">
          <a:xfrm>
            <a:off x="3786188" y="2011363"/>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05511" name="Text Box 42"/>
          <p:cNvSpPr txBox="1">
            <a:spLocks noChangeArrowheads="1"/>
          </p:cNvSpPr>
          <p:nvPr/>
        </p:nvSpPr>
        <p:spPr bwMode="auto">
          <a:xfrm>
            <a:off x="2843213" y="1990725"/>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42" name="Line 43"/>
          <p:cNvSpPr>
            <a:spLocks noChangeShapeType="1"/>
          </p:cNvSpPr>
          <p:nvPr/>
        </p:nvSpPr>
        <p:spPr bwMode="auto">
          <a:xfrm flipH="1">
            <a:off x="2849563" y="4903788"/>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5513" name="Text Box 44"/>
          <p:cNvSpPr txBox="1">
            <a:spLocks noChangeArrowheads="1"/>
          </p:cNvSpPr>
          <p:nvPr/>
        </p:nvSpPr>
        <p:spPr bwMode="auto">
          <a:xfrm>
            <a:off x="5053013" y="4976813"/>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44" name="Line 45"/>
          <p:cNvSpPr>
            <a:spLocks noChangeShapeType="1"/>
          </p:cNvSpPr>
          <p:nvPr/>
        </p:nvSpPr>
        <p:spPr bwMode="auto">
          <a:xfrm>
            <a:off x="5081588" y="1954213"/>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5515" name="Text Box 46"/>
          <p:cNvSpPr txBox="1">
            <a:spLocks noChangeArrowheads="1"/>
          </p:cNvSpPr>
          <p:nvPr/>
        </p:nvSpPr>
        <p:spPr bwMode="auto">
          <a:xfrm>
            <a:off x="5986463" y="5019675"/>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a:t>
            </a:r>
            <a:endParaRPr lang="en-US" altLang="en-US" sz="1400">
              <a:solidFill>
                <a:srgbClr val="003366"/>
              </a:solidFill>
              <a:latin typeface="Calibri" panose="020F0502020204030204" pitchFamily="34" charset="0"/>
              <a:cs typeface="Titr" pitchFamily="2" charset="0"/>
            </a:endParaRPr>
          </a:p>
        </p:txBody>
      </p:sp>
      <p:sp>
        <p:nvSpPr>
          <p:cNvPr id="105516" name="Text Box 47"/>
          <p:cNvSpPr txBox="1">
            <a:spLocks noChangeArrowheads="1"/>
          </p:cNvSpPr>
          <p:nvPr/>
        </p:nvSpPr>
        <p:spPr bwMode="auto">
          <a:xfrm>
            <a:off x="34925" y="3016250"/>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a:t>
            </a:r>
            <a:endParaRPr lang="en-US" altLang="en-US" sz="1400">
              <a:solidFill>
                <a:srgbClr val="003366"/>
              </a:solidFill>
              <a:latin typeface="Calibri" panose="020F0502020204030204" pitchFamily="34" charset="0"/>
              <a:cs typeface="Titr" pitchFamily="2" charset="0"/>
            </a:endParaRPr>
          </a:p>
        </p:txBody>
      </p:sp>
      <p:sp>
        <p:nvSpPr>
          <p:cNvPr id="105517" name="Text Box 48"/>
          <p:cNvSpPr txBox="1">
            <a:spLocks noChangeArrowheads="1"/>
          </p:cNvSpPr>
          <p:nvPr/>
        </p:nvSpPr>
        <p:spPr bwMode="auto">
          <a:xfrm>
            <a:off x="3814763" y="4999038"/>
            <a:ext cx="719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0</a:t>
            </a:r>
            <a:endParaRPr lang="en-US" altLang="en-US" sz="1400">
              <a:solidFill>
                <a:srgbClr val="003366"/>
              </a:solidFill>
              <a:latin typeface="Calibri" panose="020F0502020204030204" pitchFamily="34" charset="0"/>
              <a:cs typeface="Titr" pitchFamily="2" charset="0"/>
            </a:endParaRPr>
          </a:p>
        </p:txBody>
      </p:sp>
      <p:sp>
        <p:nvSpPr>
          <p:cNvPr id="105518" name="Text Box 49"/>
          <p:cNvSpPr txBox="1">
            <a:spLocks noChangeArrowheads="1"/>
          </p:cNvSpPr>
          <p:nvPr/>
        </p:nvSpPr>
        <p:spPr bwMode="auto">
          <a:xfrm>
            <a:off x="2916238" y="5006975"/>
            <a:ext cx="719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0</a:t>
            </a:r>
            <a:endParaRPr lang="en-US" altLang="en-US" sz="1400">
              <a:solidFill>
                <a:srgbClr val="003366"/>
              </a:solidFill>
              <a:latin typeface="Calibri" panose="020F0502020204030204" pitchFamily="34" charset="0"/>
              <a:cs typeface="Titr" pitchFamily="2" charset="0"/>
            </a:endParaRPr>
          </a:p>
        </p:txBody>
      </p:sp>
      <p:sp>
        <p:nvSpPr>
          <p:cNvPr id="105519" name="Text Box 50"/>
          <p:cNvSpPr txBox="1">
            <a:spLocks noChangeArrowheads="1"/>
          </p:cNvSpPr>
          <p:nvPr/>
        </p:nvSpPr>
        <p:spPr bwMode="auto">
          <a:xfrm>
            <a:off x="7847013" y="2055813"/>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05520" name="Text Box 51"/>
          <p:cNvSpPr txBox="1">
            <a:spLocks noChangeArrowheads="1"/>
          </p:cNvSpPr>
          <p:nvPr/>
        </p:nvSpPr>
        <p:spPr bwMode="auto">
          <a:xfrm>
            <a:off x="4694238" y="205105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05521" name="TextBox 150"/>
          <p:cNvSpPr txBox="1">
            <a:spLocks noChangeArrowheads="1"/>
          </p:cNvSpPr>
          <p:nvPr/>
        </p:nvSpPr>
        <p:spPr bwMode="auto">
          <a:xfrm>
            <a:off x="142875" y="66992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
        <p:nvSpPr>
          <p:cNvPr id="105522" name="Text Box 17"/>
          <p:cNvSpPr txBox="1">
            <a:spLocks noChangeArrowheads="1"/>
          </p:cNvSpPr>
          <p:nvPr/>
        </p:nvSpPr>
        <p:spPr bwMode="auto">
          <a:xfrm>
            <a:off x="6818313" y="1585913"/>
            <a:ext cx="151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خريد</a:t>
            </a:r>
            <a:endParaRPr lang="en-US" altLang="en-US" sz="1600">
              <a:solidFill>
                <a:srgbClr val="003366"/>
              </a:solidFill>
              <a:latin typeface="Calibri" panose="020F0502020204030204" pitchFamily="34" charset="0"/>
              <a:cs typeface="Titr" pitchFamily="2" charset="0"/>
            </a:endParaRPr>
          </a:p>
        </p:txBody>
      </p:sp>
      <p:sp>
        <p:nvSpPr>
          <p:cNvPr id="105523" name="Text Box 24"/>
          <p:cNvSpPr txBox="1">
            <a:spLocks noChangeArrowheads="1"/>
          </p:cNvSpPr>
          <p:nvPr/>
        </p:nvSpPr>
        <p:spPr bwMode="auto">
          <a:xfrm>
            <a:off x="569913" y="1600200"/>
            <a:ext cx="159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اظهارنامه</a:t>
            </a:r>
            <a:endParaRPr lang="en-US" altLang="en-US" sz="1600">
              <a:solidFill>
                <a:srgbClr val="003366"/>
              </a:solidFill>
              <a:latin typeface="Calibri" panose="020F0502020204030204" pitchFamily="34" charset="0"/>
              <a:cs typeface="Titr" pitchFamily="2" charset="0"/>
            </a:endParaRPr>
          </a:p>
        </p:txBody>
      </p:sp>
      <p:sp>
        <p:nvSpPr>
          <p:cNvPr id="105524" name="Text Box 35"/>
          <p:cNvSpPr txBox="1">
            <a:spLocks noChangeArrowheads="1"/>
          </p:cNvSpPr>
          <p:nvPr/>
        </p:nvSpPr>
        <p:spPr bwMode="auto">
          <a:xfrm>
            <a:off x="3573463" y="157162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فروش</a:t>
            </a:r>
            <a:endParaRPr lang="en-US" altLang="en-US" sz="1600">
              <a:solidFill>
                <a:srgbClr val="003366"/>
              </a:solidFill>
              <a:latin typeface="Calibri" panose="020F0502020204030204" pitchFamily="34" charset="0"/>
              <a:cs typeface="Titr" pitchFamily="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AutoShape 2"/>
          <p:cNvSpPr>
            <a:spLocks noChangeArrowheads="1"/>
          </p:cNvSpPr>
          <p:nvPr/>
        </p:nvSpPr>
        <p:spPr bwMode="auto">
          <a:xfrm>
            <a:off x="311150" y="5407025"/>
            <a:ext cx="8351838" cy="1152525"/>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3" name="AutoShape 3"/>
          <p:cNvSpPr>
            <a:spLocks noChangeArrowheads="1"/>
          </p:cNvSpPr>
          <p:nvPr/>
        </p:nvSpPr>
        <p:spPr bwMode="auto">
          <a:xfrm>
            <a:off x="625475" y="1384300"/>
            <a:ext cx="7991475" cy="196850"/>
          </a:xfrm>
          <a:prstGeom prst="leftRightArrow">
            <a:avLst>
              <a:gd name="adj1" fmla="val 50000"/>
              <a:gd name="adj2" fmla="val 192697"/>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7524" name="Text Box 4"/>
          <p:cNvSpPr txBox="1">
            <a:spLocks noChangeArrowheads="1"/>
          </p:cNvSpPr>
          <p:nvPr/>
        </p:nvSpPr>
        <p:spPr bwMode="auto">
          <a:xfrm>
            <a:off x="1238250" y="1071563"/>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 كالا و نگهداري بخشي از آن در انبار</a:t>
            </a:r>
            <a:endParaRPr lang="en-US" altLang="en-US">
              <a:solidFill>
                <a:srgbClr val="003366"/>
              </a:solidFill>
              <a:latin typeface="Calibri" panose="020F0502020204030204" pitchFamily="34" charset="0"/>
              <a:cs typeface="Titr" pitchFamily="2" charset="0"/>
            </a:endParaRPr>
          </a:p>
        </p:txBody>
      </p:sp>
      <p:sp>
        <p:nvSpPr>
          <p:cNvPr id="115" name="Rectangle 5"/>
          <p:cNvSpPr>
            <a:spLocks noChangeArrowheads="1"/>
          </p:cNvSpPr>
          <p:nvPr/>
        </p:nvSpPr>
        <p:spPr bwMode="auto">
          <a:xfrm>
            <a:off x="6011863" y="1851025"/>
            <a:ext cx="3024187"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6" name="Line 6"/>
          <p:cNvSpPr>
            <a:spLocks noChangeShapeType="1"/>
          </p:cNvSpPr>
          <p:nvPr/>
        </p:nvSpPr>
        <p:spPr bwMode="auto">
          <a:xfrm>
            <a:off x="7885113" y="1852613"/>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7" name="Line 7"/>
          <p:cNvSpPr>
            <a:spLocks noChangeShapeType="1"/>
          </p:cNvSpPr>
          <p:nvPr/>
        </p:nvSpPr>
        <p:spPr bwMode="auto">
          <a:xfrm>
            <a:off x="6804025" y="1851025"/>
            <a:ext cx="1588"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8" name="Line 8"/>
          <p:cNvSpPr>
            <a:spLocks noChangeShapeType="1"/>
          </p:cNvSpPr>
          <p:nvPr/>
        </p:nvSpPr>
        <p:spPr bwMode="auto">
          <a:xfrm flipH="1">
            <a:off x="6011863" y="2282825"/>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7529" name="Text Box 9"/>
          <p:cNvSpPr txBox="1">
            <a:spLocks noChangeArrowheads="1"/>
          </p:cNvSpPr>
          <p:nvPr/>
        </p:nvSpPr>
        <p:spPr bwMode="auto">
          <a:xfrm>
            <a:off x="8289925" y="1897063"/>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07530" name="Text Box 10"/>
          <p:cNvSpPr txBox="1">
            <a:spLocks noChangeArrowheads="1"/>
          </p:cNvSpPr>
          <p:nvPr/>
        </p:nvSpPr>
        <p:spPr bwMode="auto">
          <a:xfrm>
            <a:off x="6948488" y="1909763"/>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07531" name="Text Box 11"/>
          <p:cNvSpPr txBox="1">
            <a:spLocks noChangeArrowheads="1"/>
          </p:cNvSpPr>
          <p:nvPr/>
        </p:nvSpPr>
        <p:spPr bwMode="auto">
          <a:xfrm>
            <a:off x="6005513" y="1889125"/>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22" name="Line 12"/>
          <p:cNvSpPr>
            <a:spLocks noChangeShapeType="1"/>
          </p:cNvSpPr>
          <p:nvPr/>
        </p:nvSpPr>
        <p:spPr bwMode="auto">
          <a:xfrm flipH="1">
            <a:off x="6011863" y="4802188"/>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7533" name="Text Box 13"/>
          <p:cNvSpPr txBox="1">
            <a:spLocks noChangeArrowheads="1"/>
          </p:cNvSpPr>
          <p:nvPr/>
        </p:nvSpPr>
        <p:spPr bwMode="auto">
          <a:xfrm>
            <a:off x="8215313" y="4875213"/>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07534" name="Text Box 14"/>
          <p:cNvSpPr txBox="1">
            <a:spLocks noChangeArrowheads="1"/>
          </p:cNvSpPr>
          <p:nvPr/>
        </p:nvSpPr>
        <p:spPr bwMode="auto">
          <a:xfrm>
            <a:off x="8107363" y="2417763"/>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A</a:t>
            </a:r>
            <a:endParaRPr lang="en-US" altLang="en-US" sz="1400">
              <a:solidFill>
                <a:srgbClr val="003366"/>
              </a:solidFill>
              <a:latin typeface="Calibri" panose="020F0502020204030204" pitchFamily="34" charset="0"/>
              <a:cs typeface="Titr" pitchFamily="2" charset="0"/>
            </a:endParaRPr>
          </a:p>
        </p:txBody>
      </p:sp>
      <p:sp>
        <p:nvSpPr>
          <p:cNvPr id="107535" name="Text Box 15"/>
          <p:cNvSpPr txBox="1">
            <a:spLocks noChangeArrowheads="1"/>
          </p:cNvSpPr>
          <p:nvPr/>
        </p:nvSpPr>
        <p:spPr bwMode="auto">
          <a:xfrm>
            <a:off x="6732588" y="2416175"/>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a:t>
            </a:r>
            <a:endParaRPr lang="en-US" altLang="en-US" sz="1400">
              <a:solidFill>
                <a:srgbClr val="003366"/>
              </a:solidFill>
              <a:latin typeface="Calibri" panose="020F0502020204030204" pitchFamily="34" charset="0"/>
              <a:cs typeface="Titr" pitchFamily="2" charset="0"/>
            </a:endParaRPr>
          </a:p>
        </p:txBody>
      </p:sp>
      <p:sp>
        <p:nvSpPr>
          <p:cNvPr id="107536" name="Text Box 16"/>
          <p:cNvSpPr txBox="1">
            <a:spLocks noChangeArrowheads="1"/>
          </p:cNvSpPr>
          <p:nvPr/>
        </p:nvSpPr>
        <p:spPr bwMode="auto">
          <a:xfrm>
            <a:off x="6804025" y="4922838"/>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1،000،000</a:t>
            </a:r>
            <a:endParaRPr lang="en-US" altLang="en-US" sz="1400">
              <a:solidFill>
                <a:srgbClr val="003366"/>
              </a:solidFill>
              <a:latin typeface="Calibri" panose="020F0502020204030204" pitchFamily="34" charset="0"/>
              <a:cs typeface="Titr" pitchFamily="2" charset="0"/>
            </a:endParaRPr>
          </a:p>
        </p:txBody>
      </p:sp>
      <p:sp>
        <p:nvSpPr>
          <p:cNvPr id="107537" name="Text Box 17"/>
          <p:cNvSpPr txBox="1">
            <a:spLocks noChangeArrowheads="1"/>
          </p:cNvSpPr>
          <p:nvPr/>
        </p:nvSpPr>
        <p:spPr bwMode="auto">
          <a:xfrm>
            <a:off x="6818313" y="1514475"/>
            <a:ext cx="1511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خريد</a:t>
            </a:r>
            <a:endParaRPr lang="en-US" altLang="en-US" sz="1600">
              <a:solidFill>
                <a:srgbClr val="003366"/>
              </a:solidFill>
              <a:latin typeface="Calibri" panose="020F0502020204030204" pitchFamily="34" charset="0"/>
              <a:cs typeface="Titr" pitchFamily="2" charset="0"/>
            </a:endParaRPr>
          </a:p>
        </p:txBody>
      </p:sp>
      <p:sp>
        <p:nvSpPr>
          <p:cNvPr id="107538" name="Text Box 18"/>
          <p:cNvSpPr txBox="1">
            <a:spLocks noChangeArrowheads="1"/>
          </p:cNvSpPr>
          <p:nvPr/>
        </p:nvSpPr>
        <p:spPr bwMode="auto">
          <a:xfrm>
            <a:off x="5940425" y="2413000"/>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a:t>
            </a:r>
            <a:endParaRPr lang="en-US" altLang="en-US" sz="1400">
              <a:solidFill>
                <a:srgbClr val="003366"/>
              </a:solidFill>
              <a:latin typeface="Calibri" panose="020F0502020204030204" pitchFamily="34" charset="0"/>
              <a:cs typeface="Titr" pitchFamily="2" charset="0"/>
            </a:endParaRPr>
          </a:p>
        </p:txBody>
      </p:sp>
      <p:sp>
        <p:nvSpPr>
          <p:cNvPr id="129" name="Rectangle 19"/>
          <p:cNvSpPr>
            <a:spLocks noChangeArrowheads="1"/>
          </p:cNvSpPr>
          <p:nvPr/>
        </p:nvSpPr>
        <p:spPr bwMode="auto">
          <a:xfrm>
            <a:off x="71438" y="1854200"/>
            <a:ext cx="2628900"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7540" name="Text Box 20"/>
          <p:cNvSpPr txBox="1">
            <a:spLocks noChangeArrowheads="1"/>
          </p:cNvSpPr>
          <p:nvPr/>
        </p:nvSpPr>
        <p:spPr bwMode="auto">
          <a:xfrm>
            <a:off x="247650" y="4568825"/>
            <a:ext cx="2168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600">
                <a:solidFill>
                  <a:srgbClr val="006600"/>
                </a:solidFill>
                <a:latin typeface="Calibri" panose="020F0502020204030204" pitchFamily="34" charset="0"/>
                <a:cs typeface="Titr" pitchFamily="2" charset="0"/>
              </a:rPr>
              <a:t>قابل استرداد به مودي</a:t>
            </a:r>
            <a:endParaRPr lang="en-US" altLang="en-US" sz="1600">
              <a:solidFill>
                <a:srgbClr val="006600"/>
              </a:solidFill>
              <a:latin typeface="Calibri" panose="020F0502020204030204" pitchFamily="34" charset="0"/>
              <a:cs typeface="Titr" pitchFamily="2" charset="0"/>
            </a:endParaRPr>
          </a:p>
        </p:txBody>
      </p:sp>
      <p:sp>
        <p:nvSpPr>
          <p:cNvPr id="131" name="Line 21"/>
          <p:cNvSpPr>
            <a:spLocks noChangeShapeType="1"/>
          </p:cNvSpPr>
          <p:nvPr/>
        </p:nvSpPr>
        <p:spPr bwMode="auto">
          <a:xfrm>
            <a:off x="57150" y="3479800"/>
            <a:ext cx="26431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7542" name="Text Box 22"/>
          <p:cNvSpPr txBox="1">
            <a:spLocks noChangeArrowheads="1"/>
          </p:cNvSpPr>
          <p:nvPr/>
        </p:nvSpPr>
        <p:spPr bwMode="auto">
          <a:xfrm>
            <a:off x="569913" y="1528763"/>
            <a:ext cx="1590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اظهارنامه</a:t>
            </a:r>
            <a:endParaRPr lang="en-US" altLang="en-US" sz="1600">
              <a:solidFill>
                <a:srgbClr val="003366"/>
              </a:solidFill>
              <a:latin typeface="Calibri" panose="020F0502020204030204" pitchFamily="34" charset="0"/>
              <a:cs typeface="Titr" pitchFamily="2" charset="0"/>
            </a:endParaRPr>
          </a:p>
        </p:txBody>
      </p:sp>
      <p:sp>
        <p:nvSpPr>
          <p:cNvPr id="133" name="Line 23"/>
          <p:cNvSpPr>
            <a:spLocks noChangeShapeType="1"/>
          </p:cNvSpPr>
          <p:nvPr/>
        </p:nvSpPr>
        <p:spPr bwMode="auto">
          <a:xfrm>
            <a:off x="63500" y="4271963"/>
            <a:ext cx="2636838"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4" name="Line 24"/>
          <p:cNvSpPr>
            <a:spLocks noChangeShapeType="1"/>
          </p:cNvSpPr>
          <p:nvPr/>
        </p:nvSpPr>
        <p:spPr bwMode="auto">
          <a:xfrm>
            <a:off x="1222375" y="1852613"/>
            <a:ext cx="0" cy="242093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5" name="Line 25"/>
          <p:cNvSpPr>
            <a:spLocks noChangeShapeType="1"/>
          </p:cNvSpPr>
          <p:nvPr/>
        </p:nvSpPr>
        <p:spPr bwMode="auto">
          <a:xfrm flipV="1">
            <a:off x="69850" y="2689225"/>
            <a:ext cx="26304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7546" name="Text Box 26"/>
          <p:cNvSpPr txBox="1">
            <a:spLocks noChangeArrowheads="1"/>
          </p:cNvSpPr>
          <p:nvPr/>
        </p:nvSpPr>
        <p:spPr bwMode="auto">
          <a:xfrm>
            <a:off x="1193800" y="2082800"/>
            <a:ext cx="159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فروش:</a:t>
            </a:r>
            <a:endParaRPr lang="en-US" altLang="en-US" sz="1400">
              <a:solidFill>
                <a:srgbClr val="003366"/>
              </a:solidFill>
              <a:latin typeface="Calibri" panose="020F0502020204030204" pitchFamily="34" charset="0"/>
              <a:cs typeface="Titr" pitchFamily="2" charset="0"/>
            </a:endParaRPr>
          </a:p>
        </p:txBody>
      </p:sp>
      <p:sp>
        <p:nvSpPr>
          <p:cNvPr id="107547" name="Text Box 27"/>
          <p:cNvSpPr txBox="1">
            <a:spLocks noChangeArrowheads="1"/>
          </p:cNvSpPr>
          <p:nvPr/>
        </p:nvSpPr>
        <p:spPr bwMode="auto">
          <a:xfrm>
            <a:off x="85725" y="2100263"/>
            <a:ext cx="109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9،000</a:t>
            </a:r>
            <a:endParaRPr lang="en-US" altLang="en-US" sz="1400">
              <a:solidFill>
                <a:srgbClr val="003366"/>
              </a:solidFill>
              <a:latin typeface="Calibri" panose="020F0502020204030204" pitchFamily="34" charset="0"/>
              <a:cs typeface="Titr" pitchFamily="2" charset="0"/>
            </a:endParaRPr>
          </a:p>
        </p:txBody>
      </p:sp>
      <p:sp>
        <p:nvSpPr>
          <p:cNvPr id="107548" name="Text Box 28"/>
          <p:cNvSpPr txBox="1">
            <a:spLocks noChangeArrowheads="1"/>
          </p:cNvSpPr>
          <p:nvPr/>
        </p:nvSpPr>
        <p:spPr bwMode="auto">
          <a:xfrm>
            <a:off x="1236663" y="2889250"/>
            <a:ext cx="1522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خريد:</a:t>
            </a:r>
            <a:endParaRPr lang="en-US" altLang="en-US" sz="1400">
              <a:solidFill>
                <a:srgbClr val="003366"/>
              </a:solidFill>
              <a:latin typeface="Calibri" panose="020F0502020204030204" pitchFamily="34" charset="0"/>
              <a:cs typeface="Titr" pitchFamily="2" charset="0"/>
            </a:endParaRPr>
          </a:p>
        </p:txBody>
      </p:sp>
      <p:sp>
        <p:nvSpPr>
          <p:cNvPr id="107549" name="Text Box 29"/>
          <p:cNvSpPr txBox="1">
            <a:spLocks noChangeArrowheads="1"/>
          </p:cNvSpPr>
          <p:nvPr/>
        </p:nvSpPr>
        <p:spPr bwMode="auto">
          <a:xfrm>
            <a:off x="1322388" y="3695700"/>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مانده:</a:t>
            </a:r>
            <a:endParaRPr lang="en-US" altLang="en-US" sz="1400">
              <a:solidFill>
                <a:srgbClr val="003366"/>
              </a:solidFill>
              <a:latin typeface="Calibri" panose="020F0502020204030204" pitchFamily="34" charset="0"/>
              <a:cs typeface="Titr" pitchFamily="2" charset="0"/>
            </a:endParaRPr>
          </a:p>
        </p:txBody>
      </p:sp>
      <p:sp>
        <p:nvSpPr>
          <p:cNvPr id="107550" name="Text Box 30"/>
          <p:cNvSpPr txBox="1">
            <a:spLocks noChangeArrowheads="1"/>
          </p:cNvSpPr>
          <p:nvPr/>
        </p:nvSpPr>
        <p:spPr bwMode="auto">
          <a:xfrm>
            <a:off x="-36513" y="3705225"/>
            <a:ext cx="12096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FF0000"/>
                </a:solidFill>
                <a:latin typeface="Calibri" panose="020F0502020204030204" pitchFamily="34" charset="0"/>
                <a:cs typeface="Titr" pitchFamily="2" charset="0"/>
              </a:rPr>
              <a:t>21،000-</a:t>
            </a:r>
            <a:endParaRPr lang="en-US" altLang="en-US" sz="1400">
              <a:solidFill>
                <a:srgbClr val="FF0000"/>
              </a:solidFill>
              <a:latin typeface="Calibri" panose="020F0502020204030204" pitchFamily="34" charset="0"/>
              <a:cs typeface="Titr" pitchFamily="2" charset="0"/>
            </a:endParaRPr>
          </a:p>
        </p:txBody>
      </p:sp>
      <p:sp>
        <p:nvSpPr>
          <p:cNvPr id="107551" name="Text Box 31"/>
          <p:cNvSpPr txBox="1">
            <a:spLocks noChangeArrowheads="1"/>
          </p:cNvSpPr>
          <p:nvPr/>
        </p:nvSpPr>
        <p:spPr bwMode="auto">
          <a:xfrm>
            <a:off x="390525" y="5413375"/>
            <a:ext cx="81375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500">
                <a:solidFill>
                  <a:srgbClr val="0000CC"/>
                </a:solidFill>
                <a:latin typeface="Calibri" panose="020F0502020204030204" pitchFamily="34" charset="0"/>
                <a:cs typeface="Titr" pitchFamily="2" charset="0"/>
              </a:rPr>
              <a:t>در دومين دوره مالياتي شركت بازرگاني فرضي مقدار زيادي كالا خريداري مي‌نمايد ولي فقط موفق به فروش بخشي از آنها شده و الباقي در انبار شركت باقي مي‌ماند/</a:t>
            </a:r>
            <a:endParaRPr lang="en-US" altLang="en-US" sz="1500">
              <a:solidFill>
                <a:srgbClr val="0000CC"/>
              </a:solidFill>
              <a:latin typeface="Calibri" panose="020F0502020204030204" pitchFamily="34" charset="0"/>
              <a:cs typeface="Titr" pitchFamily="2" charset="0"/>
            </a:endParaRPr>
          </a:p>
        </p:txBody>
      </p:sp>
      <p:sp>
        <p:nvSpPr>
          <p:cNvPr id="107552" name="Text Box 32"/>
          <p:cNvSpPr txBox="1">
            <a:spLocks noChangeArrowheads="1"/>
          </p:cNvSpPr>
          <p:nvPr/>
        </p:nvSpPr>
        <p:spPr bwMode="auto">
          <a:xfrm>
            <a:off x="0" y="5981700"/>
            <a:ext cx="8893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pPr>
            <a:r>
              <a:rPr lang="fa-IR" altLang="en-US" sz="1500">
                <a:solidFill>
                  <a:srgbClr val="0000CC"/>
                </a:solidFill>
                <a:latin typeface="Calibri" panose="020F0502020204030204" pitchFamily="34" charset="0"/>
                <a:cs typeface="Titr" pitchFamily="2" charset="0"/>
              </a:rPr>
              <a:t>اضافه پرداختي ماليات كالاي خريداري شده نسبت به ماليات كالاهاي فروخته شده (يعني </a:t>
            </a:r>
            <a:r>
              <a:rPr lang="en-US" altLang="en-US" sz="1500" b="1">
                <a:solidFill>
                  <a:srgbClr val="0000CC"/>
                </a:solidFill>
                <a:latin typeface="Calibri" panose="020F0502020204030204" pitchFamily="34" charset="0"/>
                <a:cs typeface="Titr" pitchFamily="2" charset="0"/>
              </a:rPr>
              <a:t>VAT</a:t>
            </a:r>
            <a:r>
              <a:rPr lang="fa-IR" altLang="en-US" sz="1500">
                <a:solidFill>
                  <a:srgbClr val="0000CC"/>
                </a:solidFill>
                <a:latin typeface="Calibri" panose="020F0502020204030204" pitchFamily="34" charset="0"/>
                <a:cs typeface="Titr" pitchFamily="2" charset="0"/>
              </a:rPr>
              <a:t> پرداختي بابت موجودي انبار)</a:t>
            </a:r>
          </a:p>
          <a:p>
            <a:pPr algn="ctr" eaLnBrk="1" hangingPunct="1">
              <a:lnSpc>
                <a:spcPct val="80000"/>
              </a:lnSpc>
              <a:spcBef>
                <a:spcPct val="50000"/>
              </a:spcBef>
            </a:pPr>
            <a:r>
              <a:rPr lang="fa-IR" altLang="en-US" sz="1500">
                <a:solidFill>
                  <a:srgbClr val="0000CC"/>
                </a:solidFill>
                <a:latin typeface="Calibri" panose="020F0502020204030204" pitchFamily="34" charset="0"/>
                <a:cs typeface="Titr" pitchFamily="2" charset="0"/>
              </a:rPr>
              <a:t>قابل استرداد به مودي مي‌باشد/</a:t>
            </a:r>
            <a:endParaRPr lang="en-US" altLang="en-US" sz="1500">
              <a:solidFill>
                <a:srgbClr val="0000CC"/>
              </a:solidFill>
              <a:latin typeface="Calibri" panose="020F0502020204030204" pitchFamily="34" charset="0"/>
              <a:cs typeface="Titr" pitchFamily="2" charset="0"/>
            </a:endParaRPr>
          </a:p>
        </p:txBody>
      </p:sp>
      <p:sp>
        <p:nvSpPr>
          <p:cNvPr id="107553" name="Text Box 33"/>
          <p:cNvSpPr txBox="1">
            <a:spLocks noChangeArrowheads="1"/>
          </p:cNvSpPr>
          <p:nvPr/>
        </p:nvSpPr>
        <p:spPr bwMode="auto">
          <a:xfrm>
            <a:off x="3573463" y="1500188"/>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فروش</a:t>
            </a:r>
            <a:endParaRPr lang="en-US" altLang="en-US" sz="1600">
              <a:solidFill>
                <a:srgbClr val="003366"/>
              </a:solidFill>
              <a:latin typeface="Calibri" panose="020F0502020204030204" pitchFamily="34" charset="0"/>
              <a:cs typeface="Titr" pitchFamily="2" charset="0"/>
            </a:endParaRPr>
          </a:p>
        </p:txBody>
      </p:sp>
      <p:sp>
        <p:nvSpPr>
          <p:cNvPr id="144" name="Line 34"/>
          <p:cNvSpPr>
            <a:spLocks noChangeShapeType="1"/>
          </p:cNvSpPr>
          <p:nvPr/>
        </p:nvSpPr>
        <p:spPr bwMode="auto">
          <a:xfrm>
            <a:off x="8243888" y="1852613"/>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7555" name="Text Box 35"/>
          <p:cNvSpPr txBox="1">
            <a:spLocks noChangeArrowheads="1"/>
          </p:cNvSpPr>
          <p:nvPr/>
        </p:nvSpPr>
        <p:spPr bwMode="auto">
          <a:xfrm>
            <a:off x="7821613" y="23955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100</a:t>
            </a:r>
            <a:endParaRPr lang="en-US" altLang="en-US" sz="1400">
              <a:solidFill>
                <a:srgbClr val="003366"/>
              </a:solidFill>
              <a:latin typeface="Calibri" panose="020F0502020204030204" pitchFamily="34" charset="0"/>
              <a:cs typeface="Titr" pitchFamily="2" charset="0"/>
            </a:endParaRPr>
          </a:p>
        </p:txBody>
      </p:sp>
      <p:sp>
        <p:nvSpPr>
          <p:cNvPr id="146" name="Rectangle 36"/>
          <p:cNvSpPr>
            <a:spLocks noChangeArrowheads="1"/>
          </p:cNvSpPr>
          <p:nvPr/>
        </p:nvSpPr>
        <p:spPr bwMode="auto">
          <a:xfrm>
            <a:off x="2849563" y="1852613"/>
            <a:ext cx="3024187"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47" name="Line 37"/>
          <p:cNvSpPr>
            <a:spLocks noChangeShapeType="1"/>
          </p:cNvSpPr>
          <p:nvPr/>
        </p:nvSpPr>
        <p:spPr bwMode="auto">
          <a:xfrm>
            <a:off x="4722813" y="1854200"/>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8" name="Line 38"/>
          <p:cNvSpPr>
            <a:spLocks noChangeShapeType="1"/>
          </p:cNvSpPr>
          <p:nvPr/>
        </p:nvSpPr>
        <p:spPr bwMode="auto">
          <a:xfrm>
            <a:off x="3641725" y="1852613"/>
            <a:ext cx="1588"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9" name="Line 39"/>
          <p:cNvSpPr>
            <a:spLocks noChangeShapeType="1"/>
          </p:cNvSpPr>
          <p:nvPr/>
        </p:nvSpPr>
        <p:spPr bwMode="auto">
          <a:xfrm flipH="1">
            <a:off x="2849563" y="2284413"/>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7560" name="Text Box 40"/>
          <p:cNvSpPr txBox="1">
            <a:spLocks noChangeArrowheads="1"/>
          </p:cNvSpPr>
          <p:nvPr/>
        </p:nvSpPr>
        <p:spPr bwMode="auto">
          <a:xfrm>
            <a:off x="5127625" y="189865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07561" name="Text Box 41"/>
          <p:cNvSpPr txBox="1">
            <a:spLocks noChangeArrowheads="1"/>
          </p:cNvSpPr>
          <p:nvPr/>
        </p:nvSpPr>
        <p:spPr bwMode="auto">
          <a:xfrm>
            <a:off x="3786188" y="1911350"/>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07562" name="Text Box 42"/>
          <p:cNvSpPr txBox="1">
            <a:spLocks noChangeArrowheads="1"/>
          </p:cNvSpPr>
          <p:nvPr/>
        </p:nvSpPr>
        <p:spPr bwMode="auto">
          <a:xfrm>
            <a:off x="2843213" y="1890713"/>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53" name="Line 43"/>
          <p:cNvSpPr>
            <a:spLocks noChangeShapeType="1"/>
          </p:cNvSpPr>
          <p:nvPr/>
        </p:nvSpPr>
        <p:spPr bwMode="auto">
          <a:xfrm flipH="1">
            <a:off x="2849563" y="4803775"/>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7564" name="Text Box 44"/>
          <p:cNvSpPr txBox="1">
            <a:spLocks noChangeArrowheads="1"/>
          </p:cNvSpPr>
          <p:nvPr/>
        </p:nvSpPr>
        <p:spPr bwMode="auto">
          <a:xfrm>
            <a:off x="5053013" y="4876800"/>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07565" name="Text Box 45"/>
          <p:cNvSpPr txBox="1">
            <a:spLocks noChangeArrowheads="1"/>
          </p:cNvSpPr>
          <p:nvPr/>
        </p:nvSpPr>
        <p:spPr bwMode="auto">
          <a:xfrm>
            <a:off x="3570288" y="2417763"/>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107566" name="Text Box 46"/>
          <p:cNvSpPr txBox="1">
            <a:spLocks noChangeArrowheads="1"/>
          </p:cNvSpPr>
          <p:nvPr/>
        </p:nvSpPr>
        <p:spPr bwMode="auto">
          <a:xfrm>
            <a:off x="3641725" y="4924425"/>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300،000</a:t>
            </a:r>
            <a:endParaRPr lang="en-US" altLang="en-US" sz="1400">
              <a:solidFill>
                <a:srgbClr val="003366"/>
              </a:solidFill>
              <a:latin typeface="Calibri" panose="020F0502020204030204" pitchFamily="34" charset="0"/>
              <a:cs typeface="Titr" pitchFamily="2" charset="0"/>
            </a:endParaRPr>
          </a:p>
        </p:txBody>
      </p:sp>
      <p:sp>
        <p:nvSpPr>
          <p:cNvPr id="107567" name="Text Box 47"/>
          <p:cNvSpPr txBox="1">
            <a:spLocks noChangeArrowheads="1"/>
          </p:cNvSpPr>
          <p:nvPr/>
        </p:nvSpPr>
        <p:spPr bwMode="auto">
          <a:xfrm>
            <a:off x="2771775" y="2401888"/>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9،000</a:t>
            </a:r>
            <a:endParaRPr lang="en-US" altLang="en-US" sz="1400">
              <a:solidFill>
                <a:srgbClr val="003366"/>
              </a:solidFill>
              <a:latin typeface="Calibri" panose="020F0502020204030204" pitchFamily="34" charset="0"/>
              <a:cs typeface="Titr" pitchFamily="2" charset="0"/>
            </a:endParaRPr>
          </a:p>
        </p:txBody>
      </p:sp>
      <p:sp>
        <p:nvSpPr>
          <p:cNvPr id="107568" name="Text Box 48"/>
          <p:cNvSpPr txBox="1">
            <a:spLocks noChangeArrowheads="1"/>
          </p:cNvSpPr>
          <p:nvPr/>
        </p:nvSpPr>
        <p:spPr bwMode="auto">
          <a:xfrm>
            <a:off x="4938713" y="2413000"/>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A</a:t>
            </a:r>
            <a:endParaRPr lang="en-US" altLang="en-US" sz="1400">
              <a:solidFill>
                <a:srgbClr val="003366"/>
              </a:solidFill>
              <a:latin typeface="Calibri" panose="020F0502020204030204" pitchFamily="34" charset="0"/>
              <a:cs typeface="Titr" pitchFamily="2" charset="0"/>
            </a:endParaRPr>
          </a:p>
        </p:txBody>
      </p:sp>
      <p:sp>
        <p:nvSpPr>
          <p:cNvPr id="159" name="Line 49"/>
          <p:cNvSpPr>
            <a:spLocks noChangeShapeType="1"/>
          </p:cNvSpPr>
          <p:nvPr/>
        </p:nvSpPr>
        <p:spPr bwMode="auto">
          <a:xfrm>
            <a:off x="5081588" y="1854200"/>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7570" name="Text Box 50"/>
          <p:cNvSpPr txBox="1">
            <a:spLocks noChangeArrowheads="1"/>
          </p:cNvSpPr>
          <p:nvPr/>
        </p:nvSpPr>
        <p:spPr bwMode="auto">
          <a:xfrm>
            <a:off x="4716463" y="2397125"/>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20</a:t>
            </a:r>
            <a:endParaRPr lang="en-US" altLang="en-US" sz="1400">
              <a:solidFill>
                <a:srgbClr val="003366"/>
              </a:solidFill>
              <a:latin typeface="Calibri" panose="020F0502020204030204" pitchFamily="34" charset="0"/>
              <a:cs typeface="Titr" pitchFamily="2" charset="0"/>
            </a:endParaRPr>
          </a:p>
        </p:txBody>
      </p:sp>
      <p:sp>
        <p:nvSpPr>
          <p:cNvPr id="107571" name="Text Box 51"/>
          <p:cNvSpPr txBox="1">
            <a:spLocks noChangeArrowheads="1"/>
          </p:cNvSpPr>
          <p:nvPr/>
        </p:nvSpPr>
        <p:spPr bwMode="auto">
          <a:xfrm>
            <a:off x="2760663" y="4919663"/>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9،000</a:t>
            </a:r>
            <a:endParaRPr lang="en-US" altLang="en-US" sz="1400">
              <a:solidFill>
                <a:srgbClr val="003366"/>
              </a:solidFill>
              <a:latin typeface="Calibri" panose="020F0502020204030204" pitchFamily="34" charset="0"/>
              <a:cs typeface="Titr" pitchFamily="2" charset="0"/>
            </a:endParaRPr>
          </a:p>
        </p:txBody>
      </p:sp>
      <p:sp>
        <p:nvSpPr>
          <p:cNvPr id="107572" name="Text Box 52"/>
          <p:cNvSpPr txBox="1">
            <a:spLocks noChangeArrowheads="1"/>
          </p:cNvSpPr>
          <p:nvPr/>
        </p:nvSpPr>
        <p:spPr bwMode="auto">
          <a:xfrm>
            <a:off x="5986463" y="491966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a:t>
            </a:r>
            <a:endParaRPr lang="en-US" altLang="en-US" sz="1400">
              <a:solidFill>
                <a:srgbClr val="003366"/>
              </a:solidFill>
              <a:latin typeface="Calibri" panose="020F0502020204030204" pitchFamily="34" charset="0"/>
              <a:cs typeface="Titr" pitchFamily="2" charset="0"/>
            </a:endParaRPr>
          </a:p>
        </p:txBody>
      </p:sp>
      <p:sp>
        <p:nvSpPr>
          <p:cNvPr id="107573" name="Text Box 53"/>
          <p:cNvSpPr txBox="1">
            <a:spLocks noChangeArrowheads="1"/>
          </p:cNvSpPr>
          <p:nvPr/>
        </p:nvSpPr>
        <p:spPr bwMode="auto">
          <a:xfrm>
            <a:off x="34925" y="2916238"/>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30،000</a:t>
            </a:r>
            <a:endParaRPr lang="en-US" altLang="en-US" sz="1400">
              <a:solidFill>
                <a:srgbClr val="003366"/>
              </a:solidFill>
              <a:latin typeface="Calibri" panose="020F0502020204030204" pitchFamily="34" charset="0"/>
              <a:cs typeface="Titr" pitchFamily="2" charset="0"/>
            </a:endParaRPr>
          </a:p>
        </p:txBody>
      </p:sp>
      <p:sp>
        <p:nvSpPr>
          <p:cNvPr id="107574" name="Text Box 54"/>
          <p:cNvSpPr txBox="1">
            <a:spLocks noChangeArrowheads="1"/>
          </p:cNvSpPr>
          <p:nvPr/>
        </p:nvSpPr>
        <p:spPr bwMode="auto">
          <a:xfrm>
            <a:off x="7859713" y="196850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07575" name="Text Box 55"/>
          <p:cNvSpPr txBox="1">
            <a:spLocks noChangeArrowheads="1"/>
          </p:cNvSpPr>
          <p:nvPr/>
        </p:nvSpPr>
        <p:spPr bwMode="auto">
          <a:xfrm>
            <a:off x="4694238" y="1951038"/>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07576" name="TextBox 165"/>
          <p:cNvSpPr txBox="1">
            <a:spLocks noChangeArrowheads="1"/>
          </p:cNvSpPr>
          <p:nvPr/>
        </p:nvSpPr>
        <p:spPr bwMode="auto">
          <a:xfrm>
            <a:off x="357188" y="66992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AutoShape 2"/>
          <p:cNvSpPr>
            <a:spLocks noChangeArrowheads="1"/>
          </p:cNvSpPr>
          <p:nvPr/>
        </p:nvSpPr>
        <p:spPr bwMode="auto">
          <a:xfrm>
            <a:off x="179388" y="5516563"/>
            <a:ext cx="8569325" cy="927100"/>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3" name="AutoShape 3"/>
          <p:cNvSpPr>
            <a:spLocks noChangeArrowheads="1"/>
          </p:cNvSpPr>
          <p:nvPr/>
        </p:nvSpPr>
        <p:spPr bwMode="auto">
          <a:xfrm>
            <a:off x="625475" y="1446213"/>
            <a:ext cx="7991475" cy="196850"/>
          </a:xfrm>
          <a:prstGeom prst="leftRightArrow">
            <a:avLst>
              <a:gd name="adj1" fmla="val 50000"/>
              <a:gd name="adj2" fmla="val 274362"/>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9572" name="Text Box 4"/>
          <p:cNvSpPr txBox="1">
            <a:spLocks noChangeArrowheads="1"/>
          </p:cNvSpPr>
          <p:nvPr/>
        </p:nvSpPr>
        <p:spPr bwMode="auto">
          <a:xfrm>
            <a:off x="1303338" y="1133475"/>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مرجوع شدن كالاي فروخته شده قبلي و فروش مجدد با زيان</a:t>
            </a:r>
            <a:endParaRPr lang="en-US" altLang="en-US">
              <a:solidFill>
                <a:srgbClr val="003366"/>
              </a:solidFill>
              <a:latin typeface="Calibri" panose="020F0502020204030204" pitchFamily="34" charset="0"/>
              <a:cs typeface="Titr" pitchFamily="2" charset="0"/>
            </a:endParaRPr>
          </a:p>
        </p:txBody>
      </p:sp>
      <p:sp>
        <p:nvSpPr>
          <p:cNvPr id="115" name="Rectangle 5"/>
          <p:cNvSpPr>
            <a:spLocks noChangeArrowheads="1"/>
          </p:cNvSpPr>
          <p:nvPr/>
        </p:nvSpPr>
        <p:spPr bwMode="auto">
          <a:xfrm>
            <a:off x="6011863" y="1968500"/>
            <a:ext cx="3024187"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6" name="Line 6"/>
          <p:cNvSpPr>
            <a:spLocks noChangeShapeType="1"/>
          </p:cNvSpPr>
          <p:nvPr/>
        </p:nvSpPr>
        <p:spPr bwMode="auto">
          <a:xfrm>
            <a:off x="7885113" y="1970088"/>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7" name="Line 7"/>
          <p:cNvSpPr>
            <a:spLocks noChangeShapeType="1"/>
          </p:cNvSpPr>
          <p:nvPr/>
        </p:nvSpPr>
        <p:spPr bwMode="auto">
          <a:xfrm>
            <a:off x="6804025" y="1968500"/>
            <a:ext cx="1588"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8" name="Line 8"/>
          <p:cNvSpPr>
            <a:spLocks noChangeShapeType="1"/>
          </p:cNvSpPr>
          <p:nvPr/>
        </p:nvSpPr>
        <p:spPr bwMode="auto">
          <a:xfrm flipH="1">
            <a:off x="6011863" y="2400300"/>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9577" name="Text Box 9"/>
          <p:cNvSpPr txBox="1">
            <a:spLocks noChangeArrowheads="1"/>
          </p:cNvSpPr>
          <p:nvPr/>
        </p:nvSpPr>
        <p:spPr bwMode="auto">
          <a:xfrm>
            <a:off x="8251825" y="2014538"/>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09578" name="Text Box 10"/>
          <p:cNvSpPr txBox="1">
            <a:spLocks noChangeArrowheads="1"/>
          </p:cNvSpPr>
          <p:nvPr/>
        </p:nvSpPr>
        <p:spPr bwMode="auto">
          <a:xfrm>
            <a:off x="6948488" y="2027238"/>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09579" name="Text Box 11"/>
          <p:cNvSpPr txBox="1">
            <a:spLocks noChangeArrowheads="1"/>
          </p:cNvSpPr>
          <p:nvPr/>
        </p:nvSpPr>
        <p:spPr bwMode="auto">
          <a:xfrm>
            <a:off x="6005513" y="2006600"/>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22" name="Line 12"/>
          <p:cNvSpPr>
            <a:spLocks noChangeShapeType="1"/>
          </p:cNvSpPr>
          <p:nvPr/>
        </p:nvSpPr>
        <p:spPr bwMode="auto">
          <a:xfrm flipH="1">
            <a:off x="6011863" y="4919663"/>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9581" name="Text Box 13"/>
          <p:cNvSpPr txBox="1">
            <a:spLocks noChangeArrowheads="1"/>
          </p:cNvSpPr>
          <p:nvPr/>
        </p:nvSpPr>
        <p:spPr bwMode="auto">
          <a:xfrm>
            <a:off x="8215313" y="4992688"/>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09582" name="Text Box 14"/>
          <p:cNvSpPr txBox="1">
            <a:spLocks noChangeArrowheads="1"/>
          </p:cNvSpPr>
          <p:nvPr/>
        </p:nvSpPr>
        <p:spPr bwMode="auto">
          <a:xfrm>
            <a:off x="8107363" y="2535238"/>
            <a:ext cx="107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C</a:t>
            </a:r>
            <a:r>
              <a:rPr lang="fa-IR" altLang="en-US" sz="1400" b="1">
                <a:solidFill>
                  <a:srgbClr val="003366"/>
                </a:solidFill>
                <a:latin typeface="Calibri" panose="020F0502020204030204" pitchFamily="34" charset="0"/>
                <a:cs typeface="Titr" pitchFamily="2" charset="0"/>
              </a:rPr>
              <a:t> (مرجوعي)</a:t>
            </a:r>
            <a:endParaRPr lang="en-US" altLang="en-US" sz="1400">
              <a:solidFill>
                <a:srgbClr val="003366"/>
              </a:solidFill>
              <a:latin typeface="Calibri" panose="020F0502020204030204" pitchFamily="34" charset="0"/>
              <a:cs typeface="Titr" pitchFamily="2" charset="0"/>
            </a:endParaRPr>
          </a:p>
        </p:txBody>
      </p:sp>
      <p:sp>
        <p:nvSpPr>
          <p:cNvPr id="109583" name="Text Box 15"/>
          <p:cNvSpPr txBox="1">
            <a:spLocks noChangeArrowheads="1"/>
          </p:cNvSpPr>
          <p:nvPr/>
        </p:nvSpPr>
        <p:spPr bwMode="auto">
          <a:xfrm>
            <a:off x="6732588" y="2533650"/>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2،000،000</a:t>
            </a:r>
            <a:endParaRPr lang="en-US" altLang="en-US" sz="1400">
              <a:solidFill>
                <a:srgbClr val="003366"/>
              </a:solidFill>
              <a:latin typeface="Calibri" panose="020F0502020204030204" pitchFamily="34" charset="0"/>
              <a:cs typeface="Titr" pitchFamily="2" charset="0"/>
            </a:endParaRPr>
          </a:p>
        </p:txBody>
      </p:sp>
      <p:sp>
        <p:nvSpPr>
          <p:cNvPr id="109584" name="Text Box 16"/>
          <p:cNvSpPr txBox="1">
            <a:spLocks noChangeArrowheads="1"/>
          </p:cNvSpPr>
          <p:nvPr/>
        </p:nvSpPr>
        <p:spPr bwMode="auto">
          <a:xfrm>
            <a:off x="6804025" y="5040313"/>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2،000،000</a:t>
            </a:r>
            <a:endParaRPr lang="en-US" altLang="en-US" sz="1400">
              <a:solidFill>
                <a:srgbClr val="003366"/>
              </a:solidFill>
              <a:latin typeface="Calibri" panose="020F0502020204030204" pitchFamily="34" charset="0"/>
              <a:cs typeface="Titr" pitchFamily="2" charset="0"/>
            </a:endParaRPr>
          </a:p>
        </p:txBody>
      </p:sp>
      <p:sp>
        <p:nvSpPr>
          <p:cNvPr id="109585" name="Text Box 17"/>
          <p:cNvSpPr txBox="1">
            <a:spLocks noChangeArrowheads="1"/>
          </p:cNvSpPr>
          <p:nvPr/>
        </p:nvSpPr>
        <p:spPr bwMode="auto">
          <a:xfrm>
            <a:off x="6818313" y="1643063"/>
            <a:ext cx="151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خريد</a:t>
            </a:r>
            <a:endParaRPr lang="en-US" altLang="en-US" sz="1600">
              <a:solidFill>
                <a:srgbClr val="003366"/>
              </a:solidFill>
              <a:latin typeface="Calibri" panose="020F0502020204030204" pitchFamily="34" charset="0"/>
              <a:cs typeface="Titr" pitchFamily="2" charset="0"/>
            </a:endParaRPr>
          </a:p>
        </p:txBody>
      </p:sp>
      <p:sp>
        <p:nvSpPr>
          <p:cNvPr id="109586" name="Text Box 18"/>
          <p:cNvSpPr txBox="1">
            <a:spLocks noChangeArrowheads="1"/>
          </p:cNvSpPr>
          <p:nvPr/>
        </p:nvSpPr>
        <p:spPr bwMode="auto">
          <a:xfrm>
            <a:off x="5940425" y="2530475"/>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60،000</a:t>
            </a:r>
            <a:endParaRPr lang="en-US" altLang="en-US" sz="1400">
              <a:solidFill>
                <a:srgbClr val="003366"/>
              </a:solidFill>
              <a:latin typeface="Calibri" panose="020F0502020204030204" pitchFamily="34" charset="0"/>
              <a:cs typeface="Titr" pitchFamily="2" charset="0"/>
            </a:endParaRPr>
          </a:p>
        </p:txBody>
      </p:sp>
      <p:sp>
        <p:nvSpPr>
          <p:cNvPr id="129" name="Rectangle 19"/>
          <p:cNvSpPr>
            <a:spLocks noChangeArrowheads="1"/>
          </p:cNvSpPr>
          <p:nvPr/>
        </p:nvSpPr>
        <p:spPr bwMode="auto">
          <a:xfrm>
            <a:off x="71438" y="1971675"/>
            <a:ext cx="2628900"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9588" name="Text Box 20"/>
          <p:cNvSpPr txBox="1">
            <a:spLocks noChangeArrowheads="1"/>
          </p:cNvSpPr>
          <p:nvPr/>
        </p:nvSpPr>
        <p:spPr bwMode="auto">
          <a:xfrm>
            <a:off x="242888" y="4699000"/>
            <a:ext cx="2168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600">
                <a:solidFill>
                  <a:srgbClr val="006600"/>
                </a:solidFill>
                <a:latin typeface="Calibri" panose="020F0502020204030204" pitchFamily="34" charset="0"/>
                <a:cs typeface="Titr" pitchFamily="2" charset="0"/>
              </a:rPr>
              <a:t>قابل استرداد به مودي</a:t>
            </a:r>
            <a:endParaRPr lang="en-US" altLang="en-US" sz="1600">
              <a:solidFill>
                <a:srgbClr val="006600"/>
              </a:solidFill>
              <a:latin typeface="Calibri" panose="020F0502020204030204" pitchFamily="34" charset="0"/>
              <a:cs typeface="Titr" pitchFamily="2" charset="0"/>
            </a:endParaRPr>
          </a:p>
        </p:txBody>
      </p:sp>
      <p:sp>
        <p:nvSpPr>
          <p:cNvPr id="131" name="Line 21"/>
          <p:cNvSpPr>
            <a:spLocks noChangeShapeType="1"/>
          </p:cNvSpPr>
          <p:nvPr/>
        </p:nvSpPr>
        <p:spPr bwMode="auto">
          <a:xfrm>
            <a:off x="57150" y="3597275"/>
            <a:ext cx="26431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9590" name="Text Box 22"/>
          <p:cNvSpPr txBox="1">
            <a:spLocks noChangeArrowheads="1"/>
          </p:cNvSpPr>
          <p:nvPr/>
        </p:nvSpPr>
        <p:spPr bwMode="auto">
          <a:xfrm>
            <a:off x="569913" y="1643063"/>
            <a:ext cx="1590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اظهارنامه</a:t>
            </a:r>
            <a:endParaRPr lang="en-US" altLang="en-US" sz="1600">
              <a:solidFill>
                <a:srgbClr val="003366"/>
              </a:solidFill>
              <a:latin typeface="Calibri" panose="020F0502020204030204" pitchFamily="34" charset="0"/>
              <a:cs typeface="Titr" pitchFamily="2" charset="0"/>
            </a:endParaRPr>
          </a:p>
        </p:txBody>
      </p:sp>
      <p:sp>
        <p:nvSpPr>
          <p:cNvPr id="133" name="Line 23"/>
          <p:cNvSpPr>
            <a:spLocks noChangeShapeType="1"/>
          </p:cNvSpPr>
          <p:nvPr/>
        </p:nvSpPr>
        <p:spPr bwMode="auto">
          <a:xfrm>
            <a:off x="63500" y="4389438"/>
            <a:ext cx="2636838"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34" name="Line 24"/>
          <p:cNvSpPr>
            <a:spLocks noChangeShapeType="1"/>
          </p:cNvSpPr>
          <p:nvPr/>
        </p:nvSpPr>
        <p:spPr bwMode="auto">
          <a:xfrm>
            <a:off x="1222375" y="1970088"/>
            <a:ext cx="0" cy="242093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35" name="Line 25"/>
          <p:cNvSpPr>
            <a:spLocks noChangeShapeType="1"/>
          </p:cNvSpPr>
          <p:nvPr/>
        </p:nvSpPr>
        <p:spPr bwMode="auto">
          <a:xfrm flipV="1">
            <a:off x="69850" y="2806700"/>
            <a:ext cx="26304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9594" name="Text Box 26"/>
          <p:cNvSpPr txBox="1">
            <a:spLocks noChangeArrowheads="1"/>
          </p:cNvSpPr>
          <p:nvPr/>
        </p:nvSpPr>
        <p:spPr bwMode="auto">
          <a:xfrm>
            <a:off x="1193800" y="2200275"/>
            <a:ext cx="159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فروش:</a:t>
            </a:r>
            <a:endParaRPr lang="en-US" altLang="en-US" sz="1400">
              <a:solidFill>
                <a:srgbClr val="003366"/>
              </a:solidFill>
              <a:latin typeface="Calibri" panose="020F0502020204030204" pitchFamily="34" charset="0"/>
              <a:cs typeface="Titr" pitchFamily="2" charset="0"/>
            </a:endParaRPr>
          </a:p>
        </p:txBody>
      </p:sp>
      <p:sp>
        <p:nvSpPr>
          <p:cNvPr id="109595" name="Text Box 27"/>
          <p:cNvSpPr txBox="1">
            <a:spLocks noChangeArrowheads="1"/>
          </p:cNvSpPr>
          <p:nvPr/>
        </p:nvSpPr>
        <p:spPr bwMode="auto">
          <a:xfrm>
            <a:off x="85725" y="2217738"/>
            <a:ext cx="109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54،000</a:t>
            </a:r>
            <a:endParaRPr lang="en-US" altLang="en-US" sz="1400">
              <a:solidFill>
                <a:srgbClr val="003366"/>
              </a:solidFill>
              <a:latin typeface="Calibri" panose="020F0502020204030204" pitchFamily="34" charset="0"/>
              <a:cs typeface="Titr" pitchFamily="2" charset="0"/>
            </a:endParaRPr>
          </a:p>
        </p:txBody>
      </p:sp>
      <p:sp>
        <p:nvSpPr>
          <p:cNvPr id="109596" name="Text Box 28"/>
          <p:cNvSpPr txBox="1">
            <a:spLocks noChangeArrowheads="1"/>
          </p:cNvSpPr>
          <p:nvPr/>
        </p:nvSpPr>
        <p:spPr bwMode="auto">
          <a:xfrm>
            <a:off x="1236663" y="3006725"/>
            <a:ext cx="1522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خريد:</a:t>
            </a:r>
            <a:endParaRPr lang="en-US" altLang="en-US" sz="1400">
              <a:solidFill>
                <a:srgbClr val="003366"/>
              </a:solidFill>
              <a:latin typeface="Calibri" panose="020F0502020204030204" pitchFamily="34" charset="0"/>
              <a:cs typeface="Titr" pitchFamily="2" charset="0"/>
            </a:endParaRPr>
          </a:p>
        </p:txBody>
      </p:sp>
      <p:sp>
        <p:nvSpPr>
          <p:cNvPr id="109597" name="Text Box 29"/>
          <p:cNvSpPr txBox="1">
            <a:spLocks noChangeArrowheads="1"/>
          </p:cNvSpPr>
          <p:nvPr/>
        </p:nvSpPr>
        <p:spPr bwMode="auto">
          <a:xfrm>
            <a:off x="1322388" y="3813175"/>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مانده:</a:t>
            </a:r>
            <a:endParaRPr lang="en-US" altLang="en-US" sz="1400">
              <a:solidFill>
                <a:srgbClr val="003366"/>
              </a:solidFill>
              <a:latin typeface="Calibri" panose="020F0502020204030204" pitchFamily="34" charset="0"/>
              <a:cs typeface="Titr" pitchFamily="2" charset="0"/>
            </a:endParaRPr>
          </a:p>
        </p:txBody>
      </p:sp>
      <p:sp>
        <p:nvSpPr>
          <p:cNvPr id="109598" name="Text Box 30"/>
          <p:cNvSpPr txBox="1">
            <a:spLocks noChangeArrowheads="1"/>
          </p:cNvSpPr>
          <p:nvPr/>
        </p:nvSpPr>
        <p:spPr bwMode="auto">
          <a:xfrm>
            <a:off x="-36513" y="3822700"/>
            <a:ext cx="12096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a:t>
            </a:r>
            <a:endParaRPr lang="en-US" altLang="en-US" sz="1400">
              <a:solidFill>
                <a:srgbClr val="003366"/>
              </a:solidFill>
              <a:latin typeface="Calibri" panose="020F0502020204030204" pitchFamily="34" charset="0"/>
              <a:cs typeface="Titr" pitchFamily="2" charset="0"/>
            </a:endParaRPr>
          </a:p>
        </p:txBody>
      </p:sp>
      <p:sp>
        <p:nvSpPr>
          <p:cNvPr id="109599" name="Text Box 31"/>
          <p:cNvSpPr txBox="1">
            <a:spLocks noChangeArrowheads="1"/>
          </p:cNvSpPr>
          <p:nvPr/>
        </p:nvSpPr>
        <p:spPr bwMode="auto">
          <a:xfrm>
            <a:off x="390525" y="5565775"/>
            <a:ext cx="81375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500">
                <a:solidFill>
                  <a:srgbClr val="0000CC"/>
                </a:solidFill>
                <a:latin typeface="Calibri" panose="020F0502020204030204" pitchFamily="34" charset="0"/>
                <a:cs typeface="Titr" pitchFamily="2" charset="0"/>
              </a:rPr>
              <a:t>در چهارمين دوره مالياتي </a:t>
            </a:r>
            <a:r>
              <a:rPr lang="en-US" altLang="en-US" sz="1500">
                <a:solidFill>
                  <a:srgbClr val="0000CC"/>
                </a:solidFill>
                <a:latin typeface="Calibri" panose="020F0502020204030204" pitchFamily="34" charset="0"/>
                <a:cs typeface="Titr" pitchFamily="2" charset="0"/>
              </a:rPr>
              <a:t>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بازرگاني</a:t>
            </a:r>
            <a:r>
              <a:rPr lang="fa-IR" altLang="en-US" sz="1500">
                <a:solidFill>
                  <a:srgbClr val="0000CC"/>
                </a:solidFill>
                <a:latin typeface="Calibri" panose="020F0502020204030204" pitchFamily="34" charset="0"/>
                <a:cs typeface="Titr" pitchFamily="2" charset="0"/>
              </a:rPr>
              <a:t> فرضي، بخشي از كالاهاي فروخته شده در اولين دوره مالياتي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a:t>
            </a:r>
            <a:r>
              <a:rPr lang="fa-IR" altLang="en-US" sz="1500">
                <a:solidFill>
                  <a:srgbClr val="0000CC"/>
                </a:solidFill>
                <a:latin typeface="Calibri" panose="020F0502020204030204" pitchFamily="34" charset="0"/>
                <a:cs typeface="Titr" pitchFamily="2" charset="0"/>
              </a:rPr>
              <a:t> به شركت مرجوع گرديده و با ضرر به مشتري ديگري فروخته مي‌شود/</a:t>
            </a:r>
            <a:endParaRPr lang="en-US" altLang="en-US" sz="1500">
              <a:solidFill>
                <a:srgbClr val="0000CC"/>
              </a:solidFill>
              <a:latin typeface="Calibri" panose="020F0502020204030204" pitchFamily="34" charset="0"/>
              <a:cs typeface="Titr" pitchFamily="2" charset="0"/>
            </a:endParaRPr>
          </a:p>
        </p:txBody>
      </p:sp>
      <p:sp>
        <p:nvSpPr>
          <p:cNvPr id="109600" name="Text Box 32"/>
          <p:cNvSpPr txBox="1">
            <a:spLocks noChangeArrowheads="1"/>
          </p:cNvSpPr>
          <p:nvPr/>
        </p:nvSpPr>
        <p:spPr bwMode="auto">
          <a:xfrm>
            <a:off x="0" y="6108700"/>
            <a:ext cx="8893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pPr>
            <a:r>
              <a:rPr lang="fa-IR" altLang="en-US" sz="1500">
                <a:solidFill>
                  <a:srgbClr val="0000CC"/>
                </a:solidFill>
                <a:latin typeface="Calibri" panose="020F0502020204030204" pitchFamily="34" charset="0"/>
                <a:cs typeface="Titr" pitchFamily="2" charset="0"/>
              </a:rPr>
              <a:t>اضافه پرداختي ماليات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شركت بازرگاني بابت مرجوع شدن كالا و فروش مجدد كالا با ضرر قابل استرداد به مودي مي‌باشد/ </a:t>
            </a:r>
            <a:endParaRPr lang="en-US" altLang="en-US" sz="1500">
              <a:solidFill>
                <a:srgbClr val="0000CC"/>
              </a:solidFill>
              <a:latin typeface="Calibri" panose="020F0502020204030204" pitchFamily="34" charset="0"/>
              <a:cs typeface="Titr" pitchFamily="2" charset="0"/>
            </a:endParaRPr>
          </a:p>
        </p:txBody>
      </p:sp>
      <p:sp>
        <p:nvSpPr>
          <p:cNvPr id="109601" name="Text Box 33"/>
          <p:cNvSpPr txBox="1">
            <a:spLocks noChangeArrowheads="1"/>
          </p:cNvSpPr>
          <p:nvPr/>
        </p:nvSpPr>
        <p:spPr bwMode="auto">
          <a:xfrm>
            <a:off x="3573463" y="157162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فروش</a:t>
            </a:r>
            <a:endParaRPr lang="en-US" altLang="en-US" sz="1600">
              <a:solidFill>
                <a:srgbClr val="003366"/>
              </a:solidFill>
              <a:latin typeface="Calibri" panose="020F0502020204030204" pitchFamily="34" charset="0"/>
              <a:cs typeface="Titr" pitchFamily="2" charset="0"/>
            </a:endParaRPr>
          </a:p>
        </p:txBody>
      </p:sp>
      <p:sp>
        <p:nvSpPr>
          <p:cNvPr id="144" name="Line 34"/>
          <p:cNvSpPr>
            <a:spLocks noChangeShapeType="1"/>
          </p:cNvSpPr>
          <p:nvPr/>
        </p:nvSpPr>
        <p:spPr bwMode="auto">
          <a:xfrm>
            <a:off x="8243888" y="1970088"/>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9603" name="Text Box 35"/>
          <p:cNvSpPr txBox="1">
            <a:spLocks noChangeArrowheads="1"/>
          </p:cNvSpPr>
          <p:nvPr/>
        </p:nvSpPr>
        <p:spPr bwMode="auto">
          <a:xfrm>
            <a:off x="7821613" y="251301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a:t>
            </a:r>
            <a:endParaRPr lang="en-US" altLang="en-US" sz="1400">
              <a:solidFill>
                <a:srgbClr val="003366"/>
              </a:solidFill>
              <a:latin typeface="Calibri" panose="020F0502020204030204" pitchFamily="34" charset="0"/>
              <a:cs typeface="Titr" pitchFamily="2" charset="0"/>
            </a:endParaRPr>
          </a:p>
        </p:txBody>
      </p:sp>
      <p:sp>
        <p:nvSpPr>
          <p:cNvPr id="146" name="Rectangle 36"/>
          <p:cNvSpPr>
            <a:spLocks noChangeArrowheads="1"/>
          </p:cNvSpPr>
          <p:nvPr/>
        </p:nvSpPr>
        <p:spPr bwMode="auto">
          <a:xfrm>
            <a:off x="2849563" y="1970088"/>
            <a:ext cx="3024187"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47" name="Line 37"/>
          <p:cNvSpPr>
            <a:spLocks noChangeShapeType="1"/>
          </p:cNvSpPr>
          <p:nvPr/>
        </p:nvSpPr>
        <p:spPr bwMode="auto">
          <a:xfrm>
            <a:off x="4722813" y="1971675"/>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8" name="Line 38"/>
          <p:cNvSpPr>
            <a:spLocks noChangeShapeType="1"/>
          </p:cNvSpPr>
          <p:nvPr/>
        </p:nvSpPr>
        <p:spPr bwMode="auto">
          <a:xfrm>
            <a:off x="3641725" y="1970088"/>
            <a:ext cx="1588"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9" name="Line 39"/>
          <p:cNvSpPr>
            <a:spLocks noChangeShapeType="1"/>
          </p:cNvSpPr>
          <p:nvPr/>
        </p:nvSpPr>
        <p:spPr bwMode="auto">
          <a:xfrm flipH="1">
            <a:off x="2849563" y="2401888"/>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9608" name="Text Box 40"/>
          <p:cNvSpPr txBox="1">
            <a:spLocks noChangeArrowheads="1"/>
          </p:cNvSpPr>
          <p:nvPr/>
        </p:nvSpPr>
        <p:spPr bwMode="auto">
          <a:xfrm>
            <a:off x="5089525" y="2016125"/>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09609" name="Text Box 41"/>
          <p:cNvSpPr txBox="1">
            <a:spLocks noChangeArrowheads="1"/>
          </p:cNvSpPr>
          <p:nvPr/>
        </p:nvSpPr>
        <p:spPr bwMode="auto">
          <a:xfrm>
            <a:off x="3786188" y="2028825"/>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09610" name="Text Box 42"/>
          <p:cNvSpPr txBox="1">
            <a:spLocks noChangeArrowheads="1"/>
          </p:cNvSpPr>
          <p:nvPr/>
        </p:nvSpPr>
        <p:spPr bwMode="auto">
          <a:xfrm>
            <a:off x="2843213" y="2008188"/>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53" name="Line 43"/>
          <p:cNvSpPr>
            <a:spLocks noChangeShapeType="1"/>
          </p:cNvSpPr>
          <p:nvPr/>
        </p:nvSpPr>
        <p:spPr bwMode="auto">
          <a:xfrm flipH="1">
            <a:off x="2849563" y="4921250"/>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09612" name="Text Box 44"/>
          <p:cNvSpPr txBox="1">
            <a:spLocks noChangeArrowheads="1"/>
          </p:cNvSpPr>
          <p:nvPr/>
        </p:nvSpPr>
        <p:spPr bwMode="auto">
          <a:xfrm>
            <a:off x="5053013" y="4994275"/>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09613" name="Text Box 45"/>
          <p:cNvSpPr txBox="1">
            <a:spLocks noChangeArrowheads="1"/>
          </p:cNvSpPr>
          <p:nvPr/>
        </p:nvSpPr>
        <p:spPr bwMode="auto">
          <a:xfrm>
            <a:off x="3570288" y="2535238"/>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1،800،000</a:t>
            </a:r>
            <a:endParaRPr lang="en-US" altLang="en-US" sz="1400">
              <a:solidFill>
                <a:srgbClr val="003366"/>
              </a:solidFill>
              <a:latin typeface="Calibri" panose="020F0502020204030204" pitchFamily="34" charset="0"/>
              <a:cs typeface="Titr" pitchFamily="2" charset="0"/>
            </a:endParaRPr>
          </a:p>
        </p:txBody>
      </p:sp>
      <p:sp>
        <p:nvSpPr>
          <p:cNvPr id="109614" name="Text Box 46"/>
          <p:cNvSpPr txBox="1">
            <a:spLocks noChangeArrowheads="1"/>
          </p:cNvSpPr>
          <p:nvPr/>
        </p:nvSpPr>
        <p:spPr bwMode="auto">
          <a:xfrm>
            <a:off x="3641725" y="504190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1،800،000</a:t>
            </a:r>
            <a:endParaRPr lang="en-US" altLang="en-US" sz="1400">
              <a:solidFill>
                <a:srgbClr val="003366"/>
              </a:solidFill>
              <a:latin typeface="Calibri" panose="020F0502020204030204" pitchFamily="34" charset="0"/>
              <a:cs typeface="Titr" pitchFamily="2" charset="0"/>
            </a:endParaRPr>
          </a:p>
        </p:txBody>
      </p:sp>
      <p:sp>
        <p:nvSpPr>
          <p:cNvPr id="109615" name="Text Box 47"/>
          <p:cNvSpPr txBox="1">
            <a:spLocks noChangeArrowheads="1"/>
          </p:cNvSpPr>
          <p:nvPr/>
        </p:nvSpPr>
        <p:spPr bwMode="auto">
          <a:xfrm>
            <a:off x="2771775" y="2519363"/>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54،000</a:t>
            </a:r>
            <a:endParaRPr lang="en-US" altLang="en-US" sz="1400">
              <a:solidFill>
                <a:srgbClr val="003366"/>
              </a:solidFill>
              <a:latin typeface="Calibri" panose="020F0502020204030204" pitchFamily="34" charset="0"/>
              <a:cs typeface="Titr" pitchFamily="2" charset="0"/>
            </a:endParaRPr>
          </a:p>
        </p:txBody>
      </p:sp>
      <p:sp>
        <p:nvSpPr>
          <p:cNvPr id="109616" name="Text Box 48"/>
          <p:cNvSpPr txBox="1">
            <a:spLocks noChangeArrowheads="1"/>
          </p:cNvSpPr>
          <p:nvPr/>
        </p:nvSpPr>
        <p:spPr bwMode="auto">
          <a:xfrm>
            <a:off x="4938713" y="2530475"/>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C</a:t>
            </a:r>
            <a:endParaRPr lang="en-US" altLang="en-US" sz="1400">
              <a:solidFill>
                <a:srgbClr val="003366"/>
              </a:solidFill>
              <a:latin typeface="Calibri" panose="020F0502020204030204" pitchFamily="34" charset="0"/>
              <a:cs typeface="Titr" pitchFamily="2" charset="0"/>
            </a:endParaRPr>
          </a:p>
        </p:txBody>
      </p:sp>
      <p:sp>
        <p:nvSpPr>
          <p:cNvPr id="159" name="Line 49"/>
          <p:cNvSpPr>
            <a:spLocks noChangeShapeType="1"/>
          </p:cNvSpPr>
          <p:nvPr/>
        </p:nvSpPr>
        <p:spPr bwMode="auto">
          <a:xfrm>
            <a:off x="5081588" y="1971675"/>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9618" name="Text Box 50"/>
          <p:cNvSpPr txBox="1">
            <a:spLocks noChangeArrowheads="1"/>
          </p:cNvSpPr>
          <p:nvPr/>
        </p:nvSpPr>
        <p:spPr bwMode="auto">
          <a:xfrm>
            <a:off x="4716463" y="2514600"/>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a:t>
            </a:r>
            <a:endParaRPr lang="en-US" altLang="en-US" sz="1400">
              <a:solidFill>
                <a:srgbClr val="003366"/>
              </a:solidFill>
              <a:latin typeface="Calibri" panose="020F0502020204030204" pitchFamily="34" charset="0"/>
              <a:cs typeface="Titr" pitchFamily="2" charset="0"/>
            </a:endParaRPr>
          </a:p>
        </p:txBody>
      </p:sp>
      <p:sp>
        <p:nvSpPr>
          <p:cNvPr id="109619" name="Text Box 51"/>
          <p:cNvSpPr txBox="1">
            <a:spLocks noChangeArrowheads="1"/>
          </p:cNvSpPr>
          <p:nvPr/>
        </p:nvSpPr>
        <p:spPr bwMode="auto">
          <a:xfrm>
            <a:off x="2760663" y="5037138"/>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36،000</a:t>
            </a:r>
            <a:endParaRPr lang="en-US" altLang="en-US" sz="1400">
              <a:solidFill>
                <a:srgbClr val="003366"/>
              </a:solidFill>
              <a:latin typeface="Calibri" panose="020F0502020204030204" pitchFamily="34" charset="0"/>
              <a:cs typeface="Titr" pitchFamily="2" charset="0"/>
            </a:endParaRPr>
          </a:p>
        </p:txBody>
      </p:sp>
      <p:sp>
        <p:nvSpPr>
          <p:cNvPr id="109620" name="Text Box 52"/>
          <p:cNvSpPr txBox="1">
            <a:spLocks noChangeArrowheads="1"/>
          </p:cNvSpPr>
          <p:nvPr/>
        </p:nvSpPr>
        <p:spPr bwMode="auto">
          <a:xfrm>
            <a:off x="5986463" y="5037138"/>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60،000</a:t>
            </a:r>
            <a:endParaRPr lang="en-US" altLang="en-US" sz="1400">
              <a:solidFill>
                <a:srgbClr val="003366"/>
              </a:solidFill>
              <a:latin typeface="Calibri" panose="020F0502020204030204" pitchFamily="34" charset="0"/>
              <a:cs typeface="Titr" pitchFamily="2" charset="0"/>
            </a:endParaRPr>
          </a:p>
        </p:txBody>
      </p:sp>
      <p:sp>
        <p:nvSpPr>
          <p:cNvPr id="109621" name="Text Box 53"/>
          <p:cNvSpPr txBox="1">
            <a:spLocks noChangeArrowheads="1"/>
          </p:cNvSpPr>
          <p:nvPr/>
        </p:nvSpPr>
        <p:spPr bwMode="auto">
          <a:xfrm>
            <a:off x="34925" y="3033713"/>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60،000</a:t>
            </a:r>
            <a:endParaRPr lang="en-US" altLang="en-US" sz="1400">
              <a:solidFill>
                <a:srgbClr val="003366"/>
              </a:solidFill>
              <a:latin typeface="Calibri" panose="020F0502020204030204" pitchFamily="34" charset="0"/>
              <a:cs typeface="Titr" pitchFamily="2" charset="0"/>
            </a:endParaRPr>
          </a:p>
        </p:txBody>
      </p:sp>
      <p:sp>
        <p:nvSpPr>
          <p:cNvPr id="109622" name="Text Box 54"/>
          <p:cNvSpPr txBox="1">
            <a:spLocks noChangeArrowheads="1"/>
          </p:cNvSpPr>
          <p:nvPr/>
        </p:nvSpPr>
        <p:spPr bwMode="auto">
          <a:xfrm>
            <a:off x="7859713" y="2085975"/>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09623" name="Text Box 55"/>
          <p:cNvSpPr txBox="1">
            <a:spLocks noChangeArrowheads="1"/>
          </p:cNvSpPr>
          <p:nvPr/>
        </p:nvSpPr>
        <p:spPr bwMode="auto">
          <a:xfrm>
            <a:off x="4678363" y="208915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09624" name="TextBox 165"/>
          <p:cNvSpPr txBox="1">
            <a:spLocks noChangeArrowheads="1"/>
          </p:cNvSpPr>
          <p:nvPr/>
        </p:nvSpPr>
        <p:spPr bwMode="auto">
          <a:xfrm>
            <a:off x="500063" y="66992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AutoShape 2"/>
          <p:cNvSpPr>
            <a:spLocks noChangeArrowheads="1"/>
          </p:cNvSpPr>
          <p:nvPr/>
        </p:nvSpPr>
        <p:spPr bwMode="auto">
          <a:xfrm>
            <a:off x="468313" y="5516563"/>
            <a:ext cx="7991475" cy="927100"/>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5" name="AutoShape 3"/>
          <p:cNvSpPr>
            <a:spLocks noChangeArrowheads="1"/>
          </p:cNvSpPr>
          <p:nvPr/>
        </p:nvSpPr>
        <p:spPr bwMode="auto">
          <a:xfrm>
            <a:off x="625475" y="1533525"/>
            <a:ext cx="7991475" cy="125413"/>
          </a:xfrm>
          <a:prstGeom prst="leftRightArrow">
            <a:avLst>
              <a:gd name="adj1" fmla="val 50000"/>
              <a:gd name="adj2" fmla="val 288945"/>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1620" name="Text Box 4"/>
          <p:cNvSpPr txBox="1">
            <a:spLocks noChangeArrowheads="1"/>
          </p:cNvSpPr>
          <p:nvPr/>
        </p:nvSpPr>
        <p:spPr bwMode="auto">
          <a:xfrm>
            <a:off x="1238250" y="1204913"/>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فروش كالاي موجود در انبار</a:t>
            </a:r>
            <a:endParaRPr lang="en-US" altLang="en-US">
              <a:solidFill>
                <a:srgbClr val="003366"/>
              </a:solidFill>
              <a:latin typeface="Calibri" panose="020F0502020204030204" pitchFamily="34" charset="0"/>
              <a:cs typeface="Titr" pitchFamily="2" charset="0"/>
            </a:endParaRPr>
          </a:p>
        </p:txBody>
      </p:sp>
      <p:sp>
        <p:nvSpPr>
          <p:cNvPr id="107" name="Rectangle 5"/>
          <p:cNvSpPr>
            <a:spLocks noChangeArrowheads="1"/>
          </p:cNvSpPr>
          <p:nvPr/>
        </p:nvSpPr>
        <p:spPr bwMode="auto">
          <a:xfrm>
            <a:off x="6011863" y="2022475"/>
            <a:ext cx="3024187"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08" name="Line 6"/>
          <p:cNvSpPr>
            <a:spLocks noChangeShapeType="1"/>
          </p:cNvSpPr>
          <p:nvPr/>
        </p:nvSpPr>
        <p:spPr bwMode="auto">
          <a:xfrm>
            <a:off x="7885113" y="2024063"/>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09" name="Line 7"/>
          <p:cNvSpPr>
            <a:spLocks noChangeShapeType="1"/>
          </p:cNvSpPr>
          <p:nvPr/>
        </p:nvSpPr>
        <p:spPr bwMode="auto">
          <a:xfrm>
            <a:off x="6804025" y="2022475"/>
            <a:ext cx="1588"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0" name="Line 8"/>
          <p:cNvSpPr>
            <a:spLocks noChangeShapeType="1"/>
          </p:cNvSpPr>
          <p:nvPr/>
        </p:nvSpPr>
        <p:spPr bwMode="auto">
          <a:xfrm flipH="1">
            <a:off x="6011863" y="2454275"/>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1625" name="Text Box 9"/>
          <p:cNvSpPr txBox="1">
            <a:spLocks noChangeArrowheads="1"/>
          </p:cNvSpPr>
          <p:nvPr/>
        </p:nvSpPr>
        <p:spPr bwMode="auto">
          <a:xfrm>
            <a:off x="8308975" y="2068513"/>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11626" name="Text Box 10"/>
          <p:cNvSpPr txBox="1">
            <a:spLocks noChangeArrowheads="1"/>
          </p:cNvSpPr>
          <p:nvPr/>
        </p:nvSpPr>
        <p:spPr bwMode="auto">
          <a:xfrm>
            <a:off x="6948488" y="2081213"/>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11627" name="Text Box 11"/>
          <p:cNvSpPr txBox="1">
            <a:spLocks noChangeArrowheads="1"/>
          </p:cNvSpPr>
          <p:nvPr/>
        </p:nvSpPr>
        <p:spPr bwMode="auto">
          <a:xfrm>
            <a:off x="6005513" y="2060575"/>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14" name="Line 12"/>
          <p:cNvSpPr>
            <a:spLocks noChangeShapeType="1"/>
          </p:cNvSpPr>
          <p:nvPr/>
        </p:nvSpPr>
        <p:spPr bwMode="auto">
          <a:xfrm flipH="1">
            <a:off x="6011863" y="4973638"/>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1629" name="Text Box 13"/>
          <p:cNvSpPr txBox="1">
            <a:spLocks noChangeArrowheads="1"/>
          </p:cNvSpPr>
          <p:nvPr/>
        </p:nvSpPr>
        <p:spPr bwMode="auto">
          <a:xfrm>
            <a:off x="8215313" y="5046663"/>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11630" name="Text Box 14"/>
          <p:cNvSpPr txBox="1">
            <a:spLocks noChangeArrowheads="1"/>
          </p:cNvSpPr>
          <p:nvPr/>
        </p:nvSpPr>
        <p:spPr bwMode="auto">
          <a:xfrm>
            <a:off x="6804025" y="5094288"/>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0</a:t>
            </a:r>
            <a:endParaRPr lang="en-US" altLang="en-US" sz="1400">
              <a:solidFill>
                <a:srgbClr val="003366"/>
              </a:solidFill>
              <a:latin typeface="Calibri" panose="020F0502020204030204" pitchFamily="34" charset="0"/>
              <a:cs typeface="Titr" pitchFamily="2" charset="0"/>
            </a:endParaRPr>
          </a:p>
        </p:txBody>
      </p:sp>
      <p:sp>
        <p:nvSpPr>
          <p:cNvPr id="111631" name="Text Box 15"/>
          <p:cNvSpPr txBox="1">
            <a:spLocks noChangeArrowheads="1"/>
          </p:cNvSpPr>
          <p:nvPr/>
        </p:nvSpPr>
        <p:spPr bwMode="auto">
          <a:xfrm>
            <a:off x="6818313" y="1690688"/>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a:t>
            </a:r>
            <a:endParaRPr lang="en-US" altLang="en-US">
              <a:solidFill>
                <a:srgbClr val="003366"/>
              </a:solidFill>
              <a:latin typeface="Calibri" panose="020F0502020204030204" pitchFamily="34" charset="0"/>
              <a:cs typeface="Titr" pitchFamily="2" charset="0"/>
            </a:endParaRPr>
          </a:p>
        </p:txBody>
      </p:sp>
      <p:sp>
        <p:nvSpPr>
          <p:cNvPr id="118" name="Rectangle 16"/>
          <p:cNvSpPr>
            <a:spLocks noChangeArrowheads="1"/>
          </p:cNvSpPr>
          <p:nvPr/>
        </p:nvSpPr>
        <p:spPr bwMode="auto">
          <a:xfrm>
            <a:off x="71438" y="2025650"/>
            <a:ext cx="2628900"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1633" name="Text Box 17"/>
          <p:cNvSpPr txBox="1">
            <a:spLocks noChangeArrowheads="1"/>
          </p:cNvSpPr>
          <p:nvPr/>
        </p:nvSpPr>
        <p:spPr bwMode="auto">
          <a:xfrm>
            <a:off x="247650" y="4616450"/>
            <a:ext cx="21685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600">
                <a:solidFill>
                  <a:srgbClr val="006600"/>
                </a:solidFill>
                <a:latin typeface="Calibri" panose="020F0502020204030204" pitchFamily="34" charset="0"/>
                <a:cs typeface="Titr" pitchFamily="2" charset="0"/>
              </a:rPr>
              <a:t>پرداختي مودي به سازمان امور مالياتي</a:t>
            </a:r>
            <a:endParaRPr lang="en-US" altLang="en-US" sz="1600">
              <a:solidFill>
                <a:srgbClr val="006600"/>
              </a:solidFill>
              <a:latin typeface="Calibri" panose="020F0502020204030204" pitchFamily="34" charset="0"/>
              <a:cs typeface="Titr" pitchFamily="2" charset="0"/>
            </a:endParaRPr>
          </a:p>
        </p:txBody>
      </p:sp>
      <p:sp>
        <p:nvSpPr>
          <p:cNvPr id="120" name="Line 18"/>
          <p:cNvSpPr>
            <a:spLocks noChangeShapeType="1"/>
          </p:cNvSpPr>
          <p:nvPr/>
        </p:nvSpPr>
        <p:spPr bwMode="auto">
          <a:xfrm>
            <a:off x="57150" y="3651250"/>
            <a:ext cx="26431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1635" name="Text Box 19"/>
          <p:cNvSpPr txBox="1">
            <a:spLocks noChangeArrowheads="1"/>
          </p:cNvSpPr>
          <p:nvPr/>
        </p:nvSpPr>
        <p:spPr bwMode="auto">
          <a:xfrm>
            <a:off x="569913" y="1704975"/>
            <a:ext cx="159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اظهارنامه</a:t>
            </a:r>
            <a:endParaRPr lang="en-US" altLang="en-US">
              <a:solidFill>
                <a:srgbClr val="003366"/>
              </a:solidFill>
              <a:latin typeface="Calibri" panose="020F0502020204030204" pitchFamily="34" charset="0"/>
              <a:cs typeface="Titr" pitchFamily="2" charset="0"/>
            </a:endParaRPr>
          </a:p>
        </p:txBody>
      </p:sp>
      <p:sp>
        <p:nvSpPr>
          <p:cNvPr id="122" name="Line 20"/>
          <p:cNvSpPr>
            <a:spLocks noChangeShapeType="1"/>
          </p:cNvSpPr>
          <p:nvPr/>
        </p:nvSpPr>
        <p:spPr bwMode="auto">
          <a:xfrm>
            <a:off x="63500" y="4443413"/>
            <a:ext cx="2636838"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23" name="Line 21"/>
          <p:cNvSpPr>
            <a:spLocks noChangeShapeType="1"/>
          </p:cNvSpPr>
          <p:nvPr/>
        </p:nvSpPr>
        <p:spPr bwMode="auto">
          <a:xfrm>
            <a:off x="1222375" y="2024063"/>
            <a:ext cx="0" cy="242093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24" name="Line 22"/>
          <p:cNvSpPr>
            <a:spLocks noChangeShapeType="1"/>
          </p:cNvSpPr>
          <p:nvPr/>
        </p:nvSpPr>
        <p:spPr bwMode="auto">
          <a:xfrm flipV="1">
            <a:off x="69850" y="2860675"/>
            <a:ext cx="26304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1639" name="Text Box 23"/>
          <p:cNvSpPr txBox="1">
            <a:spLocks noChangeArrowheads="1"/>
          </p:cNvSpPr>
          <p:nvPr/>
        </p:nvSpPr>
        <p:spPr bwMode="auto">
          <a:xfrm>
            <a:off x="1193800" y="2254250"/>
            <a:ext cx="159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فروش:</a:t>
            </a:r>
            <a:endParaRPr lang="en-US" altLang="en-US" sz="1400">
              <a:solidFill>
                <a:srgbClr val="003366"/>
              </a:solidFill>
              <a:latin typeface="Calibri" panose="020F0502020204030204" pitchFamily="34" charset="0"/>
              <a:cs typeface="Titr" pitchFamily="2" charset="0"/>
            </a:endParaRPr>
          </a:p>
        </p:txBody>
      </p:sp>
      <p:sp>
        <p:nvSpPr>
          <p:cNvPr id="111640" name="Text Box 24"/>
          <p:cNvSpPr txBox="1">
            <a:spLocks noChangeArrowheads="1"/>
          </p:cNvSpPr>
          <p:nvPr/>
        </p:nvSpPr>
        <p:spPr bwMode="auto">
          <a:xfrm>
            <a:off x="85725" y="2271713"/>
            <a:ext cx="109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144،000</a:t>
            </a:r>
            <a:endParaRPr lang="en-US" altLang="en-US" sz="1400">
              <a:solidFill>
                <a:srgbClr val="003366"/>
              </a:solidFill>
              <a:latin typeface="Calibri" panose="020F0502020204030204" pitchFamily="34" charset="0"/>
              <a:cs typeface="Titr" pitchFamily="2" charset="0"/>
            </a:endParaRPr>
          </a:p>
        </p:txBody>
      </p:sp>
      <p:sp>
        <p:nvSpPr>
          <p:cNvPr id="111641" name="Text Box 25"/>
          <p:cNvSpPr txBox="1">
            <a:spLocks noChangeArrowheads="1"/>
          </p:cNvSpPr>
          <p:nvPr/>
        </p:nvSpPr>
        <p:spPr bwMode="auto">
          <a:xfrm>
            <a:off x="1236663" y="3060700"/>
            <a:ext cx="1522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خريد:</a:t>
            </a:r>
            <a:endParaRPr lang="en-US" altLang="en-US" sz="1400">
              <a:solidFill>
                <a:srgbClr val="003366"/>
              </a:solidFill>
              <a:latin typeface="Calibri" panose="020F0502020204030204" pitchFamily="34" charset="0"/>
              <a:cs typeface="Titr" pitchFamily="2" charset="0"/>
            </a:endParaRPr>
          </a:p>
        </p:txBody>
      </p:sp>
      <p:sp>
        <p:nvSpPr>
          <p:cNvPr id="111642" name="Text Box 26"/>
          <p:cNvSpPr txBox="1">
            <a:spLocks noChangeArrowheads="1"/>
          </p:cNvSpPr>
          <p:nvPr/>
        </p:nvSpPr>
        <p:spPr bwMode="auto">
          <a:xfrm>
            <a:off x="1322388" y="3867150"/>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مانده:</a:t>
            </a:r>
            <a:endParaRPr lang="en-US" altLang="en-US" sz="1400">
              <a:solidFill>
                <a:srgbClr val="003366"/>
              </a:solidFill>
              <a:latin typeface="Calibri" panose="020F0502020204030204" pitchFamily="34" charset="0"/>
              <a:cs typeface="Titr" pitchFamily="2" charset="0"/>
            </a:endParaRPr>
          </a:p>
        </p:txBody>
      </p:sp>
      <p:sp>
        <p:nvSpPr>
          <p:cNvPr id="111643" name="Text Box 27"/>
          <p:cNvSpPr txBox="1">
            <a:spLocks noChangeArrowheads="1"/>
          </p:cNvSpPr>
          <p:nvPr/>
        </p:nvSpPr>
        <p:spPr bwMode="auto">
          <a:xfrm>
            <a:off x="-36513" y="3876675"/>
            <a:ext cx="12096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144،000</a:t>
            </a:r>
            <a:endParaRPr lang="en-US" altLang="en-US" sz="1400">
              <a:solidFill>
                <a:srgbClr val="003366"/>
              </a:solidFill>
              <a:latin typeface="Calibri" panose="020F0502020204030204" pitchFamily="34" charset="0"/>
              <a:cs typeface="Titr" pitchFamily="2" charset="0"/>
            </a:endParaRPr>
          </a:p>
        </p:txBody>
      </p:sp>
      <p:sp>
        <p:nvSpPr>
          <p:cNvPr id="111644" name="Text Box 28"/>
          <p:cNvSpPr txBox="1">
            <a:spLocks noChangeArrowheads="1"/>
          </p:cNvSpPr>
          <p:nvPr/>
        </p:nvSpPr>
        <p:spPr bwMode="auto">
          <a:xfrm>
            <a:off x="390525" y="5565775"/>
            <a:ext cx="81375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500">
                <a:solidFill>
                  <a:srgbClr val="0000CC"/>
                </a:solidFill>
                <a:latin typeface="Calibri" panose="020F0502020204030204" pitchFamily="34" charset="0"/>
                <a:cs typeface="Titr" pitchFamily="2" charset="0"/>
              </a:rPr>
              <a:t>در پنجمين دوره مالياتي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 شركت بازرگاني فرضي، بخشي از كالاي خريداري شده در دومين دوره مالياتي را بفروش مي‌رساند/</a:t>
            </a:r>
            <a:endParaRPr lang="en-US" altLang="en-US" sz="1500">
              <a:solidFill>
                <a:srgbClr val="0000CC"/>
              </a:solidFill>
              <a:latin typeface="Calibri" panose="020F0502020204030204" pitchFamily="34" charset="0"/>
              <a:cs typeface="Titr" pitchFamily="2" charset="0"/>
            </a:endParaRPr>
          </a:p>
        </p:txBody>
      </p:sp>
      <p:sp>
        <p:nvSpPr>
          <p:cNvPr id="111645" name="Text Box 29"/>
          <p:cNvSpPr txBox="1">
            <a:spLocks noChangeArrowheads="1"/>
          </p:cNvSpPr>
          <p:nvPr/>
        </p:nvSpPr>
        <p:spPr bwMode="auto">
          <a:xfrm>
            <a:off x="357188" y="6121400"/>
            <a:ext cx="814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pP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دريافتي شركت فرضي از خريداران كالا، به سازمان امور مالياتي پرداختي مي‌گردد/</a:t>
            </a:r>
            <a:endParaRPr lang="en-US" altLang="en-US" sz="1500" b="1">
              <a:solidFill>
                <a:srgbClr val="0000CC"/>
              </a:solidFill>
              <a:latin typeface="Calibri" panose="020F0502020204030204" pitchFamily="34" charset="0"/>
              <a:cs typeface="Titr" pitchFamily="2" charset="0"/>
            </a:endParaRPr>
          </a:p>
        </p:txBody>
      </p:sp>
      <p:sp>
        <p:nvSpPr>
          <p:cNvPr id="111646" name="Text Box 30"/>
          <p:cNvSpPr txBox="1">
            <a:spLocks noChangeArrowheads="1"/>
          </p:cNvSpPr>
          <p:nvPr/>
        </p:nvSpPr>
        <p:spPr bwMode="auto">
          <a:xfrm>
            <a:off x="3573463" y="1676400"/>
            <a:ext cx="1655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فروش</a:t>
            </a:r>
            <a:endParaRPr lang="en-US" altLang="en-US">
              <a:solidFill>
                <a:srgbClr val="003366"/>
              </a:solidFill>
              <a:latin typeface="Calibri" panose="020F0502020204030204" pitchFamily="34" charset="0"/>
              <a:cs typeface="Titr" pitchFamily="2" charset="0"/>
            </a:endParaRPr>
          </a:p>
        </p:txBody>
      </p:sp>
      <p:sp>
        <p:nvSpPr>
          <p:cNvPr id="133" name="Line 31"/>
          <p:cNvSpPr>
            <a:spLocks noChangeShapeType="1"/>
          </p:cNvSpPr>
          <p:nvPr/>
        </p:nvSpPr>
        <p:spPr bwMode="auto">
          <a:xfrm>
            <a:off x="8243888" y="2024063"/>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4" name="Rectangle 32"/>
          <p:cNvSpPr>
            <a:spLocks noChangeArrowheads="1"/>
          </p:cNvSpPr>
          <p:nvPr/>
        </p:nvSpPr>
        <p:spPr bwMode="auto">
          <a:xfrm>
            <a:off x="2849563" y="2024063"/>
            <a:ext cx="3024187"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35" name="Line 33"/>
          <p:cNvSpPr>
            <a:spLocks noChangeShapeType="1"/>
          </p:cNvSpPr>
          <p:nvPr/>
        </p:nvSpPr>
        <p:spPr bwMode="auto">
          <a:xfrm>
            <a:off x="4722813" y="2025650"/>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6" name="Line 34"/>
          <p:cNvSpPr>
            <a:spLocks noChangeShapeType="1"/>
          </p:cNvSpPr>
          <p:nvPr/>
        </p:nvSpPr>
        <p:spPr bwMode="auto">
          <a:xfrm>
            <a:off x="3641725" y="2024063"/>
            <a:ext cx="1588"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7" name="Line 35"/>
          <p:cNvSpPr>
            <a:spLocks noChangeShapeType="1"/>
          </p:cNvSpPr>
          <p:nvPr/>
        </p:nvSpPr>
        <p:spPr bwMode="auto">
          <a:xfrm flipH="1">
            <a:off x="2849563" y="2455863"/>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1652" name="Text Box 36"/>
          <p:cNvSpPr txBox="1">
            <a:spLocks noChangeArrowheads="1"/>
          </p:cNvSpPr>
          <p:nvPr/>
        </p:nvSpPr>
        <p:spPr bwMode="auto">
          <a:xfrm>
            <a:off x="5146675" y="207010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11653" name="Text Box 37"/>
          <p:cNvSpPr txBox="1">
            <a:spLocks noChangeArrowheads="1"/>
          </p:cNvSpPr>
          <p:nvPr/>
        </p:nvSpPr>
        <p:spPr bwMode="auto">
          <a:xfrm>
            <a:off x="3786188" y="2082800"/>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11654" name="Text Box 38"/>
          <p:cNvSpPr txBox="1">
            <a:spLocks noChangeArrowheads="1"/>
          </p:cNvSpPr>
          <p:nvPr/>
        </p:nvSpPr>
        <p:spPr bwMode="auto">
          <a:xfrm>
            <a:off x="2843213" y="2062163"/>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41" name="Line 39"/>
          <p:cNvSpPr>
            <a:spLocks noChangeShapeType="1"/>
          </p:cNvSpPr>
          <p:nvPr/>
        </p:nvSpPr>
        <p:spPr bwMode="auto">
          <a:xfrm flipH="1">
            <a:off x="2849563" y="4975225"/>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1656" name="Text Box 40"/>
          <p:cNvSpPr txBox="1">
            <a:spLocks noChangeArrowheads="1"/>
          </p:cNvSpPr>
          <p:nvPr/>
        </p:nvSpPr>
        <p:spPr bwMode="auto">
          <a:xfrm>
            <a:off x="5053013" y="5048250"/>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11657" name="Text Box 41"/>
          <p:cNvSpPr txBox="1">
            <a:spLocks noChangeArrowheads="1"/>
          </p:cNvSpPr>
          <p:nvPr/>
        </p:nvSpPr>
        <p:spPr bwMode="auto">
          <a:xfrm>
            <a:off x="3570288" y="2589213"/>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4،800،000</a:t>
            </a:r>
            <a:endParaRPr lang="en-US" altLang="en-US" sz="1400">
              <a:solidFill>
                <a:srgbClr val="003366"/>
              </a:solidFill>
              <a:latin typeface="Calibri" panose="020F0502020204030204" pitchFamily="34" charset="0"/>
              <a:cs typeface="Titr" pitchFamily="2" charset="0"/>
            </a:endParaRPr>
          </a:p>
        </p:txBody>
      </p:sp>
      <p:sp>
        <p:nvSpPr>
          <p:cNvPr id="111658" name="Text Box 42"/>
          <p:cNvSpPr txBox="1">
            <a:spLocks noChangeArrowheads="1"/>
          </p:cNvSpPr>
          <p:nvPr/>
        </p:nvSpPr>
        <p:spPr bwMode="auto">
          <a:xfrm>
            <a:off x="3641725" y="5095875"/>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4،800،000</a:t>
            </a:r>
            <a:endParaRPr lang="en-US" altLang="en-US" sz="1400">
              <a:solidFill>
                <a:srgbClr val="003366"/>
              </a:solidFill>
              <a:latin typeface="Calibri" panose="020F0502020204030204" pitchFamily="34" charset="0"/>
              <a:cs typeface="Titr" pitchFamily="2" charset="0"/>
            </a:endParaRPr>
          </a:p>
        </p:txBody>
      </p:sp>
      <p:sp>
        <p:nvSpPr>
          <p:cNvPr id="111659" name="Text Box 43"/>
          <p:cNvSpPr txBox="1">
            <a:spLocks noChangeArrowheads="1"/>
          </p:cNvSpPr>
          <p:nvPr/>
        </p:nvSpPr>
        <p:spPr bwMode="auto">
          <a:xfrm>
            <a:off x="2771775" y="2573338"/>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144،000</a:t>
            </a:r>
            <a:endParaRPr lang="en-US" altLang="en-US" sz="1400">
              <a:solidFill>
                <a:srgbClr val="003366"/>
              </a:solidFill>
              <a:latin typeface="Calibri" panose="020F0502020204030204" pitchFamily="34" charset="0"/>
              <a:cs typeface="Titr" pitchFamily="2" charset="0"/>
            </a:endParaRPr>
          </a:p>
        </p:txBody>
      </p:sp>
      <p:sp>
        <p:nvSpPr>
          <p:cNvPr id="111660" name="Text Box 44"/>
          <p:cNvSpPr txBox="1">
            <a:spLocks noChangeArrowheads="1"/>
          </p:cNvSpPr>
          <p:nvPr/>
        </p:nvSpPr>
        <p:spPr bwMode="auto">
          <a:xfrm>
            <a:off x="4938713" y="2584450"/>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B</a:t>
            </a:r>
            <a:endParaRPr lang="en-US" altLang="en-US" sz="1400">
              <a:solidFill>
                <a:srgbClr val="003366"/>
              </a:solidFill>
              <a:latin typeface="Calibri" panose="020F0502020204030204" pitchFamily="34" charset="0"/>
              <a:cs typeface="Titr" pitchFamily="2" charset="0"/>
            </a:endParaRPr>
          </a:p>
        </p:txBody>
      </p:sp>
      <p:sp>
        <p:nvSpPr>
          <p:cNvPr id="147" name="Line 45"/>
          <p:cNvSpPr>
            <a:spLocks noChangeShapeType="1"/>
          </p:cNvSpPr>
          <p:nvPr/>
        </p:nvSpPr>
        <p:spPr bwMode="auto">
          <a:xfrm>
            <a:off x="5081588" y="2025650"/>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1662" name="Text Box 46"/>
          <p:cNvSpPr txBox="1">
            <a:spLocks noChangeArrowheads="1"/>
          </p:cNvSpPr>
          <p:nvPr/>
        </p:nvSpPr>
        <p:spPr bwMode="auto">
          <a:xfrm>
            <a:off x="4716463" y="2568575"/>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4</a:t>
            </a:r>
            <a:endParaRPr lang="en-US" altLang="en-US" sz="1400">
              <a:solidFill>
                <a:srgbClr val="003366"/>
              </a:solidFill>
              <a:latin typeface="Calibri" panose="020F0502020204030204" pitchFamily="34" charset="0"/>
              <a:cs typeface="Titr" pitchFamily="2" charset="0"/>
            </a:endParaRPr>
          </a:p>
        </p:txBody>
      </p:sp>
      <p:sp>
        <p:nvSpPr>
          <p:cNvPr id="111663" name="Text Box 47"/>
          <p:cNvSpPr txBox="1">
            <a:spLocks noChangeArrowheads="1"/>
          </p:cNvSpPr>
          <p:nvPr/>
        </p:nvSpPr>
        <p:spPr bwMode="auto">
          <a:xfrm>
            <a:off x="2773363" y="5091113"/>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144،000</a:t>
            </a:r>
            <a:endParaRPr lang="en-US" altLang="en-US" sz="1400">
              <a:solidFill>
                <a:srgbClr val="003366"/>
              </a:solidFill>
              <a:latin typeface="Calibri" panose="020F0502020204030204" pitchFamily="34" charset="0"/>
              <a:cs typeface="Titr" pitchFamily="2" charset="0"/>
            </a:endParaRPr>
          </a:p>
        </p:txBody>
      </p:sp>
      <p:sp>
        <p:nvSpPr>
          <p:cNvPr id="111664" name="Text Box 48"/>
          <p:cNvSpPr txBox="1">
            <a:spLocks noChangeArrowheads="1"/>
          </p:cNvSpPr>
          <p:nvPr/>
        </p:nvSpPr>
        <p:spPr bwMode="auto">
          <a:xfrm>
            <a:off x="5986463" y="509111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0</a:t>
            </a:r>
            <a:endParaRPr lang="en-US" altLang="en-US" sz="1400">
              <a:solidFill>
                <a:srgbClr val="003366"/>
              </a:solidFill>
              <a:latin typeface="Calibri" panose="020F0502020204030204" pitchFamily="34" charset="0"/>
              <a:cs typeface="Titr" pitchFamily="2" charset="0"/>
            </a:endParaRPr>
          </a:p>
        </p:txBody>
      </p:sp>
      <p:sp>
        <p:nvSpPr>
          <p:cNvPr id="111665" name="Text Box 49"/>
          <p:cNvSpPr txBox="1">
            <a:spLocks noChangeArrowheads="1"/>
          </p:cNvSpPr>
          <p:nvPr/>
        </p:nvSpPr>
        <p:spPr bwMode="auto">
          <a:xfrm>
            <a:off x="34925" y="3087688"/>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0</a:t>
            </a:r>
            <a:endParaRPr lang="en-US" altLang="en-US" sz="1400">
              <a:solidFill>
                <a:srgbClr val="003366"/>
              </a:solidFill>
              <a:latin typeface="Calibri" panose="020F0502020204030204" pitchFamily="34" charset="0"/>
              <a:cs typeface="Titr" pitchFamily="2" charset="0"/>
            </a:endParaRPr>
          </a:p>
        </p:txBody>
      </p:sp>
      <p:sp>
        <p:nvSpPr>
          <p:cNvPr id="111666" name="Text Box 50"/>
          <p:cNvSpPr txBox="1">
            <a:spLocks noChangeArrowheads="1"/>
          </p:cNvSpPr>
          <p:nvPr/>
        </p:nvSpPr>
        <p:spPr bwMode="auto">
          <a:xfrm>
            <a:off x="7859713" y="213995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11667" name="Text Box 51"/>
          <p:cNvSpPr txBox="1">
            <a:spLocks noChangeArrowheads="1"/>
          </p:cNvSpPr>
          <p:nvPr/>
        </p:nvSpPr>
        <p:spPr bwMode="auto">
          <a:xfrm>
            <a:off x="4691063" y="2143125"/>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11668" name="TextBox 153"/>
          <p:cNvSpPr txBox="1">
            <a:spLocks noChangeArrowheads="1"/>
          </p:cNvSpPr>
          <p:nvPr/>
        </p:nvSpPr>
        <p:spPr bwMode="auto">
          <a:xfrm>
            <a:off x="428625" y="66992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AutoShape 2"/>
          <p:cNvSpPr>
            <a:spLocks noChangeArrowheads="1"/>
          </p:cNvSpPr>
          <p:nvPr/>
        </p:nvSpPr>
        <p:spPr bwMode="auto">
          <a:xfrm>
            <a:off x="468313" y="5589588"/>
            <a:ext cx="8064500" cy="854075"/>
          </a:xfrm>
          <a:prstGeom prst="plaque">
            <a:avLst>
              <a:gd name="adj" fmla="val 16667"/>
            </a:avLst>
          </a:prstGeom>
          <a:gradFill rotWithShape="1">
            <a:gsLst>
              <a:gs pos="0">
                <a:srgbClr val="6FA9B7"/>
              </a:gs>
              <a:gs pos="50000">
                <a:srgbClr val="5A5C6C"/>
              </a:gs>
              <a:gs pos="100000">
                <a:srgbClr val="6FA9B7"/>
              </a:gs>
            </a:gsLst>
            <a:lin ang="5400000" scaled="1"/>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3" name="AutoShape 3"/>
          <p:cNvSpPr>
            <a:spLocks noChangeArrowheads="1"/>
          </p:cNvSpPr>
          <p:nvPr/>
        </p:nvSpPr>
        <p:spPr bwMode="auto">
          <a:xfrm>
            <a:off x="571500" y="1500188"/>
            <a:ext cx="7991475" cy="268287"/>
          </a:xfrm>
          <a:prstGeom prst="leftRightArrow">
            <a:avLst>
              <a:gd name="adj1" fmla="val 50000"/>
              <a:gd name="adj2" fmla="val 274362"/>
            </a:avLst>
          </a:prstGeom>
          <a:gradFill rotWithShape="1">
            <a:gsLst>
              <a:gs pos="0">
                <a:srgbClr val="5B5D6B">
                  <a:gamma/>
                  <a:tint val="0"/>
                  <a:invGamma/>
                </a:srgbClr>
              </a:gs>
              <a:gs pos="100000">
                <a:srgbClr val="5B5D6B"/>
              </a:gs>
            </a:gsLst>
            <a:path path="rect">
              <a:fillToRect l="50000" t="50000" r="50000" b="50000"/>
            </a:path>
          </a:gradFill>
          <a:ln w="2857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3668" name="Text Box 4"/>
          <p:cNvSpPr txBox="1">
            <a:spLocks noChangeArrowheads="1"/>
          </p:cNvSpPr>
          <p:nvPr/>
        </p:nvSpPr>
        <p:spPr bwMode="auto">
          <a:xfrm>
            <a:off x="1238250" y="1204913"/>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a:solidFill>
                  <a:srgbClr val="003366"/>
                </a:solidFill>
                <a:latin typeface="Calibri" panose="020F0502020204030204" pitchFamily="34" charset="0"/>
                <a:cs typeface="Titr" pitchFamily="2" charset="0"/>
              </a:rPr>
              <a:t>خريد كالا و فروش آن با زيان</a:t>
            </a:r>
            <a:endParaRPr lang="en-US" altLang="en-US">
              <a:solidFill>
                <a:srgbClr val="003366"/>
              </a:solidFill>
              <a:latin typeface="Calibri" panose="020F0502020204030204" pitchFamily="34" charset="0"/>
              <a:cs typeface="Titr" pitchFamily="2" charset="0"/>
            </a:endParaRPr>
          </a:p>
        </p:txBody>
      </p:sp>
      <p:sp>
        <p:nvSpPr>
          <p:cNvPr id="115" name="Rectangle 5"/>
          <p:cNvSpPr>
            <a:spLocks noChangeArrowheads="1"/>
          </p:cNvSpPr>
          <p:nvPr/>
        </p:nvSpPr>
        <p:spPr bwMode="auto">
          <a:xfrm>
            <a:off x="6011863" y="2111375"/>
            <a:ext cx="3024187"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6" name="Line 6"/>
          <p:cNvSpPr>
            <a:spLocks noChangeShapeType="1"/>
          </p:cNvSpPr>
          <p:nvPr/>
        </p:nvSpPr>
        <p:spPr bwMode="auto">
          <a:xfrm>
            <a:off x="7885113" y="2112963"/>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7" name="Line 7"/>
          <p:cNvSpPr>
            <a:spLocks noChangeShapeType="1"/>
          </p:cNvSpPr>
          <p:nvPr/>
        </p:nvSpPr>
        <p:spPr bwMode="auto">
          <a:xfrm>
            <a:off x="6804025" y="2111375"/>
            <a:ext cx="1588" cy="34559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8" name="Line 8"/>
          <p:cNvSpPr>
            <a:spLocks noChangeShapeType="1"/>
          </p:cNvSpPr>
          <p:nvPr/>
        </p:nvSpPr>
        <p:spPr bwMode="auto">
          <a:xfrm flipH="1">
            <a:off x="6011863" y="2543175"/>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3673" name="Text Box 9"/>
          <p:cNvSpPr txBox="1">
            <a:spLocks noChangeArrowheads="1"/>
          </p:cNvSpPr>
          <p:nvPr/>
        </p:nvSpPr>
        <p:spPr bwMode="auto">
          <a:xfrm>
            <a:off x="8301038" y="2157413"/>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13674" name="Text Box 10"/>
          <p:cNvSpPr txBox="1">
            <a:spLocks noChangeArrowheads="1"/>
          </p:cNvSpPr>
          <p:nvPr/>
        </p:nvSpPr>
        <p:spPr bwMode="auto">
          <a:xfrm>
            <a:off x="6948488" y="2170113"/>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13675" name="Text Box 11"/>
          <p:cNvSpPr txBox="1">
            <a:spLocks noChangeArrowheads="1"/>
          </p:cNvSpPr>
          <p:nvPr/>
        </p:nvSpPr>
        <p:spPr bwMode="auto">
          <a:xfrm>
            <a:off x="6005513" y="2149475"/>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22" name="Line 12"/>
          <p:cNvSpPr>
            <a:spLocks noChangeShapeType="1"/>
          </p:cNvSpPr>
          <p:nvPr/>
        </p:nvSpPr>
        <p:spPr bwMode="auto">
          <a:xfrm flipH="1">
            <a:off x="6011863" y="5062538"/>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3677" name="Text Box 13"/>
          <p:cNvSpPr txBox="1">
            <a:spLocks noChangeArrowheads="1"/>
          </p:cNvSpPr>
          <p:nvPr/>
        </p:nvSpPr>
        <p:spPr bwMode="auto">
          <a:xfrm>
            <a:off x="8215313" y="5135563"/>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13678" name="Text Box 14"/>
          <p:cNvSpPr txBox="1">
            <a:spLocks noChangeArrowheads="1"/>
          </p:cNvSpPr>
          <p:nvPr/>
        </p:nvSpPr>
        <p:spPr bwMode="auto">
          <a:xfrm>
            <a:off x="8107363" y="2678113"/>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D</a:t>
            </a:r>
            <a:endParaRPr lang="en-US" altLang="en-US" sz="1400">
              <a:solidFill>
                <a:srgbClr val="003366"/>
              </a:solidFill>
              <a:latin typeface="Calibri" panose="020F0502020204030204" pitchFamily="34" charset="0"/>
              <a:cs typeface="Titr" pitchFamily="2" charset="0"/>
            </a:endParaRPr>
          </a:p>
        </p:txBody>
      </p:sp>
      <p:sp>
        <p:nvSpPr>
          <p:cNvPr id="113679" name="Text Box 15"/>
          <p:cNvSpPr txBox="1">
            <a:spLocks noChangeArrowheads="1"/>
          </p:cNvSpPr>
          <p:nvPr/>
        </p:nvSpPr>
        <p:spPr bwMode="auto">
          <a:xfrm>
            <a:off x="6732588" y="2676525"/>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20،000،000</a:t>
            </a:r>
            <a:endParaRPr lang="en-US" altLang="en-US" sz="1400">
              <a:solidFill>
                <a:srgbClr val="003366"/>
              </a:solidFill>
              <a:latin typeface="Calibri" panose="020F0502020204030204" pitchFamily="34" charset="0"/>
              <a:cs typeface="Titr" pitchFamily="2" charset="0"/>
            </a:endParaRPr>
          </a:p>
        </p:txBody>
      </p:sp>
      <p:sp>
        <p:nvSpPr>
          <p:cNvPr id="113680" name="Text Box 16"/>
          <p:cNvSpPr txBox="1">
            <a:spLocks noChangeArrowheads="1"/>
          </p:cNvSpPr>
          <p:nvPr/>
        </p:nvSpPr>
        <p:spPr bwMode="auto">
          <a:xfrm>
            <a:off x="6804025" y="5183188"/>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20،000،000</a:t>
            </a:r>
            <a:endParaRPr lang="en-US" altLang="en-US" sz="1400">
              <a:solidFill>
                <a:srgbClr val="003366"/>
              </a:solidFill>
              <a:latin typeface="Calibri" panose="020F0502020204030204" pitchFamily="34" charset="0"/>
              <a:cs typeface="Titr" pitchFamily="2" charset="0"/>
            </a:endParaRPr>
          </a:p>
        </p:txBody>
      </p:sp>
      <p:sp>
        <p:nvSpPr>
          <p:cNvPr id="113681" name="Text Box 17"/>
          <p:cNvSpPr txBox="1">
            <a:spLocks noChangeArrowheads="1"/>
          </p:cNvSpPr>
          <p:nvPr/>
        </p:nvSpPr>
        <p:spPr bwMode="auto">
          <a:xfrm>
            <a:off x="6818313" y="1784350"/>
            <a:ext cx="1511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خريد</a:t>
            </a:r>
            <a:endParaRPr lang="en-US" altLang="en-US" sz="1600">
              <a:solidFill>
                <a:srgbClr val="003366"/>
              </a:solidFill>
              <a:latin typeface="Calibri" panose="020F0502020204030204" pitchFamily="34" charset="0"/>
              <a:cs typeface="Titr" pitchFamily="2" charset="0"/>
            </a:endParaRPr>
          </a:p>
        </p:txBody>
      </p:sp>
      <p:sp>
        <p:nvSpPr>
          <p:cNvPr id="113682" name="Text Box 18"/>
          <p:cNvSpPr txBox="1">
            <a:spLocks noChangeArrowheads="1"/>
          </p:cNvSpPr>
          <p:nvPr/>
        </p:nvSpPr>
        <p:spPr bwMode="auto">
          <a:xfrm>
            <a:off x="5940425" y="2673350"/>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600،000</a:t>
            </a:r>
            <a:endParaRPr lang="en-US" altLang="en-US" sz="1400">
              <a:solidFill>
                <a:srgbClr val="003366"/>
              </a:solidFill>
              <a:latin typeface="Calibri" panose="020F0502020204030204" pitchFamily="34" charset="0"/>
              <a:cs typeface="Titr" pitchFamily="2" charset="0"/>
            </a:endParaRPr>
          </a:p>
        </p:txBody>
      </p:sp>
      <p:sp>
        <p:nvSpPr>
          <p:cNvPr id="129" name="Rectangle 19"/>
          <p:cNvSpPr>
            <a:spLocks noChangeArrowheads="1"/>
          </p:cNvSpPr>
          <p:nvPr/>
        </p:nvSpPr>
        <p:spPr bwMode="auto">
          <a:xfrm>
            <a:off x="71438" y="2114550"/>
            <a:ext cx="2628900" cy="3455988"/>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13684" name="Text Box 20"/>
          <p:cNvSpPr txBox="1">
            <a:spLocks noChangeArrowheads="1"/>
          </p:cNvSpPr>
          <p:nvPr/>
        </p:nvSpPr>
        <p:spPr bwMode="auto">
          <a:xfrm>
            <a:off x="247650" y="4845050"/>
            <a:ext cx="2168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600">
                <a:solidFill>
                  <a:srgbClr val="006600"/>
                </a:solidFill>
                <a:latin typeface="Calibri" panose="020F0502020204030204" pitchFamily="34" charset="0"/>
                <a:cs typeface="Titr" pitchFamily="2" charset="0"/>
              </a:rPr>
              <a:t>قابل استرداد به مودي</a:t>
            </a:r>
            <a:endParaRPr lang="en-US" altLang="en-US" sz="1600">
              <a:solidFill>
                <a:srgbClr val="006600"/>
              </a:solidFill>
              <a:latin typeface="Calibri" panose="020F0502020204030204" pitchFamily="34" charset="0"/>
              <a:cs typeface="Titr" pitchFamily="2" charset="0"/>
            </a:endParaRPr>
          </a:p>
        </p:txBody>
      </p:sp>
      <p:sp>
        <p:nvSpPr>
          <p:cNvPr id="131" name="Line 21"/>
          <p:cNvSpPr>
            <a:spLocks noChangeShapeType="1"/>
          </p:cNvSpPr>
          <p:nvPr/>
        </p:nvSpPr>
        <p:spPr bwMode="auto">
          <a:xfrm>
            <a:off x="57150" y="3740150"/>
            <a:ext cx="26431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3686" name="Text Box 22"/>
          <p:cNvSpPr txBox="1">
            <a:spLocks noChangeArrowheads="1"/>
          </p:cNvSpPr>
          <p:nvPr/>
        </p:nvSpPr>
        <p:spPr bwMode="auto">
          <a:xfrm>
            <a:off x="569913" y="1798638"/>
            <a:ext cx="1590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اظهارنامه</a:t>
            </a:r>
            <a:endParaRPr lang="en-US" altLang="en-US" sz="1600">
              <a:solidFill>
                <a:srgbClr val="003366"/>
              </a:solidFill>
              <a:latin typeface="Calibri" panose="020F0502020204030204" pitchFamily="34" charset="0"/>
              <a:cs typeface="Titr" pitchFamily="2" charset="0"/>
            </a:endParaRPr>
          </a:p>
        </p:txBody>
      </p:sp>
      <p:sp>
        <p:nvSpPr>
          <p:cNvPr id="133" name="Line 23"/>
          <p:cNvSpPr>
            <a:spLocks noChangeShapeType="1"/>
          </p:cNvSpPr>
          <p:nvPr/>
        </p:nvSpPr>
        <p:spPr bwMode="auto">
          <a:xfrm>
            <a:off x="63500" y="4532313"/>
            <a:ext cx="2636838" cy="15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4" name="Line 24"/>
          <p:cNvSpPr>
            <a:spLocks noChangeShapeType="1"/>
          </p:cNvSpPr>
          <p:nvPr/>
        </p:nvSpPr>
        <p:spPr bwMode="auto">
          <a:xfrm>
            <a:off x="1222375" y="2112963"/>
            <a:ext cx="0" cy="242093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35" name="Line 25"/>
          <p:cNvSpPr>
            <a:spLocks noChangeShapeType="1"/>
          </p:cNvSpPr>
          <p:nvPr/>
        </p:nvSpPr>
        <p:spPr bwMode="auto">
          <a:xfrm flipV="1">
            <a:off x="69850" y="2949575"/>
            <a:ext cx="2630488" cy="1588"/>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3690" name="Text Box 26"/>
          <p:cNvSpPr txBox="1">
            <a:spLocks noChangeArrowheads="1"/>
          </p:cNvSpPr>
          <p:nvPr/>
        </p:nvSpPr>
        <p:spPr bwMode="auto">
          <a:xfrm>
            <a:off x="1193800" y="2343150"/>
            <a:ext cx="159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فروش:</a:t>
            </a:r>
            <a:endParaRPr lang="en-US" altLang="en-US" sz="1400">
              <a:solidFill>
                <a:srgbClr val="003366"/>
              </a:solidFill>
              <a:latin typeface="Calibri" panose="020F0502020204030204" pitchFamily="34" charset="0"/>
              <a:cs typeface="Titr" pitchFamily="2" charset="0"/>
            </a:endParaRPr>
          </a:p>
        </p:txBody>
      </p:sp>
      <p:sp>
        <p:nvSpPr>
          <p:cNvPr id="113691" name="Text Box 27"/>
          <p:cNvSpPr txBox="1">
            <a:spLocks noChangeArrowheads="1"/>
          </p:cNvSpPr>
          <p:nvPr/>
        </p:nvSpPr>
        <p:spPr bwMode="auto">
          <a:xfrm>
            <a:off x="85725" y="2360613"/>
            <a:ext cx="109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450،000</a:t>
            </a:r>
            <a:endParaRPr lang="en-US" altLang="en-US" sz="1400">
              <a:solidFill>
                <a:srgbClr val="003366"/>
              </a:solidFill>
              <a:latin typeface="Calibri" panose="020F0502020204030204" pitchFamily="34" charset="0"/>
              <a:cs typeface="Titr" pitchFamily="2" charset="0"/>
            </a:endParaRPr>
          </a:p>
        </p:txBody>
      </p:sp>
      <p:sp>
        <p:nvSpPr>
          <p:cNvPr id="113692" name="Text Box 28"/>
          <p:cNvSpPr txBox="1">
            <a:spLocks noChangeArrowheads="1"/>
          </p:cNvSpPr>
          <p:nvPr/>
        </p:nvSpPr>
        <p:spPr bwMode="auto">
          <a:xfrm>
            <a:off x="1236663" y="3149600"/>
            <a:ext cx="1522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جمع </a:t>
            </a:r>
            <a:r>
              <a:rPr lang="en-US" altLang="en-US" sz="1400" b="1">
                <a:solidFill>
                  <a:srgbClr val="003366"/>
                </a:solidFill>
                <a:latin typeface="Calibri" panose="020F0502020204030204" pitchFamily="34" charset="0"/>
                <a:cs typeface="Titr" pitchFamily="2" charset="0"/>
              </a:rPr>
              <a:t>VAT </a:t>
            </a:r>
            <a:r>
              <a:rPr lang="fa-IR" altLang="en-US" sz="1400" b="1">
                <a:solidFill>
                  <a:srgbClr val="003366"/>
                </a:solidFill>
                <a:latin typeface="Calibri" panose="020F0502020204030204" pitchFamily="34" charset="0"/>
                <a:cs typeface="Titr" pitchFamily="2" charset="0"/>
              </a:rPr>
              <a:t> خريد:</a:t>
            </a:r>
            <a:endParaRPr lang="en-US" altLang="en-US" sz="1400">
              <a:solidFill>
                <a:srgbClr val="003366"/>
              </a:solidFill>
              <a:latin typeface="Calibri" panose="020F0502020204030204" pitchFamily="34" charset="0"/>
              <a:cs typeface="Titr" pitchFamily="2" charset="0"/>
            </a:endParaRPr>
          </a:p>
        </p:txBody>
      </p:sp>
      <p:sp>
        <p:nvSpPr>
          <p:cNvPr id="113693" name="Text Box 29"/>
          <p:cNvSpPr txBox="1">
            <a:spLocks noChangeArrowheads="1"/>
          </p:cNvSpPr>
          <p:nvPr/>
        </p:nvSpPr>
        <p:spPr bwMode="auto">
          <a:xfrm>
            <a:off x="1322388" y="3956050"/>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مانده:</a:t>
            </a:r>
            <a:endParaRPr lang="en-US" altLang="en-US" sz="1400">
              <a:solidFill>
                <a:srgbClr val="003366"/>
              </a:solidFill>
              <a:latin typeface="Calibri" panose="020F0502020204030204" pitchFamily="34" charset="0"/>
              <a:cs typeface="Titr" pitchFamily="2" charset="0"/>
            </a:endParaRPr>
          </a:p>
        </p:txBody>
      </p:sp>
      <p:sp>
        <p:nvSpPr>
          <p:cNvPr id="113694" name="Text Box 30"/>
          <p:cNvSpPr txBox="1">
            <a:spLocks noChangeArrowheads="1"/>
          </p:cNvSpPr>
          <p:nvPr/>
        </p:nvSpPr>
        <p:spPr bwMode="auto">
          <a:xfrm>
            <a:off x="-23813" y="3952875"/>
            <a:ext cx="12096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FF0000"/>
                </a:solidFill>
                <a:latin typeface="Calibri" panose="020F0502020204030204" pitchFamily="34" charset="0"/>
                <a:cs typeface="Titr" pitchFamily="2" charset="0"/>
              </a:rPr>
              <a:t>150،000-</a:t>
            </a:r>
            <a:endParaRPr lang="en-US" altLang="en-US" sz="1400">
              <a:solidFill>
                <a:srgbClr val="FF0000"/>
              </a:solidFill>
              <a:latin typeface="Calibri" panose="020F0502020204030204" pitchFamily="34" charset="0"/>
              <a:cs typeface="Titr" pitchFamily="2" charset="0"/>
            </a:endParaRPr>
          </a:p>
        </p:txBody>
      </p:sp>
      <p:sp>
        <p:nvSpPr>
          <p:cNvPr id="113695" name="Text Box 31"/>
          <p:cNvSpPr txBox="1">
            <a:spLocks noChangeArrowheads="1"/>
          </p:cNvSpPr>
          <p:nvPr/>
        </p:nvSpPr>
        <p:spPr bwMode="auto">
          <a:xfrm>
            <a:off x="390525" y="5653088"/>
            <a:ext cx="8137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pPr>
            <a:r>
              <a:rPr lang="fa-IR" altLang="en-US" sz="1500">
                <a:solidFill>
                  <a:srgbClr val="0000CC"/>
                </a:solidFill>
                <a:latin typeface="Calibri" panose="020F0502020204030204" pitchFamily="34" charset="0"/>
                <a:cs typeface="Titr" pitchFamily="2" charset="0"/>
              </a:rPr>
              <a:t>در ششمين دوره مالياتي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 شركت بازرگاني فرضي، كالائي را خريداري ولي با زيان به فروش مي‌رساند/</a:t>
            </a:r>
            <a:endParaRPr lang="en-US" altLang="en-US" sz="1500">
              <a:solidFill>
                <a:srgbClr val="0000CC"/>
              </a:solidFill>
              <a:latin typeface="Calibri" panose="020F0502020204030204" pitchFamily="34" charset="0"/>
              <a:cs typeface="Titr" pitchFamily="2" charset="0"/>
            </a:endParaRPr>
          </a:p>
        </p:txBody>
      </p:sp>
      <p:sp>
        <p:nvSpPr>
          <p:cNvPr id="113696" name="Text Box 32"/>
          <p:cNvSpPr txBox="1">
            <a:spLocks noChangeArrowheads="1"/>
          </p:cNvSpPr>
          <p:nvPr/>
        </p:nvSpPr>
        <p:spPr bwMode="auto">
          <a:xfrm>
            <a:off x="0" y="6070600"/>
            <a:ext cx="8893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pPr>
            <a:r>
              <a:rPr lang="fa-IR" altLang="en-US" sz="1500">
                <a:solidFill>
                  <a:srgbClr val="0000CC"/>
                </a:solidFill>
                <a:latin typeface="Calibri" panose="020F0502020204030204" pitchFamily="34" charset="0"/>
                <a:cs typeface="Titr" pitchFamily="2" charset="0"/>
              </a:rPr>
              <a:t>اضافه پرداختي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خريد كالا نسبت به </a:t>
            </a:r>
            <a:r>
              <a:rPr lang="en-US" altLang="en-US" sz="1500" b="1">
                <a:solidFill>
                  <a:srgbClr val="0000CC"/>
                </a:solidFill>
                <a:latin typeface="Calibri" panose="020F0502020204030204" pitchFamily="34" charset="0"/>
                <a:cs typeface="Titr" pitchFamily="2" charset="0"/>
              </a:rPr>
              <a:t>VAT</a:t>
            </a:r>
            <a:r>
              <a:rPr lang="fa-IR" altLang="en-US" sz="1500" b="1">
                <a:solidFill>
                  <a:srgbClr val="0000CC"/>
                </a:solidFill>
                <a:latin typeface="Calibri" panose="020F0502020204030204" pitchFamily="34" charset="0"/>
                <a:cs typeface="Titr" pitchFamily="2" charset="0"/>
              </a:rPr>
              <a:t> </a:t>
            </a:r>
            <a:r>
              <a:rPr lang="fa-IR" altLang="en-US" sz="1500">
                <a:solidFill>
                  <a:srgbClr val="0000CC"/>
                </a:solidFill>
                <a:latin typeface="Calibri" panose="020F0502020204030204" pitchFamily="34" charset="0"/>
                <a:cs typeface="Titr" pitchFamily="2" charset="0"/>
              </a:rPr>
              <a:t>دريافتي در زمان فروش كالا، قابل استرداد به شركت فرضي مي‌باشد/</a:t>
            </a:r>
            <a:endParaRPr lang="en-US" altLang="en-US" sz="1500">
              <a:solidFill>
                <a:srgbClr val="0000CC"/>
              </a:solidFill>
              <a:latin typeface="Calibri" panose="020F0502020204030204" pitchFamily="34" charset="0"/>
              <a:cs typeface="Titr" pitchFamily="2" charset="0"/>
            </a:endParaRPr>
          </a:p>
        </p:txBody>
      </p:sp>
      <p:sp>
        <p:nvSpPr>
          <p:cNvPr id="113697" name="Text Box 33"/>
          <p:cNvSpPr txBox="1">
            <a:spLocks noChangeArrowheads="1"/>
          </p:cNvSpPr>
          <p:nvPr/>
        </p:nvSpPr>
        <p:spPr bwMode="auto">
          <a:xfrm>
            <a:off x="3573463" y="1770063"/>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a:solidFill>
                  <a:srgbClr val="003366"/>
                </a:solidFill>
                <a:latin typeface="Calibri" panose="020F0502020204030204" pitchFamily="34" charset="0"/>
                <a:cs typeface="Titr" pitchFamily="2" charset="0"/>
              </a:rPr>
              <a:t>فروش</a:t>
            </a:r>
            <a:endParaRPr lang="en-US" altLang="en-US" sz="1600">
              <a:solidFill>
                <a:srgbClr val="003366"/>
              </a:solidFill>
              <a:latin typeface="Calibri" panose="020F0502020204030204" pitchFamily="34" charset="0"/>
              <a:cs typeface="Titr" pitchFamily="2" charset="0"/>
            </a:endParaRPr>
          </a:p>
        </p:txBody>
      </p:sp>
      <p:sp>
        <p:nvSpPr>
          <p:cNvPr id="144" name="Line 34"/>
          <p:cNvSpPr>
            <a:spLocks noChangeShapeType="1"/>
          </p:cNvSpPr>
          <p:nvPr/>
        </p:nvSpPr>
        <p:spPr bwMode="auto">
          <a:xfrm>
            <a:off x="8243888" y="2112963"/>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3699" name="Text Box 35"/>
          <p:cNvSpPr txBox="1">
            <a:spLocks noChangeArrowheads="1"/>
          </p:cNvSpPr>
          <p:nvPr/>
        </p:nvSpPr>
        <p:spPr bwMode="auto">
          <a:xfrm>
            <a:off x="7821613" y="26558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a:t>
            </a:r>
            <a:endParaRPr lang="en-US" altLang="en-US" sz="1400">
              <a:solidFill>
                <a:srgbClr val="003366"/>
              </a:solidFill>
              <a:latin typeface="Calibri" panose="020F0502020204030204" pitchFamily="34" charset="0"/>
              <a:cs typeface="Titr" pitchFamily="2" charset="0"/>
            </a:endParaRPr>
          </a:p>
        </p:txBody>
      </p:sp>
      <p:sp>
        <p:nvSpPr>
          <p:cNvPr id="146" name="Rectangle 36"/>
          <p:cNvSpPr>
            <a:spLocks noChangeArrowheads="1"/>
          </p:cNvSpPr>
          <p:nvPr/>
        </p:nvSpPr>
        <p:spPr bwMode="auto">
          <a:xfrm>
            <a:off x="2849563" y="2112963"/>
            <a:ext cx="3024187" cy="3455987"/>
          </a:xfrm>
          <a:prstGeom prst="rect">
            <a:avLst/>
          </a:prstGeom>
          <a:gradFill rotWithShape="1">
            <a:gsLst>
              <a:gs pos="0">
                <a:srgbClr val="6FA9B7"/>
              </a:gs>
              <a:gs pos="50000">
                <a:srgbClr val="6FA9B7">
                  <a:gamma/>
                  <a:tint val="0"/>
                  <a:invGamma/>
                </a:srgbClr>
              </a:gs>
              <a:gs pos="100000">
                <a:srgbClr val="6FA9B7"/>
              </a:gs>
            </a:gsLst>
            <a:lin ang="2700000" scaled="1"/>
          </a:gradFill>
          <a:ln w="9525">
            <a:solidFill>
              <a:srgbClr val="5B5D6B"/>
            </a:solidFill>
            <a:miter lim="800000"/>
            <a:headEnd/>
            <a:tailEnd/>
          </a:ln>
          <a:effectLst/>
        </p:spPr>
        <p:txBody>
          <a:bodyPr wrap="none" anchor="ctr"/>
          <a:lstStyle/>
          <a:p>
            <a:pPr algn="r" rtl="1" eaLnBrk="1" fontAlgn="auto" hangingPunct="1">
              <a:spcBef>
                <a:spcPts val="0"/>
              </a:spcBef>
              <a:spcAft>
                <a:spcPts val="0"/>
              </a:spcAft>
              <a:defRPr/>
            </a:pPr>
            <a:endParaRPr lang="en-US" kern="0">
              <a:solidFill>
                <a:sysClr val="windowText" lastClr="000000"/>
              </a:solidFill>
              <a:latin typeface="+mn-lt"/>
              <a:cs typeface="Arial" charset="0"/>
            </a:endParaRPr>
          </a:p>
        </p:txBody>
      </p:sp>
      <p:sp>
        <p:nvSpPr>
          <p:cNvPr id="147" name="Line 37"/>
          <p:cNvSpPr>
            <a:spLocks noChangeShapeType="1"/>
          </p:cNvSpPr>
          <p:nvPr/>
        </p:nvSpPr>
        <p:spPr bwMode="auto">
          <a:xfrm>
            <a:off x="4722813" y="2114550"/>
            <a:ext cx="1587"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8" name="Line 38"/>
          <p:cNvSpPr>
            <a:spLocks noChangeShapeType="1"/>
          </p:cNvSpPr>
          <p:nvPr/>
        </p:nvSpPr>
        <p:spPr bwMode="auto">
          <a:xfrm>
            <a:off x="3667125" y="2112963"/>
            <a:ext cx="1588" cy="3455987"/>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49" name="Line 39"/>
          <p:cNvSpPr>
            <a:spLocks noChangeShapeType="1"/>
          </p:cNvSpPr>
          <p:nvPr/>
        </p:nvSpPr>
        <p:spPr bwMode="auto">
          <a:xfrm flipH="1">
            <a:off x="2849563" y="2544763"/>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3704" name="Text Box 40"/>
          <p:cNvSpPr txBox="1">
            <a:spLocks noChangeArrowheads="1"/>
          </p:cNvSpPr>
          <p:nvPr/>
        </p:nvSpPr>
        <p:spPr bwMode="auto">
          <a:xfrm>
            <a:off x="5138738" y="215900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عنوان</a:t>
            </a:r>
            <a:endParaRPr lang="en-US" altLang="en-US" sz="1600" b="1">
              <a:solidFill>
                <a:srgbClr val="003366"/>
              </a:solidFill>
              <a:latin typeface="Calibri" panose="020F0502020204030204" pitchFamily="34" charset="0"/>
              <a:cs typeface="Titr" pitchFamily="2" charset="0"/>
            </a:endParaRPr>
          </a:p>
        </p:txBody>
      </p:sp>
      <p:sp>
        <p:nvSpPr>
          <p:cNvPr id="113705" name="Text Box 41"/>
          <p:cNvSpPr txBox="1">
            <a:spLocks noChangeArrowheads="1"/>
          </p:cNvSpPr>
          <p:nvPr/>
        </p:nvSpPr>
        <p:spPr bwMode="auto">
          <a:xfrm>
            <a:off x="3786188" y="2171700"/>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600" b="1">
                <a:solidFill>
                  <a:srgbClr val="003366"/>
                </a:solidFill>
                <a:latin typeface="Calibri" panose="020F0502020204030204" pitchFamily="34" charset="0"/>
                <a:cs typeface="Titr" pitchFamily="2" charset="0"/>
              </a:rPr>
              <a:t>بهاي كالا</a:t>
            </a:r>
            <a:endParaRPr lang="en-US" altLang="en-US" sz="1600" b="1">
              <a:solidFill>
                <a:srgbClr val="003366"/>
              </a:solidFill>
              <a:latin typeface="Calibri" panose="020F0502020204030204" pitchFamily="34" charset="0"/>
              <a:cs typeface="Titr" pitchFamily="2" charset="0"/>
            </a:endParaRPr>
          </a:p>
        </p:txBody>
      </p:sp>
      <p:sp>
        <p:nvSpPr>
          <p:cNvPr id="113706" name="Text Box 42"/>
          <p:cNvSpPr txBox="1">
            <a:spLocks noChangeArrowheads="1"/>
          </p:cNvSpPr>
          <p:nvPr/>
        </p:nvSpPr>
        <p:spPr bwMode="auto">
          <a:xfrm>
            <a:off x="2843213" y="2151063"/>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solidFill>
                  <a:srgbClr val="003366"/>
                </a:solidFill>
                <a:latin typeface="Calibri" panose="020F0502020204030204" pitchFamily="34" charset="0"/>
                <a:cs typeface="Titr" pitchFamily="2" charset="0"/>
              </a:rPr>
              <a:t>VAT</a:t>
            </a:r>
          </a:p>
        </p:txBody>
      </p:sp>
      <p:sp>
        <p:nvSpPr>
          <p:cNvPr id="153" name="Line 43"/>
          <p:cNvSpPr>
            <a:spLocks noChangeShapeType="1"/>
          </p:cNvSpPr>
          <p:nvPr/>
        </p:nvSpPr>
        <p:spPr bwMode="auto">
          <a:xfrm flipH="1">
            <a:off x="2849563" y="5064125"/>
            <a:ext cx="3024187" cy="31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rgbClr val="003366"/>
              </a:solidFill>
              <a:latin typeface="+mn-lt"/>
              <a:cs typeface="+mn-cs"/>
            </a:endParaRPr>
          </a:p>
        </p:txBody>
      </p:sp>
      <p:sp>
        <p:nvSpPr>
          <p:cNvPr id="113708" name="Text Box 44"/>
          <p:cNvSpPr txBox="1">
            <a:spLocks noChangeArrowheads="1"/>
          </p:cNvSpPr>
          <p:nvPr/>
        </p:nvSpPr>
        <p:spPr bwMode="auto">
          <a:xfrm>
            <a:off x="5053013" y="5137150"/>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500">
                <a:solidFill>
                  <a:srgbClr val="003366"/>
                </a:solidFill>
                <a:latin typeface="Calibri" panose="020F0502020204030204" pitchFamily="34" charset="0"/>
                <a:cs typeface="Titr" pitchFamily="2" charset="0"/>
              </a:rPr>
              <a:t>جمع</a:t>
            </a:r>
            <a:endParaRPr lang="en-US" altLang="en-US" sz="1500">
              <a:solidFill>
                <a:srgbClr val="003366"/>
              </a:solidFill>
              <a:latin typeface="Calibri" panose="020F0502020204030204" pitchFamily="34" charset="0"/>
              <a:cs typeface="Titr" pitchFamily="2" charset="0"/>
            </a:endParaRPr>
          </a:p>
        </p:txBody>
      </p:sp>
      <p:sp>
        <p:nvSpPr>
          <p:cNvPr id="113709" name="Text Box 45"/>
          <p:cNvSpPr txBox="1">
            <a:spLocks noChangeArrowheads="1"/>
          </p:cNvSpPr>
          <p:nvPr/>
        </p:nvSpPr>
        <p:spPr bwMode="auto">
          <a:xfrm>
            <a:off x="3570288" y="2678113"/>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15،000،000</a:t>
            </a:r>
            <a:endParaRPr lang="en-US" altLang="en-US" sz="1400">
              <a:solidFill>
                <a:srgbClr val="003366"/>
              </a:solidFill>
              <a:latin typeface="Calibri" panose="020F0502020204030204" pitchFamily="34" charset="0"/>
              <a:cs typeface="Titr" pitchFamily="2" charset="0"/>
            </a:endParaRPr>
          </a:p>
        </p:txBody>
      </p:sp>
      <p:sp>
        <p:nvSpPr>
          <p:cNvPr id="113710" name="Text Box 46"/>
          <p:cNvSpPr txBox="1">
            <a:spLocks noChangeArrowheads="1"/>
          </p:cNvSpPr>
          <p:nvPr/>
        </p:nvSpPr>
        <p:spPr bwMode="auto">
          <a:xfrm>
            <a:off x="3641725" y="5184775"/>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15،000،000</a:t>
            </a:r>
            <a:endParaRPr lang="en-US" altLang="en-US" sz="1400">
              <a:solidFill>
                <a:srgbClr val="003366"/>
              </a:solidFill>
              <a:latin typeface="Calibri" panose="020F0502020204030204" pitchFamily="34" charset="0"/>
              <a:cs typeface="Titr" pitchFamily="2" charset="0"/>
            </a:endParaRPr>
          </a:p>
        </p:txBody>
      </p:sp>
      <p:sp>
        <p:nvSpPr>
          <p:cNvPr id="113711" name="Text Box 47"/>
          <p:cNvSpPr txBox="1">
            <a:spLocks noChangeArrowheads="1"/>
          </p:cNvSpPr>
          <p:nvPr/>
        </p:nvSpPr>
        <p:spPr bwMode="auto">
          <a:xfrm>
            <a:off x="2751138" y="2662238"/>
            <a:ext cx="1006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450،000</a:t>
            </a:r>
            <a:endParaRPr lang="en-US" altLang="en-US" sz="1400">
              <a:solidFill>
                <a:srgbClr val="003366"/>
              </a:solidFill>
              <a:latin typeface="Calibri" panose="020F0502020204030204" pitchFamily="34" charset="0"/>
              <a:cs typeface="Titr" pitchFamily="2" charset="0"/>
            </a:endParaRPr>
          </a:p>
        </p:txBody>
      </p:sp>
      <p:sp>
        <p:nvSpPr>
          <p:cNvPr id="113712" name="Text Box 48"/>
          <p:cNvSpPr txBox="1">
            <a:spLocks noChangeArrowheads="1"/>
          </p:cNvSpPr>
          <p:nvPr/>
        </p:nvSpPr>
        <p:spPr bwMode="auto">
          <a:xfrm>
            <a:off x="4938713" y="2673350"/>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كالاي </a:t>
            </a:r>
            <a:r>
              <a:rPr lang="en-US" altLang="en-US" sz="1400" b="1">
                <a:solidFill>
                  <a:srgbClr val="003366"/>
                </a:solidFill>
                <a:latin typeface="Calibri" panose="020F0502020204030204" pitchFamily="34" charset="0"/>
                <a:cs typeface="Titr" pitchFamily="2" charset="0"/>
              </a:rPr>
              <a:t>D</a:t>
            </a:r>
            <a:endParaRPr lang="en-US" altLang="en-US" sz="1400">
              <a:solidFill>
                <a:srgbClr val="003366"/>
              </a:solidFill>
              <a:latin typeface="Calibri" panose="020F0502020204030204" pitchFamily="34" charset="0"/>
              <a:cs typeface="Titr" pitchFamily="2" charset="0"/>
            </a:endParaRPr>
          </a:p>
        </p:txBody>
      </p:sp>
      <p:sp>
        <p:nvSpPr>
          <p:cNvPr id="159" name="Line 49"/>
          <p:cNvSpPr>
            <a:spLocks noChangeShapeType="1"/>
          </p:cNvSpPr>
          <p:nvPr/>
        </p:nvSpPr>
        <p:spPr bwMode="auto">
          <a:xfrm>
            <a:off x="5081588" y="2114550"/>
            <a:ext cx="0" cy="3457575"/>
          </a:xfrm>
          <a:prstGeom prst="line">
            <a:avLst/>
          </a:prstGeom>
          <a:noFill/>
          <a:ln w="28575">
            <a:solidFill>
              <a:srgbClr val="5B5D6B"/>
            </a:solidFill>
            <a:round/>
            <a:headEnd/>
            <a:tailEnd/>
          </a:ln>
        </p:spPr>
        <p:txBody>
          <a:bodyPr/>
          <a:lstStyle/>
          <a:p>
            <a:pPr algn="r" rtl="1" eaLnBrk="1" fontAlgn="auto" hangingPunct="1">
              <a:spcBef>
                <a:spcPts val="0"/>
              </a:spcBef>
              <a:spcAft>
                <a:spcPts val="0"/>
              </a:spcAft>
              <a:defRPr/>
            </a:pPr>
            <a:endParaRPr lang="fa-IR" kern="0">
              <a:solidFill>
                <a:sysClr val="windowText" lastClr="000000"/>
              </a:solidFill>
              <a:latin typeface="+mn-lt"/>
              <a:cs typeface="+mn-cs"/>
            </a:endParaRPr>
          </a:p>
        </p:txBody>
      </p:sp>
      <p:sp>
        <p:nvSpPr>
          <p:cNvPr id="113714" name="Text Box 50"/>
          <p:cNvSpPr txBox="1">
            <a:spLocks noChangeArrowheads="1"/>
          </p:cNvSpPr>
          <p:nvPr/>
        </p:nvSpPr>
        <p:spPr bwMode="auto">
          <a:xfrm>
            <a:off x="4716463" y="2657475"/>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10</a:t>
            </a:r>
            <a:endParaRPr lang="en-US" altLang="en-US" sz="1400">
              <a:solidFill>
                <a:srgbClr val="003366"/>
              </a:solidFill>
              <a:latin typeface="Calibri" panose="020F0502020204030204" pitchFamily="34" charset="0"/>
              <a:cs typeface="Titr" pitchFamily="2" charset="0"/>
            </a:endParaRPr>
          </a:p>
        </p:txBody>
      </p:sp>
      <p:sp>
        <p:nvSpPr>
          <p:cNvPr id="113715" name="Text Box 51"/>
          <p:cNvSpPr txBox="1">
            <a:spLocks noChangeArrowheads="1"/>
          </p:cNvSpPr>
          <p:nvPr/>
        </p:nvSpPr>
        <p:spPr bwMode="auto">
          <a:xfrm>
            <a:off x="2738438" y="5180013"/>
            <a:ext cx="995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450،000</a:t>
            </a:r>
            <a:endParaRPr lang="en-US" altLang="en-US" sz="1400">
              <a:solidFill>
                <a:srgbClr val="003366"/>
              </a:solidFill>
              <a:latin typeface="Calibri" panose="020F0502020204030204" pitchFamily="34" charset="0"/>
              <a:cs typeface="Titr" pitchFamily="2" charset="0"/>
            </a:endParaRPr>
          </a:p>
        </p:txBody>
      </p:sp>
      <p:sp>
        <p:nvSpPr>
          <p:cNvPr id="113716" name="Text Box 52"/>
          <p:cNvSpPr txBox="1">
            <a:spLocks noChangeArrowheads="1"/>
          </p:cNvSpPr>
          <p:nvPr/>
        </p:nvSpPr>
        <p:spPr bwMode="auto">
          <a:xfrm>
            <a:off x="5986463" y="518001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600،000</a:t>
            </a:r>
            <a:endParaRPr lang="en-US" altLang="en-US" sz="1400">
              <a:solidFill>
                <a:srgbClr val="003366"/>
              </a:solidFill>
              <a:latin typeface="Calibri" panose="020F0502020204030204" pitchFamily="34" charset="0"/>
              <a:cs typeface="Titr" pitchFamily="2" charset="0"/>
            </a:endParaRPr>
          </a:p>
        </p:txBody>
      </p:sp>
      <p:sp>
        <p:nvSpPr>
          <p:cNvPr id="113717" name="Text Box 53"/>
          <p:cNvSpPr txBox="1">
            <a:spLocks noChangeArrowheads="1"/>
          </p:cNvSpPr>
          <p:nvPr/>
        </p:nvSpPr>
        <p:spPr bwMode="auto">
          <a:xfrm>
            <a:off x="34925" y="3176588"/>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003366"/>
                </a:solidFill>
                <a:latin typeface="Calibri" panose="020F0502020204030204" pitchFamily="34" charset="0"/>
                <a:cs typeface="Titr" pitchFamily="2" charset="0"/>
              </a:rPr>
              <a:t>600،000</a:t>
            </a:r>
            <a:endParaRPr lang="en-US" altLang="en-US" sz="1400">
              <a:solidFill>
                <a:srgbClr val="003366"/>
              </a:solidFill>
              <a:latin typeface="Calibri" panose="020F0502020204030204" pitchFamily="34" charset="0"/>
              <a:cs typeface="Titr" pitchFamily="2" charset="0"/>
            </a:endParaRPr>
          </a:p>
        </p:txBody>
      </p:sp>
      <p:sp>
        <p:nvSpPr>
          <p:cNvPr id="113718" name="Text Box 54"/>
          <p:cNvSpPr txBox="1">
            <a:spLocks noChangeArrowheads="1"/>
          </p:cNvSpPr>
          <p:nvPr/>
        </p:nvSpPr>
        <p:spPr bwMode="auto">
          <a:xfrm>
            <a:off x="7859713" y="222885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13719" name="Text Box 55"/>
          <p:cNvSpPr txBox="1">
            <a:spLocks noChangeArrowheads="1"/>
          </p:cNvSpPr>
          <p:nvPr/>
        </p:nvSpPr>
        <p:spPr bwMode="auto">
          <a:xfrm>
            <a:off x="4691063" y="2211388"/>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000">
                <a:solidFill>
                  <a:srgbClr val="003366"/>
                </a:solidFill>
                <a:latin typeface="Calibri" panose="020F0502020204030204" pitchFamily="34" charset="0"/>
                <a:cs typeface="Titr" pitchFamily="2" charset="0"/>
              </a:rPr>
              <a:t>تعداد</a:t>
            </a:r>
            <a:endParaRPr lang="en-US" altLang="en-US" sz="1000">
              <a:solidFill>
                <a:srgbClr val="003366"/>
              </a:solidFill>
              <a:latin typeface="Calibri" panose="020F0502020204030204" pitchFamily="34" charset="0"/>
              <a:cs typeface="Titr" pitchFamily="2" charset="0"/>
            </a:endParaRPr>
          </a:p>
        </p:txBody>
      </p:sp>
      <p:sp>
        <p:nvSpPr>
          <p:cNvPr id="113720" name="TextBox 165"/>
          <p:cNvSpPr txBox="1">
            <a:spLocks noChangeArrowheads="1"/>
          </p:cNvSpPr>
          <p:nvPr/>
        </p:nvSpPr>
        <p:spPr bwMode="auto">
          <a:xfrm>
            <a:off x="142875" y="66992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altLang="en-US">
                <a:solidFill>
                  <a:srgbClr val="003366"/>
                </a:solidFill>
                <a:cs typeface="Homa" pitchFamily="2" charset="0"/>
              </a:rPr>
              <a:t>6- ماليات بر ارزش افزوده چگونه محاسبه و پرداخت مي گردد؟</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bwMode="auto">
          <a:xfrm>
            <a:off x="928688" y="1131888"/>
            <a:ext cx="7561262" cy="143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8038" indent="-628650" algn="just" eaLnBrk="1" hangingPunct="1">
              <a:lnSpc>
                <a:spcPct val="120000"/>
              </a:lnSpc>
            </a:pPr>
            <a:r>
              <a:rPr lang="fa-IR" altLang="en-US" sz="2800" b="1" u="sng" smtClean="0">
                <a:solidFill>
                  <a:schemeClr val="folHlink"/>
                </a:solidFill>
                <a:cs typeface="Titr" pitchFamily="2" charset="0"/>
              </a:rPr>
              <a:t>1- </a:t>
            </a:r>
            <a:r>
              <a:rPr lang="ar-SA" altLang="en-US" sz="2800" b="1" u="sng" smtClean="0">
                <a:solidFill>
                  <a:schemeClr val="folHlink"/>
                </a:solidFill>
                <a:cs typeface="Titr" pitchFamily="2" charset="0"/>
              </a:rPr>
              <a:t>آيا فعالان اقتصادي (اعم از كارخانجات، شركتها و صاحبان مشاغل) اين ماليات را خواهند پرداخت؟</a:t>
            </a:r>
            <a:endParaRPr lang="en-US" altLang="en-US" sz="2800" b="1" u="sng" smtClean="0">
              <a:solidFill>
                <a:schemeClr val="folHlink"/>
              </a:solidFill>
              <a:cs typeface="Titr" pitchFamily="2" charset="0"/>
            </a:endParaRPr>
          </a:p>
        </p:txBody>
      </p:sp>
      <p:sp>
        <p:nvSpPr>
          <p:cNvPr id="226307" name="Rectangle 3"/>
          <p:cNvSpPr>
            <a:spLocks noGrp="1" noChangeArrowheads="1"/>
          </p:cNvSpPr>
          <p:nvPr>
            <p:ph type="body" idx="4294967295"/>
          </p:nvPr>
        </p:nvSpPr>
        <p:spPr bwMode="auto">
          <a:xfrm>
            <a:off x="323850" y="2286000"/>
            <a:ext cx="8056563" cy="324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7463" eaLnBrk="1" hangingPunct="1">
              <a:lnSpc>
                <a:spcPct val="170000"/>
              </a:lnSpc>
              <a:buFontTx/>
              <a:buNone/>
            </a:pPr>
            <a:r>
              <a:rPr lang="ar-SA" altLang="en-US" sz="2400" b="1" u="sng" smtClean="0">
                <a:cs typeface="Traffic" pitchFamily="2" charset="0"/>
              </a:rPr>
              <a:t>خير،</a:t>
            </a:r>
            <a:endParaRPr lang="fa-IR" altLang="en-US" sz="2400" b="1" u="sng" smtClean="0">
              <a:cs typeface="Traffic" pitchFamily="2" charset="0"/>
            </a:endParaRPr>
          </a:p>
          <a:p>
            <a:pPr marL="0" indent="17463" algn="just" eaLnBrk="1" hangingPunct="1">
              <a:lnSpc>
                <a:spcPct val="170000"/>
              </a:lnSpc>
              <a:buFontTx/>
              <a:buNone/>
            </a:pPr>
            <a:r>
              <a:rPr lang="fa-IR" altLang="en-US" sz="2000" b="1" smtClean="0">
                <a:cs typeface="Traffic" pitchFamily="2" charset="0"/>
              </a:rPr>
              <a:t>	</a:t>
            </a:r>
            <a:r>
              <a:rPr lang="ar-SA" altLang="en-US" sz="2000" b="1" smtClean="0">
                <a:cs typeface="Traffic" pitchFamily="2" charset="0"/>
              </a:rPr>
              <a:t>نظام ماليات بر ارزش افزوده نوعي نظام ماليات بر مصرف است و فعالان اقتصادي اعم از اشخاص حقيقي و حقوقي كه مؤدي اين نظام مالياتي محسوب </a:t>
            </a:r>
            <a:r>
              <a:rPr lang="fa-IR" altLang="en-US" sz="2000" b="1" smtClean="0">
                <a:cs typeface="Traffic" pitchFamily="2" charset="0"/>
              </a:rPr>
              <a:t>مي‌شوند</a:t>
            </a:r>
            <a:r>
              <a:rPr lang="ar-SA" altLang="en-US" sz="2000" b="1" smtClean="0">
                <a:cs typeface="Traffic" pitchFamily="2" charset="0"/>
              </a:rPr>
              <a:t>، صرفاً </a:t>
            </a:r>
            <a:r>
              <a:rPr lang="fa-IR" altLang="en-US" sz="2000" b="1" smtClean="0">
                <a:cs typeface="Traffic" pitchFamily="2" charset="0"/>
              </a:rPr>
              <a:t>عامل وصول و</a:t>
            </a:r>
            <a:r>
              <a:rPr lang="ar-SA" altLang="en-US" sz="2000" b="1" smtClean="0">
                <a:cs typeface="Traffic" pitchFamily="2" charset="0"/>
              </a:rPr>
              <a:t> انتقال‌دهنده اين ماليات آن به مصرف‌كننده </a:t>
            </a:r>
            <a:r>
              <a:rPr lang="fa-IR" altLang="en-US" sz="2000" b="1" smtClean="0">
                <a:cs typeface="Traffic" pitchFamily="2" charset="0"/>
              </a:rPr>
              <a:t>تلقي</a:t>
            </a:r>
            <a:r>
              <a:rPr lang="ar-SA" altLang="en-US" sz="2000" b="1" smtClean="0">
                <a:cs typeface="Traffic" pitchFamily="2" charset="0"/>
              </a:rPr>
              <a:t> مي‌گردند و هيچ‌گونه مالياتي توسط ايشان پرداخت </a:t>
            </a:r>
            <a:r>
              <a:rPr lang="fa-IR" altLang="en-US" sz="2000" b="1" smtClean="0">
                <a:cs typeface="Traffic" pitchFamily="2" charset="0"/>
              </a:rPr>
              <a:t>نمي‌شود</a:t>
            </a:r>
            <a:r>
              <a:rPr lang="ar-SA" altLang="en-US" sz="2000" b="1" smtClean="0">
                <a:cs typeface="Traffic" pitchFamily="2" charset="0"/>
              </a:rPr>
              <a:t>،</a:t>
            </a:r>
            <a:endParaRPr lang="en-US" altLang="en-US" sz="2000" b="1" smtClean="0">
              <a:cs typeface="Traffic" pitchFamily="2" charset="0"/>
            </a:endParaRPr>
          </a:p>
        </p:txBody>
      </p:sp>
      <p:sp>
        <p:nvSpPr>
          <p:cNvPr id="226308" name="Rectangle 4"/>
          <p:cNvSpPr>
            <a:spLocks noChangeArrowheads="1"/>
          </p:cNvSpPr>
          <p:nvPr/>
        </p:nvSpPr>
        <p:spPr bwMode="auto">
          <a:xfrm>
            <a:off x="142875" y="857250"/>
            <a:ext cx="914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158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80000"/>
              </a:lnSpc>
            </a:pPr>
            <a:r>
              <a:rPr lang="fa-IR" altLang="en-US" sz="1600" b="1">
                <a:solidFill>
                  <a:srgbClr val="000000"/>
                </a:solidFill>
                <a:latin typeface="Comic Sans MS" panose="030F0702030302020204" pitchFamily="66" charset="0"/>
                <a:cs typeface="Homa" pitchFamily="2" charset="0"/>
              </a:rPr>
              <a:t>7- سوالات متداول در رابطه با نظام ماليات بر ارزش افزوده</a:t>
            </a:r>
            <a:endParaRPr lang="en-US" altLang="en-US" sz="1600" b="1">
              <a:solidFill>
                <a:srgbClr val="000000"/>
              </a:solidFill>
              <a:latin typeface="Comic Sans MS" panose="030F0702030302020204" pitchFamily="66" charset="0"/>
              <a:cs typeface="Ho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Effect transition="in" filter="wipe(right)">
                                      <p:cBhvr>
                                        <p:cTn id="7" dur="500"/>
                                        <p:tgtEl>
                                          <p:spTgt spid="226308"/>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26306"/>
                                        </p:tgtEl>
                                        <p:attrNameLst>
                                          <p:attrName>style.visibility</p:attrName>
                                        </p:attrNameLst>
                                      </p:cBhvr>
                                      <p:to>
                                        <p:strVal val="visible"/>
                                      </p:to>
                                    </p:set>
                                    <p:animEffect transition="in" filter="wipe(right)">
                                      <p:cBhvr>
                                        <p:cTn id="11" dur="500"/>
                                        <p:tgtEl>
                                          <p:spTgt spid="22630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6307">
                                            <p:txEl>
                                              <p:pRg st="0" end="0"/>
                                            </p:txEl>
                                          </p:spTgt>
                                        </p:tgtEl>
                                        <p:attrNameLst>
                                          <p:attrName>style.visibility</p:attrName>
                                        </p:attrNameLst>
                                      </p:cBhvr>
                                      <p:to>
                                        <p:strVal val="visible"/>
                                      </p:to>
                                    </p:set>
                                    <p:animEffect transition="in" filter="fade">
                                      <p:cBhvr>
                                        <p:cTn id="15" dur="2000"/>
                                        <p:tgtEl>
                                          <p:spTgt spid="226307">
                                            <p:txEl>
                                              <p:pRg st="0" end="0"/>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26307">
                                            <p:txEl>
                                              <p:pRg st="1" end="1"/>
                                            </p:txEl>
                                          </p:spTgt>
                                        </p:tgtEl>
                                        <p:attrNameLst>
                                          <p:attrName>style.visibility</p:attrName>
                                        </p:attrNameLst>
                                      </p:cBhvr>
                                      <p:to>
                                        <p:strVal val="visible"/>
                                      </p:to>
                                    </p:set>
                                    <p:animEffect transition="in" filter="fade">
                                      <p:cBhvr>
                                        <p:cTn id="19" dur="2000"/>
                                        <p:tgtEl>
                                          <p:spTgt spid="226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P spid="226307" grpId="0" build="p"/>
      <p:bldP spid="2263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bwMode="auto">
          <a:xfrm>
            <a:off x="500063" y="1214438"/>
            <a:ext cx="7358062"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1600" b="1" smtClean="0">
                <a:solidFill>
                  <a:srgbClr val="003366"/>
                </a:solidFill>
                <a:cs typeface="Homa" pitchFamily="2" charset="0"/>
              </a:rPr>
              <a:t>2- معرفي اوليه و جايگاه ماليات بر ارزش افزوده در جهان</a:t>
            </a:r>
            <a:endParaRPr lang="en-US" altLang="en-US" sz="1600" b="1" smtClean="0">
              <a:solidFill>
                <a:srgbClr val="003366"/>
              </a:solidFill>
              <a:cs typeface="Homa" pitchFamily="2" charset="0"/>
            </a:endParaRPr>
          </a:p>
        </p:txBody>
      </p:sp>
      <p:sp>
        <p:nvSpPr>
          <p:cNvPr id="265219" name="Rectangle 3"/>
          <p:cNvSpPr>
            <a:spLocks noGrp="1" noChangeArrowheads="1"/>
          </p:cNvSpPr>
          <p:nvPr>
            <p:ph type="body" idx="4294967295"/>
          </p:nvPr>
        </p:nvSpPr>
        <p:spPr>
          <a:xfrm>
            <a:off x="571500" y="1714500"/>
            <a:ext cx="7924800" cy="4679950"/>
          </a:xfrm>
          <a:prstGeom prst="rect">
            <a:avLst/>
          </a:prstGeom>
        </p:spPr>
        <p:txBody>
          <a:bodyPr/>
          <a:lstStyle/>
          <a:p>
            <a:pPr algn="ctr" eaLnBrk="1" fontAlgn="auto" hangingPunct="1">
              <a:lnSpc>
                <a:spcPct val="150000"/>
              </a:lnSpc>
              <a:spcBef>
                <a:spcPct val="100000"/>
              </a:spcBef>
              <a:spcAft>
                <a:spcPts val="0"/>
              </a:spcAft>
              <a:buFont typeface="Wingdings" pitchFamily="2" charset="2"/>
              <a:buNone/>
              <a:defRPr/>
            </a:pPr>
            <a:r>
              <a:rPr lang="fa-IR" dirty="0" smtClean="0">
                <a:solidFill>
                  <a:srgbClr val="003060"/>
                </a:solidFill>
                <a:cs typeface="Titr" pitchFamily="2" charset="-78"/>
              </a:rPr>
              <a:t>طراحي و معرفي اوليه</a:t>
            </a:r>
            <a:endParaRPr lang="fa-IR" b="1" dirty="0" smtClean="0">
              <a:solidFill>
                <a:srgbClr val="003060"/>
              </a:solidFill>
              <a:cs typeface="Zar" pitchFamily="2" charset="-78"/>
            </a:endParaRPr>
          </a:p>
          <a:p>
            <a:pPr algn="just" eaLnBrk="1" fontAlgn="auto" hangingPunct="1">
              <a:lnSpc>
                <a:spcPct val="150000"/>
              </a:lnSpc>
              <a:spcBef>
                <a:spcPct val="100000"/>
              </a:spcBef>
              <a:spcAft>
                <a:spcPts val="0"/>
              </a:spcAft>
              <a:defRPr/>
            </a:pPr>
            <a:r>
              <a:rPr lang="fa-IR" b="1" dirty="0" smtClean="0">
                <a:solidFill>
                  <a:srgbClr val="003060"/>
                </a:solidFill>
                <a:latin typeface="Georgia" pitchFamily="18" charset="0"/>
                <a:cs typeface="Zar" pitchFamily="2" charset="-78"/>
              </a:rPr>
              <a:t>1918 - فون زيمنس : </a:t>
            </a:r>
            <a:r>
              <a:rPr lang="fa-IR" dirty="0" smtClean="0">
                <a:solidFill>
                  <a:schemeClr val="accent2">
                    <a:lumMod val="75000"/>
                  </a:schemeClr>
                </a:solidFill>
                <a:latin typeface="Georgia" pitchFamily="18" charset="0"/>
                <a:cs typeface="Zar" pitchFamily="2" charset="-78"/>
              </a:rPr>
              <a:t>طرح ريزي و معرفي به دولت آلمان جهت فائق آمدن به مسائل مالي پس از جنگ</a:t>
            </a:r>
          </a:p>
          <a:p>
            <a:pPr algn="just" eaLnBrk="1" fontAlgn="auto" hangingPunct="1">
              <a:lnSpc>
                <a:spcPct val="150000"/>
              </a:lnSpc>
              <a:spcBef>
                <a:spcPct val="100000"/>
              </a:spcBef>
              <a:spcAft>
                <a:spcPts val="0"/>
              </a:spcAft>
              <a:defRPr/>
            </a:pPr>
            <a:r>
              <a:rPr lang="fa-IR" b="1" dirty="0" smtClean="0">
                <a:solidFill>
                  <a:srgbClr val="003060"/>
                </a:solidFill>
                <a:latin typeface="Georgia" pitchFamily="18" charset="0"/>
                <a:cs typeface="Zar" pitchFamily="2" charset="-78"/>
              </a:rPr>
              <a:t>1921 - آدامز :  </a:t>
            </a:r>
            <a:r>
              <a:rPr lang="fa-IR" dirty="0" smtClean="0">
                <a:solidFill>
                  <a:schemeClr val="accent2">
                    <a:lumMod val="75000"/>
                  </a:schemeClr>
                </a:solidFill>
                <a:latin typeface="Georgia" pitchFamily="18" charset="0"/>
                <a:cs typeface="Zar" pitchFamily="2" charset="-78"/>
              </a:rPr>
              <a:t>معرفي به منظور استفاده در آمريکا</a:t>
            </a:r>
            <a:endParaRPr lang="en-US" dirty="0" smtClean="0">
              <a:solidFill>
                <a:schemeClr val="accent2">
                  <a:lumMod val="75000"/>
                </a:schemeClr>
              </a:solidFill>
              <a:latin typeface="Georgia" pitchFamily="18" charset="0"/>
              <a:cs typeface="Zar" pitchFamily="2" charset="-7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bwMode="auto">
          <a:xfrm>
            <a:off x="785813" y="1000125"/>
            <a:ext cx="7561262" cy="143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8038" indent="-628650" algn="just" eaLnBrk="1" hangingPunct="1">
              <a:lnSpc>
                <a:spcPct val="120000"/>
              </a:lnSpc>
            </a:pPr>
            <a:r>
              <a:rPr lang="fa-IR" altLang="en-US" sz="3200" b="1" u="sng" smtClean="0">
                <a:solidFill>
                  <a:schemeClr val="folHlink"/>
                </a:solidFill>
                <a:cs typeface="Titr" pitchFamily="2" charset="0"/>
              </a:rPr>
              <a:t>2-</a:t>
            </a:r>
            <a:r>
              <a:rPr lang="ar-SA" altLang="en-US" sz="3200" b="1" u="sng" smtClean="0">
                <a:solidFill>
                  <a:schemeClr val="folHlink"/>
                </a:solidFill>
                <a:cs typeface="Titr" pitchFamily="2" charset="0"/>
              </a:rPr>
              <a:t>	آيا با اجراي اين نظام مالياتي، هيچ ‌يك از مالياتهاي قبلي حذف يا تعديل خواهند گرديد؟</a:t>
            </a:r>
            <a:endParaRPr lang="en-US" altLang="en-US" sz="3200" b="1" u="sng" smtClean="0">
              <a:solidFill>
                <a:schemeClr val="folHlink"/>
              </a:solidFill>
              <a:cs typeface="Titr" pitchFamily="2" charset="0"/>
            </a:endParaRPr>
          </a:p>
        </p:txBody>
      </p:sp>
      <p:sp>
        <p:nvSpPr>
          <p:cNvPr id="240643" name="Rectangle 3"/>
          <p:cNvSpPr>
            <a:spLocks noGrp="1" noChangeArrowheads="1"/>
          </p:cNvSpPr>
          <p:nvPr>
            <p:ph type="body" idx="4294967295"/>
          </p:nvPr>
        </p:nvSpPr>
        <p:spPr bwMode="auto">
          <a:xfrm>
            <a:off x="323850" y="2347913"/>
            <a:ext cx="8056563" cy="300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7463" eaLnBrk="1" hangingPunct="1">
              <a:lnSpc>
                <a:spcPct val="140000"/>
              </a:lnSpc>
              <a:buFontTx/>
              <a:buNone/>
            </a:pPr>
            <a:r>
              <a:rPr lang="ar-SA" altLang="en-US" b="1" u="sng" smtClean="0">
                <a:cs typeface="Traffic" pitchFamily="2" charset="0"/>
              </a:rPr>
              <a:t>بلي،</a:t>
            </a:r>
            <a:endParaRPr lang="fa-IR" altLang="en-US" b="1" u="sng" smtClean="0">
              <a:cs typeface="Traffic" pitchFamily="2" charset="0"/>
            </a:endParaRPr>
          </a:p>
          <a:p>
            <a:pPr marL="0" indent="17463" algn="just" eaLnBrk="1" hangingPunct="1">
              <a:lnSpc>
                <a:spcPct val="140000"/>
              </a:lnSpc>
              <a:buFontTx/>
              <a:buNone/>
            </a:pPr>
            <a:r>
              <a:rPr lang="fa-IR" altLang="en-US" sz="2800" b="1" smtClean="0">
                <a:cs typeface="Traffic" pitchFamily="2" charset="0"/>
              </a:rPr>
              <a:t>	از آنجا كه ماليات بر ارزش افزوده بر پايه مصرف وضع مي‌گردد جايگزين ماليات‌ها و عوارض موضوع قانون موسوم به تجميع عوارض خواهد گرديد،</a:t>
            </a:r>
            <a:endParaRPr lang="en-US" altLang="en-US" sz="2800" b="1" smtClean="0">
              <a:cs typeface="Traffic" pitchFamily="2" charset="0"/>
            </a:endParaRPr>
          </a:p>
        </p:txBody>
      </p:sp>
      <p:sp>
        <p:nvSpPr>
          <p:cNvPr id="9" name="Rectangle 4"/>
          <p:cNvSpPr>
            <a:spLocks noChangeArrowheads="1"/>
          </p:cNvSpPr>
          <p:nvPr/>
        </p:nvSpPr>
        <p:spPr bwMode="auto">
          <a:xfrm>
            <a:off x="357188" y="785813"/>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158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80000"/>
              </a:lnSpc>
            </a:pPr>
            <a:r>
              <a:rPr lang="fa-IR" altLang="en-US" sz="1600" b="1">
                <a:solidFill>
                  <a:srgbClr val="000000"/>
                </a:solidFill>
                <a:latin typeface="Comic Sans MS" panose="030F0702030302020204" pitchFamily="66" charset="0"/>
                <a:cs typeface="Homa" pitchFamily="2" charset="0"/>
              </a:rPr>
              <a:t>7- سوالات متداول در رابطه با نظام ماليات بر ارزش افزوده</a:t>
            </a:r>
            <a:endParaRPr lang="en-US" altLang="en-US" sz="1600" b="1">
              <a:solidFill>
                <a:srgbClr val="000000"/>
              </a:solidFill>
              <a:latin typeface="Comic Sans MS" panose="030F0702030302020204" pitchFamily="66" charset="0"/>
              <a:cs typeface="Ho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wipe(right)">
                                      <p:cBhvr>
                                        <p:cTn id="7" dur="500"/>
                                        <p:tgtEl>
                                          <p:spTgt spid="24064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0643">
                                            <p:txEl>
                                              <p:pRg st="0" end="0"/>
                                            </p:txEl>
                                          </p:spTgt>
                                        </p:tgtEl>
                                        <p:attrNameLst>
                                          <p:attrName>style.visibility</p:attrName>
                                        </p:attrNameLst>
                                      </p:cBhvr>
                                      <p:to>
                                        <p:strVal val="visible"/>
                                      </p:to>
                                    </p:set>
                                    <p:animEffect transition="in" filter="fade">
                                      <p:cBhvr>
                                        <p:cTn id="11" dur="2000"/>
                                        <p:tgtEl>
                                          <p:spTgt spid="240643">
                                            <p:txEl>
                                              <p:pRg st="0" end="0"/>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40643">
                                            <p:txEl>
                                              <p:pRg st="1" end="1"/>
                                            </p:txEl>
                                          </p:spTgt>
                                        </p:tgtEl>
                                        <p:attrNameLst>
                                          <p:attrName>style.visibility</p:attrName>
                                        </p:attrNameLst>
                                      </p:cBhvr>
                                      <p:to>
                                        <p:strVal val="visible"/>
                                      </p:to>
                                    </p:set>
                                    <p:animEffect transition="in" filter="fade">
                                      <p:cBhvr>
                                        <p:cTn id="15" dur="2000"/>
                                        <p:tgtEl>
                                          <p:spTgt spid="240643">
                                            <p:txEl>
                                              <p:pRg st="1" end="1"/>
                                            </p:txEl>
                                          </p:spTgt>
                                        </p:tgtEl>
                                      </p:cBhvr>
                                    </p:animEffect>
                                  </p:childTnLst>
                                </p:cTn>
                              </p:par>
                            </p:childTnLst>
                          </p:cTn>
                        </p:par>
                        <p:par>
                          <p:cTn id="16" fill="hold" nodeType="afterGroup">
                            <p:stCondLst>
                              <p:cond delay="4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3" grpId="0" build="p"/>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bwMode="auto">
          <a:xfrm>
            <a:off x="444500" y="1193800"/>
            <a:ext cx="7561263" cy="1800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8038" indent="-628650" algn="just" eaLnBrk="1" hangingPunct="1">
              <a:lnSpc>
                <a:spcPct val="120000"/>
              </a:lnSpc>
            </a:pPr>
            <a:r>
              <a:rPr lang="fa-IR" altLang="en-US" sz="3000" b="1" u="sng" smtClean="0">
                <a:solidFill>
                  <a:schemeClr val="folHlink"/>
                </a:solidFill>
                <a:cs typeface="Titr" pitchFamily="2" charset="0"/>
              </a:rPr>
              <a:t>3- </a:t>
            </a:r>
            <a:r>
              <a:rPr lang="ar-SA" altLang="en-US" sz="3000" b="1" u="sng" smtClean="0">
                <a:solidFill>
                  <a:schemeClr val="folHlink"/>
                </a:solidFill>
                <a:cs typeface="Titr" pitchFamily="2" charset="0"/>
              </a:rPr>
              <a:t>آيا </a:t>
            </a:r>
            <a:r>
              <a:rPr lang="fa-IR" altLang="en-US" sz="3000" b="1" u="sng" smtClean="0">
                <a:solidFill>
                  <a:schemeClr val="folHlink"/>
                </a:solidFill>
                <a:cs typeface="Titr" pitchFamily="2" charset="0"/>
              </a:rPr>
              <a:t>چند مرحله‌اي بودن ماليات بر ارزش افزوده و وصول آن در هر يك از مراحل واردات ـ توليد ـ توزيع موجب اخذ مضاعف ماليات نخواهد شد</a:t>
            </a:r>
            <a:r>
              <a:rPr lang="ar-SA" altLang="en-US" sz="3000" b="1" u="sng" smtClean="0">
                <a:solidFill>
                  <a:schemeClr val="folHlink"/>
                </a:solidFill>
                <a:cs typeface="Titr" pitchFamily="2" charset="0"/>
              </a:rPr>
              <a:t>؟</a:t>
            </a:r>
            <a:endParaRPr lang="en-US" altLang="en-US" sz="3000" b="1" u="sng" smtClean="0">
              <a:solidFill>
                <a:schemeClr val="folHlink"/>
              </a:solidFill>
              <a:cs typeface="Titr" pitchFamily="2" charset="0"/>
            </a:endParaRPr>
          </a:p>
        </p:txBody>
      </p:sp>
      <p:sp>
        <p:nvSpPr>
          <p:cNvPr id="241667" name="Rectangle 3"/>
          <p:cNvSpPr>
            <a:spLocks noGrp="1" noChangeArrowheads="1"/>
          </p:cNvSpPr>
          <p:nvPr>
            <p:ph type="body" idx="4294967295"/>
          </p:nvPr>
        </p:nvSpPr>
        <p:spPr bwMode="auto">
          <a:xfrm>
            <a:off x="373063" y="2994025"/>
            <a:ext cx="8056562" cy="300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7463" eaLnBrk="1" hangingPunct="1">
              <a:lnSpc>
                <a:spcPct val="140000"/>
              </a:lnSpc>
              <a:buFontTx/>
              <a:buNone/>
            </a:pPr>
            <a:r>
              <a:rPr lang="ar-SA" altLang="en-US" sz="2000" b="1" u="sng" smtClean="0">
                <a:cs typeface="Traffic" pitchFamily="2" charset="0"/>
              </a:rPr>
              <a:t>خير،</a:t>
            </a:r>
            <a:endParaRPr lang="fa-IR" altLang="en-US" sz="2000" b="1" u="sng" smtClean="0">
              <a:cs typeface="Traffic" pitchFamily="2" charset="0"/>
            </a:endParaRPr>
          </a:p>
          <a:p>
            <a:pPr marL="0" indent="17463" algn="just" eaLnBrk="1" hangingPunct="1">
              <a:lnSpc>
                <a:spcPct val="140000"/>
              </a:lnSpc>
              <a:buFontTx/>
              <a:buNone/>
            </a:pPr>
            <a:r>
              <a:rPr lang="fa-IR" altLang="en-US" sz="1800" b="1" smtClean="0">
                <a:cs typeface="Traffic" pitchFamily="2" charset="0"/>
              </a:rPr>
              <a:t>	مكانيز اجرايي اين ماليات به گونه‌اي است كه ماليات بر ارزش افزوده پرداختي در هنگام خريد به عنوان اعتبار (طلب) مالياتي ايشان محسوب شده و به صورت دوره‌اي تسويه مي‌گردد، به همين دليل هيچ ماليات مضاعفي بر فعالان اقتصادي تحميل نمي‌شود، اين مهم از ويژگي‌هاي بارز ماليات مورد بحث است كه منجر به جايگزيني آن با ديگر انواع ماليات‌هاي فروش در ساير كشورهاي جهان شده است،</a:t>
            </a:r>
            <a:endParaRPr lang="en-US" altLang="en-US" sz="1800" b="1" smtClean="0">
              <a:cs typeface="Traffic" pitchFamily="2" charset="0"/>
            </a:endParaRPr>
          </a:p>
        </p:txBody>
      </p:sp>
      <p:sp>
        <p:nvSpPr>
          <p:cNvPr id="11" name="Rectangle 4"/>
          <p:cNvSpPr>
            <a:spLocks noChangeArrowheads="1"/>
          </p:cNvSpPr>
          <p:nvPr/>
        </p:nvSpPr>
        <p:spPr bwMode="auto">
          <a:xfrm>
            <a:off x="428625" y="785813"/>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158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80000"/>
              </a:lnSpc>
            </a:pPr>
            <a:r>
              <a:rPr lang="fa-IR" altLang="en-US" sz="1600" b="1">
                <a:solidFill>
                  <a:srgbClr val="000000"/>
                </a:solidFill>
                <a:latin typeface="Comic Sans MS" panose="030F0702030302020204" pitchFamily="66" charset="0"/>
                <a:cs typeface="Homa" pitchFamily="2" charset="0"/>
              </a:rPr>
              <a:t>7- سوالات متداول در رابطه با نظام ماليات بر ارزش افزوده</a:t>
            </a:r>
            <a:endParaRPr lang="en-US" altLang="en-US" sz="1600" b="1">
              <a:solidFill>
                <a:srgbClr val="000000"/>
              </a:solidFill>
              <a:latin typeface="Comic Sans MS" panose="030F0702030302020204" pitchFamily="66" charset="0"/>
              <a:cs typeface="Ho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1666"/>
                                        </p:tgtEl>
                                        <p:attrNameLst>
                                          <p:attrName>style.visibility</p:attrName>
                                        </p:attrNameLst>
                                      </p:cBhvr>
                                      <p:to>
                                        <p:strVal val="visible"/>
                                      </p:to>
                                    </p:set>
                                    <p:animEffect transition="in" filter="wipe(right)">
                                      <p:cBhvr>
                                        <p:cTn id="7" dur="500"/>
                                        <p:tgtEl>
                                          <p:spTgt spid="24166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1667">
                                            <p:txEl>
                                              <p:pRg st="0" end="0"/>
                                            </p:txEl>
                                          </p:spTgt>
                                        </p:tgtEl>
                                        <p:attrNameLst>
                                          <p:attrName>style.visibility</p:attrName>
                                        </p:attrNameLst>
                                      </p:cBhvr>
                                      <p:to>
                                        <p:strVal val="visible"/>
                                      </p:to>
                                    </p:set>
                                    <p:animEffect transition="in" filter="fade">
                                      <p:cBhvr>
                                        <p:cTn id="11" dur="2000"/>
                                        <p:tgtEl>
                                          <p:spTgt spid="241667">
                                            <p:txEl>
                                              <p:pRg st="0" end="0"/>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41667">
                                            <p:txEl>
                                              <p:pRg st="1" end="1"/>
                                            </p:txEl>
                                          </p:spTgt>
                                        </p:tgtEl>
                                        <p:attrNameLst>
                                          <p:attrName>style.visibility</p:attrName>
                                        </p:attrNameLst>
                                      </p:cBhvr>
                                      <p:to>
                                        <p:strVal val="visible"/>
                                      </p:to>
                                    </p:set>
                                    <p:animEffect transition="in" filter="fade">
                                      <p:cBhvr>
                                        <p:cTn id="15" dur="2000"/>
                                        <p:tgtEl>
                                          <p:spTgt spid="241667">
                                            <p:txEl>
                                              <p:pRg st="1" end="1"/>
                                            </p:txEl>
                                          </p:spTgt>
                                        </p:tgtEl>
                                      </p:cBhvr>
                                    </p:animEffect>
                                  </p:childTnLst>
                                </p:cTn>
                              </p:par>
                            </p:childTnLst>
                          </p:cTn>
                        </p:par>
                        <p:par>
                          <p:cTn id="16" fill="hold" nodeType="afterGroup">
                            <p:stCondLst>
                              <p:cond delay="4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p:bldP spid="241667" grpId="0" build="p"/>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bwMode="auto">
          <a:xfrm>
            <a:off x="587375" y="1479550"/>
            <a:ext cx="7561263" cy="1449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808038" indent="-628650" algn="just" eaLnBrk="1" hangingPunct="1">
              <a:lnSpc>
                <a:spcPct val="120000"/>
              </a:lnSpc>
            </a:pPr>
            <a:r>
              <a:rPr lang="fa-IR" altLang="en-US" sz="2600" b="1" u="sng" smtClean="0">
                <a:solidFill>
                  <a:schemeClr val="folHlink"/>
                </a:solidFill>
                <a:cs typeface="Titr" pitchFamily="2" charset="0"/>
              </a:rPr>
              <a:t>4- </a:t>
            </a:r>
            <a:r>
              <a:rPr lang="ar-SA" altLang="en-US" sz="2600" b="1" u="sng" smtClean="0">
                <a:solidFill>
                  <a:schemeClr val="folHlink"/>
                </a:solidFill>
                <a:cs typeface="Titr" pitchFamily="2" charset="0"/>
              </a:rPr>
              <a:t>آيا </a:t>
            </a:r>
            <a:r>
              <a:rPr lang="fa-IR" altLang="en-US" sz="2600" b="1" u="sng" smtClean="0">
                <a:solidFill>
                  <a:schemeClr val="folHlink"/>
                </a:solidFill>
                <a:cs typeface="Titr" pitchFamily="2" charset="0"/>
              </a:rPr>
              <a:t>ماشين آلات خطوط توليد کارخانجات و به طور کلي تجهيزات مورد استفاده در امر کسب و کار مشمول ماليات بر ارزش افزوده </a:t>
            </a:r>
            <a:r>
              <a:rPr lang="ar-SA" altLang="en-US" sz="2600" b="1" u="sng" smtClean="0">
                <a:solidFill>
                  <a:schemeClr val="folHlink"/>
                </a:solidFill>
                <a:cs typeface="Titr" pitchFamily="2" charset="0"/>
              </a:rPr>
              <a:t>مي‌گردد؟</a:t>
            </a:r>
            <a:endParaRPr lang="en-US" altLang="en-US" sz="2600" b="1" u="sng" smtClean="0">
              <a:solidFill>
                <a:schemeClr val="folHlink"/>
              </a:solidFill>
              <a:cs typeface="Titr" pitchFamily="2" charset="0"/>
            </a:endParaRPr>
          </a:p>
        </p:txBody>
      </p:sp>
      <p:sp>
        <p:nvSpPr>
          <p:cNvPr id="241667" name="Rectangle 3"/>
          <p:cNvSpPr>
            <a:spLocks noGrp="1" noChangeArrowheads="1"/>
          </p:cNvSpPr>
          <p:nvPr>
            <p:ph type="body" idx="4294967295"/>
          </p:nvPr>
        </p:nvSpPr>
        <p:spPr bwMode="auto">
          <a:xfrm>
            <a:off x="515938" y="2994025"/>
            <a:ext cx="8056562" cy="300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7463" eaLnBrk="1" hangingPunct="1">
              <a:lnSpc>
                <a:spcPct val="140000"/>
              </a:lnSpc>
              <a:buFontTx/>
              <a:buNone/>
            </a:pPr>
            <a:r>
              <a:rPr lang="ar-SA" altLang="en-US" sz="2000" b="1" u="sng" smtClean="0">
                <a:cs typeface="Traffic" pitchFamily="2" charset="0"/>
              </a:rPr>
              <a:t>خير،</a:t>
            </a:r>
            <a:endParaRPr lang="fa-IR" altLang="en-US" sz="2000" b="1" u="sng" smtClean="0">
              <a:cs typeface="Traffic" pitchFamily="2" charset="0"/>
            </a:endParaRPr>
          </a:p>
          <a:p>
            <a:pPr marL="0" indent="17463" algn="just" eaLnBrk="1" hangingPunct="1">
              <a:lnSpc>
                <a:spcPct val="140000"/>
              </a:lnSpc>
              <a:buFontTx/>
              <a:buNone/>
            </a:pPr>
            <a:r>
              <a:rPr lang="fa-IR" altLang="en-US" sz="1800" b="1" smtClean="0">
                <a:cs typeface="Traffic" pitchFamily="2" charset="0"/>
              </a:rPr>
              <a:t>	اساسا“ ماليات پرداختي توسط مؤديان ثبت نام شده بابت انواع نهاده ها از جمله ماشين آلات خطوط توليد کارخانجات و ساير تجهيزات که براي فعاليت اقتصادي مورد استفاده قرار گرفته اند، از مالياتهاي وصول شده توسط آنها در اولين دوره مالياتي با تسليم اظهارنامه و درخواست موديان قابل استرداد است،</a:t>
            </a:r>
            <a:endParaRPr lang="en-US" altLang="en-US" sz="1800" b="1" smtClean="0">
              <a:cs typeface="Traffic" pitchFamily="2" charset="0"/>
            </a:endParaRPr>
          </a:p>
        </p:txBody>
      </p:sp>
      <p:sp>
        <p:nvSpPr>
          <p:cNvPr id="11" name="Rectangle 4"/>
          <p:cNvSpPr>
            <a:spLocks noChangeArrowheads="1"/>
          </p:cNvSpPr>
          <p:nvPr/>
        </p:nvSpPr>
        <p:spPr bwMode="auto">
          <a:xfrm>
            <a:off x="285750" y="857250"/>
            <a:ext cx="914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158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80000"/>
              </a:lnSpc>
            </a:pPr>
            <a:r>
              <a:rPr lang="fa-IR" altLang="en-US" sz="1600" b="1">
                <a:solidFill>
                  <a:srgbClr val="000000"/>
                </a:solidFill>
                <a:latin typeface="Comic Sans MS" panose="030F0702030302020204" pitchFamily="66" charset="0"/>
                <a:cs typeface="Homa" pitchFamily="2" charset="0"/>
              </a:rPr>
              <a:t>7- سوالات متداول در رابطه با نظام ماليات بر ارزش افزوده</a:t>
            </a:r>
            <a:endParaRPr lang="en-US" altLang="en-US" sz="1600" b="1">
              <a:solidFill>
                <a:srgbClr val="000000"/>
              </a:solidFill>
              <a:latin typeface="Comic Sans MS" panose="030F0702030302020204" pitchFamily="66" charset="0"/>
              <a:cs typeface="Ho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1666"/>
                                        </p:tgtEl>
                                        <p:attrNameLst>
                                          <p:attrName>style.visibility</p:attrName>
                                        </p:attrNameLst>
                                      </p:cBhvr>
                                      <p:to>
                                        <p:strVal val="visible"/>
                                      </p:to>
                                    </p:set>
                                    <p:animEffect transition="in" filter="wipe(right)">
                                      <p:cBhvr>
                                        <p:cTn id="7" dur="500"/>
                                        <p:tgtEl>
                                          <p:spTgt spid="24166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1667">
                                            <p:txEl>
                                              <p:pRg st="0" end="0"/>
                                            </p:txEl>
                                          </p:spTgt>
                                        </p:tgtEl>
                                        <p:attrNameLst>
                                          <p:attrName>style.visibility</p:attrName>
                                        </p:attrNameLst>
                                      </p:cBhvr>
                                      <p:to>
                                        <p:strVal val="visible"/>
                                      </p:to>
                                    </p:set>
                                    <p:animEffect transition="in" filter="fade">
                                      <p:cBhvr>
                                        <p:cTn id="11" dur="2000"/>
                                        <p:tgtEl>
                                          <p:spTgt spid="241667">
                                            <p:txEl>
                                              <p:pRg st="0" end="0"/>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41667">
                                            <p:txEl>
                                              <p:pRg st="1" end="1"/>
                                            </p:txEl>
                                          </p:spTgt>
                                        </p:tgtEl>
                                        <p:attrNameLst>
                                          <p:attrName>style.visibility</p:attrName>
                                        </p:attrNameLst>
                                      </p:cBhvr>
                                      <p:to>
                                        <p:strVal val="visible"/>
                                      </p:to>
                                    </p:set>
                                    <p:animEffect transition="in" filter="fade">
                                      <p:cBhvr>
                                        <p:cTn id="15" dur="2000"/>
                                        <p:tgtEl>
                                          <p:spTgt spid="241667">
                                            <p:txEl>
                                              <p:pRg st="1" end="1"/>
                                            </p:txEl>
                                          </p:spTgt>
                                        </p:tgtEl>
                                      </p:cBhvr>
                                    </p:animEffect>
                                  </p:childTnLst>
                                </p:cTn>
                              </p:par>
                            </p:childTnLst>
                          </p:cTn>
                        </p:par>
                        <p:par>
                          <p:cTn id="16" fill="hold" nodeType="afterGroup">
                            <p:stCondLst>
                              <p:cond delay="4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p:bldP spid="241667" grpId="0" build="p"/>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bwMode="auto">
          <a:xfrm>
            <a:off x="642938" y="1270000"/>
            <a:ext cx="7561262" cy="215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8163" indent="-447675" algn="r" eaLnBrk="1" hangingPunct="1">
              <a:lnSpc>
                <a:spcPct val="120000"/>
              </a:lnSpc>
            </a:pPr>
            <a:r>
              <a:rPr lang="fa-IR" altLang="en-US" sz="2400" b="1" u="sng" smtClean="0">
                <a:solidFill>
                  <a:schemeClr val="folHlink"/>
                </a:solidFill>
                <a:cs typeface="Titr" pitchFamily="2" charset="0"/>
              </a:rPr>
              <a:t>5- </a:t>
            </a:r>
            <a:r>
              <a:rPr lang="ar-SA" altLang="en-US" sz="2400" b="1" u="sng" smtClean="0">
                <a:solidFill>
                  <a:schemeClr val="folHlink"/>
                </a:solidFill>
                <a:cs typeface="Titr" pitchFamily="2" charset="0"/>
              </a:rPr>
              <a:t>آيا در اين نظام مالياتي خريدهاي يكجاي يك بنگاه توليدي يا توزيعي </a:t>
            </a:r>
            <a:r>
              <a:rPr lang="fa-IR" altLang="en-US" sz="2400" b="1" u="sng" smtClean="0">
                <a:solidFill>
                  <a:schemeClr val="folHlink"/>
                </a:solidFill>
                <a:cs typeface="Titr" pitchFamily="2" charset="0"/>
              </a:rPr>
              <a:t>و يا فرايند طولاني توليد در برخي از صنايع، </a:t>
            </a:r>
            <a:r>
              <a:rPr lang="ar-SA" altLang="en-US" sz="2400" b="1" u="sng" smtClean="0">
                <a:solidFill>
                  <a:schemeClr val="folHlink"/>
                </a:solidFill>
                <a:cs typeface="Titr" pitchFamily="2" charset="0"/>
              </a:rPr>
              <a:t>موجب تحمل طولاني مدت بار مالياتي ناشي از اين ماليات تا زمان فروش كالاها يا خدمات توليد يا عرضه شده نخواهد گرديد؟</a:t>
            </a:r>
            <a:endParaRPr lang="en-US" altLang="en-US" sz="2400" b="1" u="sng" smtClean="0">
              <a:solidFill>
                <a:schemeClr val="folHlink"/>
              </a:solidFill>
              <a:cs typeface="Titr" pitchFamily="2" charset="0"/>
            </a:endParaRPr>
          </a:p>
        </p:txBody>
      </p:sp>
      <p:sp>
        <p:nvSpPr>
          <p:cNvPr id="242691" name="Rectangle 3"/>
          <p:cNvSpPr>
            <a:spLocks noGrp="1" noChangeArrowheads="1"/>
          </p:cNvSpPr>
          <p:nvPr>
            <p:ph type="body" idx="4294967295"/>
          </p:nvPr>
        </p:nvSpPr>
        <p:spPr bwMode="auto">
          <a:xfrm>
            <a:off x="587375" y="3048000"/>
            <a:ext cx="8056563" cy="3095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7463" eaLnBrk="1" hangingPunct="1">
              <a:lnSpc>
                <a:spcPct val="150000"/>
              </a:lnSpc>
              <a:buFontTx/>
              <a:buNone/>
            </a:pPr>
            <a:r>
              <a:rPr lang="ar-SA" altLang="en-US" sz="2400" b="1" u="sng" smtClean="0">
                <a:cs typeface="Traffic" pitchFamily="2" charset="0"/>
              </a:rPr>
              <a:t>خير،</a:t>
            </a:r>
            <a:endParaRPr lang="fa-IR" altLang="en-US" sz="2400" b="1" u="sng" smtClean="0">
              <a:cs typeface="Traffic" pitchFamily="2" charset="0"/>
            </a:endParaRPr>
          </a:p>
          <a:p>
            <a:pPr marL="0" indent="17463" algn="just" eaLnBrk="1" hangingPunct="1">
              <a:lnSpc>
                <a:spcPct val="150000"/>
              </a:lnSpc>
              <a:buFontTx/>
              <a:buNone/>
            </a:pPr>
            <a:r>
              <a:rPr lang="fa-IR" altLang="en-US" sz="2000" b="1" smtClean="0">
                <a:cs typeface="Traffic" pitchFamily="2" charset="0"/>
              </a:rPr>
              <a:t>	</a:t>
            </a:r>
            <a:r>
              <a:rPr lang="ar-SA" altLang="en-US" sz="2000" b="1" smtClean="0">
                <a:cs typeface="Traffic" pitchFamily="2" charset="0"/>
              </a:rPr>
              <a:t>موديان اين نظام مالياتي حتي در صورت انجام يكجاي خريدهاي خود </a:t>
            </a:r>
            <a:r>
              <a:rPr lang="fa-IR" altLang="en-US" sz="2000" b="1" smtClean="0">
                <a:cs typeface="Traffic" pitchFamily="2" charset="0"/>
              </a:rPr>
              <a:t>و يا فرايند طولاني توليد، ب</a:t>
            </a:r>
            <a:r>
              <a:rPr lang="ar-SA" altLang="en-US" sz="2000" b="1" smtClean="0">
                <a:cs typeface="Traffic" pitchFamily="2" charset="0"/>
              </a:rPr>
              <a:t>ار مالياتي اين نوع ماليات را تا زمان توليد و فروش محصول مربوطه تحمل نخواهند نمود، بلكه درزمان تسليم اولين اظهارنامه ماليات بر ارزش افزوده (كه دوره هاي كوتاه </a:t>
            </a:r>
            <a:r>
              <a:rPr lang="fa-IR" altLang="en-US" sz="2000" b="1" smtClean="0">
                <a:cs typeface="Traffic" pitchFamily="2" charset="0"/>
              </a:rPr>
              <a:t>فصلي </a:t>
            </a:r>
            <a:r>
              <a:rPr lang="ar-SA" altLang="en-US" sz="2000" b="1" smtClean="0">
                <a:cs typeface="Traffic" pitchFamily="2" charset="0"/>
              </a:rPr>
              <a:t>براي آن </a:t>
            </a:r>
            <a:r>
              <a:rPr lang="fa-IR" altLang="en-US" sz="2000" b="1" smtClean="0">
                <a:cs typeface="Traffic" pitchFamily="2" charset="0"/>
              </a:rPr>
              <a:t>تصويب</a:t>
            </a:r>
            <a:r>
              <a:rPr lang="ar-SA" altLang="en-US" sz="2000" b="1" smtClean="0">
                <a:cs typeface="Traffic" pitchFamily="2" charset="0"/>
              </a:rPr>
              <a:t> گرديده است)، اضافه پرداختي ماليات بر ارزش افزوده را از دولت بازپس خواهند گرفت،</a:t>
            </a:r>
            <a:endParaRPr lang="en-US" altLang="en-US" sz="2000" b="1" smtClean="0">
              <a:cs typeface="Traffic" pitchFamily="2" charset="0"/>
            </a:endParaRPr>
          </a:p>
        </p:txBody>
      </p:sp>
      <p:sp>
        <p:nvSpPr>
          <p:cNvPr id="11" name="Rectangle 4"/>
          <p:cNvSpPr>
            <a:spLocks noChangeArrowheads="1"/>
          </p:cNvSpPr>
          <p:nvPr/>
        </p:nvSpPr>
        <p:spPr bwMode="auto">
          <a:xfrm>
            <a:off x="428625" y="785813"/>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158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80000"/>
              </a:lnSpc>
            </a:pPr>
            <a:r>
              <a:rPr lang="fa-IR" altLang="en-US" sz="1600" b="1">
                <a:solidFill>
                  <a:srgbClr val="000000"/>
                </a:solidFill>
                <a:latin typeface="Comic Sans MS" panose="030F0702030302020204" pitchFamily="66" charset="0"/>
                <a:cs typeface="Homa" pitchFamily="2" charset="0"/>
              </a:rPr>
              <a:t>7- سوالات متداول در رابطه با نظام ماليات بر ارزش افزوده</a:t>
            </a:r>
            <a:endParaRPr lang="en-US" altLang="en-US" sz="1600" b="1">
              <a:solidFill>
                <a:srgbClr val="000000"/>
              </a:solidFill>
              <a:latin typeface="Comic Sans MS" panose="030F0702030302020204" pitchFamily="66" charset="0"/>
              <a:cs typeface="Ho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wipe(right)">
                                      <p:cBhvr>
                                        <p:cTn id="7" dur="500"/>
                                        <p:tgtEl>
                                          <p:spTgt spid="24269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2691">
                                            <p:txEl>
                                              <p:pRg st="0" end="0"/>
                                            </p:txEl>
                                          </p:spTgt>
                                        </p:tgtEl>
                                        <p:attrNameLst>
                                          <p:attrName>style.visibility</p:attrName>
                                        </p:attrNameLst>
                                      </p:cBhvr>
                                      <p:to>
                                        <p:strVal val="visible"/>
                                      </p:to>
                                    </p:set>
                                    <p:animEffect transition="in" filter="fade">
                                      <p:cBhvr>
                                        <p:cTn id="11" dur="2000"/>
                                        <p:tgtEl>
                                          <p:spTgt spid="242691">
                                            <p:txEl>
                                              <p:pRg st="0" end="0"/>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42691">
                                            <p:txEl>
                                              <p:pRg st="1" end="1"/>
                                            </p:txEl>
                                          </p:spTgt>
                                        </p:tgtEl>
                                        <p:attrNameLst>
                                          <p:attrName>style.visibility</p:attrName>
                                        </p:attrNameLst>
                                      </p:cBhvr>
                                      <p:to>
                                        <p:strVal val="visible"/>
                                      </p:to>
                                    </p:set>
                                    <p:animEffect transition="in" filter="fade">
                                      <p:cBhvr>
                                        <p:cTn id="15" dur="2000"/>
                                        <p:tgtEl>
                                          <p:spTgt spid="242691">
                                            <p:txEl>
                                              <p:pRg st="1" end="1"/>
                                            </p:txEl>
                                          </p:spTgt>
                                        </p:tgtEl>
                                      </p:cBhvr>
                                    </p:animEffect>
                                  </p:childTnLst>
                                </p:cTn>
                              </p:par>
                            </p:childTnLst>
                          </p:cTn>
                        </p:par>
                        <p:par>
                          <p:cTn id="16" fill="hold" nodeType="afterGroup">
                            <p:stCondLst>
                              <p:cond delay="4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bwMode="auto">
          <a:xfrm>
            <a:off x="527050" y="1143000"/>
            <a:ext cx="7561263" cy="142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38163" indent="-447675" algn="just" eaLnBrk="1" hangingPunct="1">
              <a:lnSpc>
                <a:spcPct val="120000"/>
              </a:lnSpc>
            </a:pPr>
            <a:r>
              <a:rPr lang="fa-IR" altLang="en-US" sz="2400" b="1" u="sng" smtClean="0">
                <a:solidFill>
                  <a:schemeClr val="folHlink"/>
                </a:solidFill>
                <a:cs typeface="Titr" pitchFamily="2" charset="0"/>
              </a:rPr>
              <a:t>6- </a:t>
            </a:r>
            <a:r>
              <a:rPr lang="ar-SA" altLang="en-US" sz="2400" b="1" u="sng" smtClean="0">
                <a:solidFill>
                  <a:schemeClr val="folHlink"/>
                </a:solidFill>
                <a:cs typeface="Titr" pitchFamily="2" charset="0"/>
              </a:rPr>
              <a:t>آيا </a:t>
            </a:r>
            <a:r>
              <a:rPr lang="fa-IR" altLang="en-US" sz="2400" b="1" u="sng" smtClean="0">
                <a:solidFill>
                  <a:schemeClr val="folHlink"/>
                </a:solidFill>
                <a:cs typeface="Titr" pitchFamily="2" charset="0"/>
              </a:rPr>
              <a:t>تکاليف عملياتي </a:t>
            </a:r>
            <a:r>
              <a:rPr lang="ar-SA" altLang="en-US" sz="2400" b="1" u="sng" smtClean="0">
                <a:solidFill>
                  <a:schemeClr val="folHlink"/>
                </a:solidFill>
                <a:cs typeface="Titr" pitchFamily="2" charset="0"/>
              </a:rPr>
              <a:t>نظام ماليات</a:t>
            </a:r>
            <a:r>
              <a:rPr lang="fa-IR" altLang="en-US" sz="2400" b="1" u="sng" smtClean="0">
                <a:solidFill>
                  <a:schemeClr val="folHlink"/>
                </a:solidFill>
                <a:cs typeface="Titr" pitchFamily="2" charset="0"/>
              </a:rPr>
              <a:t> بر ارزش افزوده</a:t>
            </a:r>
            <a:r>
              <a:rPr lang="ar-SA" altLang="en-US" sz="2400" b="1" u="sng" smtClean="0">
                <a:solidFill>
                  <a:schemeClr val="folHlink"/>
                </a:solidFill>
                <a:cs typeface="Titr" pitchFamily="2" charset="0"/>
              </a:rPr>
              <a:t> </a:t>
            </a:r>
            <a:r>
              <a:rPr lang="fa-IR" altLang="en-US" sz="2400" b="1" u="sng" smtClean="0">
                <a:solidFill>
                  <a:schemeClr val="folHlink"/>
                </a:solidFill>
                <a:cs typeface="Titr" pitchFamily="2" charset="0"/>
              </a:rPr>
              <a:t>به سادگي توسط موديان اين نظام مالياتي قابل اجرا خواهد بود</a:t>
            </a:r>
            <a:r>
              <a:rPr lang="ar-SA" altLang="en-US" sz="2400" b="1" u="sng" smtClean="0">
                <a:solidFill>
                  <a:schemeClr val="folHlink"/>
                </a:solidFill>
                <a:cs typeface="Titr" pitchFamily="2" charset="0"/>
              </a:rPr>
              <a:t>؟</a:t>
            </a:r>
            <a:endParaRPr lang="en-US" altLang="en-US" sz="2400" b="1" u="sng" smtClean="0">
              <a:solidFill>
                <a:schemeClr val="folHlink"/>
              </a:solidFill>
              <a:cs typeface="Titr" pitchFamily="2" charset="0"/>
            </a:endParaRPr>
          </a:p>
        </p:txBody>
      </p:sp>
      <p:sp>
        <p:nvSpPr>
          <p:cNvPr id="242691" name="Rectangle 3"/>
          <p:cNvSpPr>
            <a:spLocks noGrp="1" noChangeArrowheads="1"/>
          </p:cNvSpPr>
          <p:nvPr>
            <p:ph type="body" idx="4294967295"/>
          </p:nvPr>
        </p:nvSpPr>
        <p:spPr bwMode="auto">
          <a:xfrm>
            <a:off x="587375" y="2286000"/>
            <a:ext cx="8056563" cy="428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265113" eaLnBrk="1" hangingPunct="1">
              <a:lnSpc>
                <a:spcPct val="150000"/>
              </a:lnSpc>
              <a:buFontTx/>
              <a:buNone/>
            </a:pPr>
            <a:r>
              <a:rPr lang="fa-IR" altLang="en-US" sz="2000" b="1" u="sng" smtClean="0">
                <a:cs typeface="Traffic" pitchFamily="2" charset="0"/>
              </a:rPr>
              <a:t>بلي</a:t>
            </a:r>
            <a:r>
              <a:rPr lang="ar-SA" altLang="en-US" sz="2000" b="1" u="sng" smtClean="0">
                <a:cs typeface="Traffic" pitchFamily="2" charset="0"/>
              </a:rPr>
              <a:t>،</a:t>
            </a:r>
            <a:endParaRPr lang="fa-IR" altLang="en-US" sz="2000" b="1" u="sng" smtClean="0">
              <a:cs typeface="Traffic" pitchFamily="2" charset="0"/>
            </a:endParaRPr>
          </a:p>
          <a:p>
            <a:pPr marL="357188" indent="-265113" algn="just" eaLnBrk="1" hangingPunct="1">
              <a:lnSpc>
                <a:spcPct val="150000"/>
              </a:lnSpc>
              <a:buFontTx/>
              <a:buNone/>
            </a:pPr>
            <a:r>
              <a:rPr lang="fa-IR" altLang="en-US" sz="1800" b="1" smtClean="0">
                <a:cs typeface="Traffic" pitchFamily="2" charset="0"/>
              </a:rPr>
              <a:t>	</a:t>
            </a:r>
            <a:r>
              <a:rPr lang="ar-SA" altLang="en-US" sz="1800" b="1" smtClean="0">
                <a:cs typeface="Traffic" pitchFamily="2" charset="0"/>
              </a:rPr>
              <a:t>موديان اين نظام مالياتي</a:t>
            </a:r>
            <a:r>
              <a:rPr lang="fa-IR" altLang="en-US" sz="1800" b="1" smtClean="0">
                <a:cs typeface="Traffic" pitchFamily="2" charset="0"/>
              </a:rPr>
              <a:t> کافي است:</a:t>
            </a:r>
          </a:p>
          <a:p>
            <a:pPr marL="357188" indent="-265113" algn="just" eaLnBrk="1" hangingPunct="1">
              <a:lnSpc>
                <a:spcPct val="150000"/>
              </a:lnSpc>
              <a:buFontTx/>
              <a:buBlip>
                <a:blip r:embed="rId3"/>
              </a:buBlip>
            </a:pPr>
            <a:r>
              <a:rPr lang="fa-IR" altLang="en-US" sz="1800" b="1" smtClean="0">
                <a:cs typeface="Traffic" pitchFamily="2" charset="0"/>
              </a:rPr>
              <a:t> در زمان فروش کالاها و عرضه خدمات صورتحساب صادر و علاوه بر بهاي کالاها و خدمات عرضه شده ماليات را محاسبه و از طرف ديگر معامله اخذ نمايند،</a:t>
            </a:r>
          </a:p>
          <a:p>
            <a:pPr marL="357188" indent="-265113" algn="just" eaLnBrk="1" hangingPunct="1">
              <a:lnSpc>
                <a:spcPct val="150000"/>
              </a:lnSpc>
              <a:buFontTx/>
              <a:buBlip>
                <a:blip r:embed="rId3"/>
              </a:buBlip>
            </a:pPr>
            <a:r>
              <a:rPr lang="fa-IR" altLang="en-US" sz="1800" b="1" smtClean="0">
                <a:cs typeface="Traffic" pitchFamily="2" charset="0"/>
              </a:rPr>
              <a:t> علاوه برنگهداري اطلاعات و اسناد و مدارک خريد و فروش خود (کما في السابق)، صورت مالياتهاي پرداختي در زمان خريد و دريافتي در زمان فروش را نگهداري نمايند،</a:t>
            </a:r>
          </a:p>
          <a:p>
            <a:pPr marL="357188" indent="-265113" algn="just" eaLnBrk="1" hangingPunct="1">
              <a:lnSpc>
                <a:spcPct val="150000"/>
              </a:lnSpc>
              <a:buFontTx/>
              <a:buBlip>
                <a:blip r:embed="rId3"/>
              </a:buBlip>
            </a:pPr>
            <a:r>
              <a:rPr lang="fa-IR" altLang="en-US" sz="1800" b="1" smtClean="0">
                <a:cs typeface="Traffic" pitchFamily="2" charset="0"/>
              </a:rPr>
              <a:t> با تکميل اظهارنامه ساده فصلي، تسويه حساب نمايند، (طلب خود بابت مالياتهاي پرداختي در زمان خريد را از مالياتهاي دريافتي کسر و ما به التفاوت را به دولت پرداخت يا از دولت دريافت نمايند)</a:t>
            </a:r>
            <a:endParaRPr lang="en-US" altLang="en-US" sz="1800" b="1" smtClean="0">
              <a:cs typeface="Traffic" pitchFamily="2" charset="0"/>
            </a:endParaRPr>
          </a:p>
        </p:txBody>
      </p:sp>
      <p:sp>
        <p:nvSpPr>
          <p:cNvPr id="11" name="Rectangle 4"/>
          <p:cNvSpPr>
            <a:spLocks noChangeArrowheads="1"/>
          </p:cNvSpPr>
          <p:nvPr/>
        </p:nvSpPr>
        <p:spPr bwMode="auto">
          <a:xfrm>
            <a:off x="142875" y="785813"/>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158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80000"/>
              </a:lnSpc>
            </a:pPr>
            <a:r>
              <a:rPr lang="fa-IR" altLang="en-US" sz="1600" b="1">
                <a:solidFill>
                  <a:srgbClr val="000000"/>
                </a:solidFill>
                <a:latin typeface="Comic Sans MS" panose="030F0702030302020204" pitchFamily="66" charset="0"/>
                <a:cs typeface="Homa" pitchFamily="2" charset="0"/>
              </a:rPr>
              <a:t>7- سوالات متداول در رابطه با نظام ماليات بر ارزش افزوده</a:t>
            </a:r>
            <a:endParaRPr lang="en-US" altLang="en-US" sz="1600" b="1">
              <a:solidFill>
                <a:srgbClr val="000000"/>
              </a:solidFill>
              <a:latin typeface="Comic Sans MS" panose="030F0702030302020204" pitchFamily="66" charset="0"/>
              <a:cs typeface="Ho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wipe(right)">
                                      <p:cBhvr>
                                        <p:cTn id="7" dur="500"/>
                                        <p:tgtEl>
                                          <p:spTgt spid="24269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2691">
                                            <p:txEl>
                                              <p:pRg st="0" end="0"/>
                                            </p:txEl>
                                          </p:spTgt>
                                        </p:tgtEl>
                                        <p:attrNameLst>
                                          <p:attrName>style.visibility</p:attrName>
                                        </p:attrNameLst>
                                      </p:cBhvr>
                                      <p:to>
                                        <p:strVal val="visible"/>
                                      </p:to>
                                    </p:set>
                                    <p:animEffect transition="in" filter="fade">
                                      <p:cBhvr>
                                        <p:cTn id="11" dur="2000"/>
                                        <p:tgtEl>
                                          <p:spTgt spid="242691">
                                            <p:txEl>
                                              <p:pRg st="0" end="0"/>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42691">
                                            <p:txEl>
                                              <p:pRg st="1" end="1"/>
                                            </p:txEl>
                                          </p:spTgt>
                                        </p:tgtEl>
                                        <p:attrNameLst>
                                          <p:attrName>style.visibility</p:attrName>
                                        </p:attrNameLst>
                                      </p:cBhvr>
                                      <p:to>
                                        <p:strVal val="visible"/>
                                      </p:to>
                                    </p:set>
                                    <p:animEffect transition="in" filter="fade">
                                      <p:cBhvr>
                                        <p:cTn id="15" dur="2000"/>
                                        <p:tgtEl>
                                          <p:spTgt spid="242691">
                                            <p:txEl>
                                              <p:pRg st="1" end="1"/>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42691">
                                            <p:txEl>
                                              <p:pRg st="2" end="2"/>
                                            </p:txEl>
                                          </p:spTgt>
                                        </p:tgtEl>
                                        <p:attrNameLst>
                                          <p:attrName>style.visibility</p:attrName>
                                        </p:attrNameLst>
                                      </p:cBhvr>
                                      <p:to>
                                        <p:strVal val="visible"/>
                                      </p:to>
                                    </p:set>
                                    <p:animEffect transition="in" filter="fade">
                                      <p:cBhvr>
                                        <p:cTn id="19" dur="2000"/>
                                        <p:tgtEl>
                                          <p:spTgt spid="242691">
                                            <p:txEl>
                                              <p:pRg st="2" end="2"/>
                                            </p:txEl>
                                          </p:spTgt>
                                        </p:tgtEl>
                                      </p:cBhvr>
                                    </p:animEffect>
                                  </p:childTnLst>
                                </p:cTn>
                              </p:par>
                            </p:childTnLst>
                          </p:cTn>
                        </p:par>
                        <p:par>
                          <p:cTn id="20" fill="hold" nodeType="afterGroup">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242691">
                                            <p:txEl>
                                              <p:pRg st="3" end="3"/>
                                            </p:txEl>
                                          </p:spTgt>
                                        </p:tgtEl>
                                        <p:attrNameLst>
                                          <p:attrName>style.visibility</p:attrName>
                                        </p:attrNameLst>
                                      </p:cBhvr>
                                      <p:to>
                                        <p:strVal val="visible"/>
                                      </p:to>
                                    </p:set>
                                    <p:animEffect transition="in" filter="fade">
                                      <p:cBhvr>
                                        <p:cTn id="23" dur="2000"/>
                                        <p:tgtEl>
                                          <p:spTgt spid="24269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2691">
                                            <p:txEl>
                                              <p:pRg st="4" end="4"/>
                                            </p:txEl>
                                          </p:spTgt>
                                        </p:tgtEl>
                                        <p:attrNameLst>
                                          <p:attrName>style.visibility</p:attrName>
                                        </p:attrNameLst>
                                      </p:cBhvr>
                                      <p:to>
                                        <p:strVal val="visible"/>
                                      </p:to>
                                    </p:set>
                                    <p:animEffect transition="in" filter="fade">
                                      <p:cBhvr>
                                        <p:cTn id="28" dur="2000"/>
                                        <p:tgtEl>
                                          <p:spTgt spid="242691">
                                            <p:txEl>
                                              <p:pRg st="4" end="4"/>
                                            </p:txEl>
                                          </p:spTgt>
                                        </p:tgtEl>
                                      </p:cBhvr>
                                    </p:animEffect>
                                  </p:childTnLst>
                                </p:cTn>
                              </p:par>
                            </p:childTnLst>
                          </p:cTn>
                        </p:par>
                        <p:par>
                          <p:cTn id="29" fill="hold" nodeType="afterGroup">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bwMode="auto">
          <a:xfrm>
            <a:off x="582613" y="1071563"/>
            <a:ext cx="7561262" cy="142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8163" indent="-447675" algn="just" eaLnBrk="1" hangingPunct="1">
              <a:lnSpc>
                <a:spcPct val="120000"/>
              </a:lnSpc>
            </a:pPr>
            <a:r>
              <a:rPr lang="fa-IR" altLang="en-US" sz="2400" b="1" u="sng" smtClean="0">
                <a:solidFill>
                  <a:schemeClr val="folHlink"/>
                </a:solidFill>
                <a:cs typeface="Titr" pitchFamily="2" charset="0"/>
              </a:rPr>
              <a:t>7- </a:t>
            </a:r>
            <a:r>
              <a:rPr lang="ar-SA" altLang="en-US" sz="2400" b="1" u="sng" smtClean="0">
                <a:solidFill>
                  <a:schemeClr val="folHlink"/>
                </a:solidFill>
                <a:cs typeface="Titr" pitchFamily="2" charset="0"/>
              </a:rPr>
              <a:t>آيا </a:t>
            </a:r>
            <a:r>
              <a:rPr lang="fa-IR" altLang="en-US" sz="2400" b="1" u="sng" smtClean="0">
                <a:solidFill>
                  <a:schemeClr val="folHlink"/>
                </a:solidFill>
                <a:cs typeface="Titr" pitchFamily="2" charset="0"/>
              </a:rPr>
              <a:t>اجراي</a:t>
            </a:r>
            <a:r>
              <a:rPr lang="ar-SA" altLang="en-US" sz="2400" b="1" u="sng" smtClean="0">
                <a:solidFill>
                  <a:schemeClr val="folHlink"/>
                </a:solidFill>
                <a:cs typeface="Titr" pitchFamily="2" charset="0"/>
              </a:rPr>
              <a:t> اين نظام مالياتي </a:t>
            </a:r>
            <a:r>
              <a:rPr lang="fa-IR" altLang="en-US" sz="2400" b="1" u="sng" smtClean="0">
                <a:solidFill>
                  <a:schemeClr val="folHlink"/>
                </a:solidFill>
                <a:cs typeface="Titr" pitchFamily="2" charset="0"/>
              </a:rPr>
              <a:t>باعث افزايش بهاي کالاها و خدمات براي مصرف کننده نهائي </a:t>
            </a:r>
            <a:r>
              <a:rPr lang="ar-SA" altLang="en-US" sz="2400" b="1" u="sng" smtClean="0">
                <a:solidFill>
                  <a:schemeClr val="folHlink"/>
                </a:solidFill>
                <a:cs typeface="Titr" pitchFamily="2" charset="0"/>
              </a:rPr>
              <a:t>نخواهد گرديد؟</a:t>
            </a:r>
            <a:endParaRPr lang="en-US" altLang="en-US" sz="2400" b="1" u="sng" smtClean="0">
              <a:solidFill>
                <a:schemeClr val="folHlink"/>
              </a:solidFill>
              <a:cs typeface="Titr" pitchFamily="2" charset="0"/>
            </a:endParaRPr>
          </a:p>
        </p:txBody>
      </p:sp>
      <p:sp>
        <p:nvSpPr>
          <p:cNvPr id="242691" name="Rectangle 3"/>
          <p:cNvSpPr>
            <a:spLocks noGrp="1" noChangeArrowheads="1"/>
          </p:cNvSpPr>
          <p:nvPr>
            <p:ph type="body" idx="4294967295"/>
          </p:nvPr>
        </p:nvSpPr>
        <p:spPr bwMode="auto">
          <a:xfrm>
            <a:off x="142875" y="2286000"/>
            <a:ext cx="8358188" cy="435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7463" eaLnBrk="1" hangingPunct="1">
              <a:lnSpc>
                <a:spcPct val="150000"/>
              </a:lnSpc>
              <a:spcBef>
                <a:spcPts val="600"/>
              </a:spcBef>
              <a:spcAft>
                <a:spcPts val="600"/>
              </a:spcAft>
              <a:buFontTx/>
              <a:buNone/>
            </a:pPr>
            <a:r>
              <a:rPr lang="ar-SA" altLang="en-US" sz="2000" b="1" u="sng" smtClean="0">
                <a:cs typeface="Traffic" pitchFamily="2" charset="0"/>
              </a:rPr>
              <a:t>خير،</a:t>
            </a:r>
            <a:endParaRPr lang="fa-IR" altLang="en-US" sz="2000" b="1" u="sng" smtClean="0">
              <a:cs typeface="Traffic" pitchFamily="2" charset="0"/>
            </a:endParaRPr>
          </a:p>
          <a:p>
            <a:pPr marL="0" indent="17463" algn="just" eaLnBrk="1" hangingPunct="1">
              <a:lnSpc>
                <a:spcPct val="150000"/>
              </a:lnSpc>
              <a:spcBef>
                <a:spcPts val="600"/>
              </a:spcBef>
              <a:spcAft>
                <a:spcPts val="600"/>
              </a:spcAft>
              <a:buFontTx/>
              <a:buNone/>
            </a:pPr>
            <a:r>
              <a:rPr lang="fa-IR" altLang="en-US" sz="1700" b="1" smtClean="0">
                <a:cs typeface="Traffic" pitchFamily="2" charset="0"/>
              </a:rPr>
              <a:t>	در ابتدا نرخ عمومي مالياتي 7 و 10 درصدي براي اجراي اين نظام مالياتي پيش بيني گرديده بود، ليکن با تصميم و پيشنهاد دولت  و نمايندگان محترم مجلس شوراي اسلامي مبني بر :</a:t>
            </a:r>
          </a:p>
          <a:p>
            <a:pPr marL="0" indent="17463" algn="just" eaLnBrk="1" hangingPunct="1">
              <a:lnSpc>
                <a:spcPct val="150000"/>
              </a:lnSpc>
              <a:spcBef>
                <a:spcPts val="600"/>
              </a:spcBef>
              <a:spcAft>
                <a:spcPts val="600"/>
              </a:spcAft>
              <a:buFontTx/>
              <a:buBlip>
                <a:blip r:embed="rId3"/>
              </a:buBlip>
            </a:pPr>
            <a:r>
              <a:rPr lang="fa-IR" altLang="en-US" sz="1700" b="1" smtClean="0">
                <a:cs typeface="Traffic" pitchFamily="2" charset="0"/>
              </a:rPr>
              <a:t> کاهش نرخ اين ماليات (به 1،5 درصد ماليات به علاوه 1،5 درصد عوارض)؛</a:t>
            </a:r>
          </a:p>
          <a:p>
            <a:pPr marL="0" indent="17463" algn="just" eaLnBrk="1" hangingPunct="1">
              <a:lnSpc>
                <a:spcPct val="150000"/>
              </a:lnSpc>
              <a:spcBef>
                <a:spcPts val="600"/>
              </a:spcBef>
              <a:spcAft>
                <a:spcPts val="600"/>
              </a:spcAft>
              <a:buFontTx/>
              <a:buBlip>
                <a:blip r:embed="rId3"/>
              </a:buBlip>
            </a:pPr>
            <a:r>
              <a:rPr lang="fa-IR" altLang="en-US" sz="1700" b="1" smtClean="0">
                <a:cs typeface="Traffic" pitchFamily="2" charset="0"/>
              </a:rPr>
              <a:t> حذف مالياتها و عوارض موضوع قانون موسوم به تجميع عوارض با اجراي ماليات بر ارزش افزوده،</a:t>
            </a:r>
          </a:p>
          <a:p>
            <a:pPr marL="0" indent="17463" algn="just" eaLnBrk="1" hangingPunct="1">
              <a:lnSpc>
                <a:spcPct val="150000"/>
              </a:lnSpc>
              <a:spcBef>
                <a:spcPts val="600"/>
              </a:spcBef>
              <a:spcAft>
                <a:spcPts val="600"/>
              </a:spcAft>
              <a:buFontTx/>
              <a:buBlip>
                <a:blip r:embed="rId3"/>
              </a:buBlip>
            </a:pPr>
            <a:r>
              <a:rPr lang="fa-IR" altLang="en-US" sz="1700" b="1" smtClean="0">
                <a:cs typeface="Traffic" pitchFamily="2" charset="0"/>
              </a:rPr>
              <a:t> اعطاي معافيتهاي گسترده به کالاها و خدمات مورد استفاده اقشار آسيب،  </a:t>
            </a:r>
          </a:p>
          <a:p>
            <a:pPr marL="0" indent="17463" algn="just" eaLnBrk="1" hangingPunct="1">
              <a:lnSpc>
                <a:spcPct val="150000"/>
              </a:lnSpc>
              <a:spcBef>
                <a:spcPts val="600"/>
              </a:spcBef>
              <a:spcAft>
                <a:spcPts val="600"/>
              </a:spcAft>
              <a:buFontTx/>
              <a:buNone/>
            </a:pPr>
            <a:r>
              <a:rPr lang="fa-IR" altLang="en-US" sz="1700" b="1" smtClean="0">
                <a:cs typeface="Traffic" pitchFamily="2" charset="0"/>
              </a:rPr>
              <a:t>و تصويب اين پيشنهادات در مجلس شوراي اسلامي، به هيچ وجه شاهد تغيير قابل ملاحظه اي در قيمتها در اثر اجراي اين قانون نخواهيم بود</a:t>
            </a:r>
            <a:r>
              <a:rPr lang="ar-SA" altLang="en-US" sz="1700" b="1" smtClean="0">
                <a:cs typeface="Traffic" pitchFamily="2" charset="0"/>
              </a:rPr>
              <a:t>،</a:t>
            </a:r>
            <a:endParaRPr lang="en-US" altLang="en-US" sz="1700" b="1" smtClean="0">
              <a:cs typeface="Traffic" pitchFamily="2" charset="0"/>
            </a:endParaRPr>
          </a:p>
        </p:txBody>
      </p:sp>
      <p:sp>
        <p:nvSpPr>
          <p:cNvPr id="11" name="Rectangle 4"/>
          <p:cNvSpPr>
            <a:spLocks noChangeArrowheads="1"/>
          </p:cNvSpPr>
          <p:nvPr/>
        </p:nvSpPr>
        <p:spPr bwMode="auto">
          <a:xfrm>
            <a:off x="0" y="857250"/>
            <a:ext cx="914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158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80000"/>
              </a:lnSpc>
            </a:pPr>
            <a:r>
              <a:rPr lang="fa-IR" altLang="en-US" sz="1600" b="1">
                <a:solidFill>
                  <a:srgbClr val="000000"/>
                </a:solidFill>
                <a:latin typeface="Comic Sans MS" panose="030F0702030302020204" pitchFamily="66" charset="0"/>
                <a:cs typeface="Homa" pitchFamily="2" charset="0"/>
              </a:rPr>
              <a:t>7- سوالات متداول در رابطه با نظام ماليات بر ارزش افزوده</a:t>
            </a:r>
            <a:endParaRPr lang="en-US" altLang="en-US" sz="1600" b="1">
              <a:solidFill>
                <a:srgbClr val="000000"/>
              </a:solidFill>
              <a:latin typeface="Comic Sans MS" panose="030F0702030302020204" pitchFamily="66" charset="0"/>
              <a:cs typeface="Ho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wipe(right)">
                                      <p:cBhvr>
                                        <p:cTn id="7" dur="500"/>
                                        <p:tgtEl>
                                          <p:spTgt spid="24269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2691">
                                            <p:txEl>
                                              <p:pRg st="0" end="0"/>
                                            </p:txEl>
                                          </p:spTgt>
                                        </p:tgtEl>
                                        <p:attrNameLst>
                                          <p:attrName>style.visibility</p:attrName>
                                        </p:attrNameLst>
                                      </p:cBhvr>
                                      <p:to>
                                        <p:strVal val="visible"/>
                                      </p:to>
                                    </p:set>
                                    <p:animEffect transition="in" filter="fade">
                                      <p:cBhvr>
                                        <p:cTn id="11" dur="2000"/>
                                        <p:tgtEl>
                                          <p:spTgt spid="242691">
                                            <p:txEl>
                                              <p:pRg st="0" end="0"/>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42691">
                                            <p:txEl>
                                              <p:pRg st="1" end="1"/>
                                            </p:txEl>
                                          </p:spTgt>
                                        </p:tgtEl>
                                        <p:attrNameLst>
                                          <p:attrName>style.visibility</p:attrName>
                                        </p:attrNameLst>
                                      </p:cBhvr>
                                      <p:to>
                                        <p:strVal val="visible"/>
                                      </p:to>
                                    </p:set>
                                    <p:animEffect transition="in" filter="fade">
                                      <p:cBhvr>
                                        <p:cTn id="15" dur="2000"/>
                                        <p:tgtEl>
                                          <p:spTgt spid="242691">
                                            <p:txEl>
                                              <p:pRg st="1" end="1"/>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42691">
                                            <p:txEl>
                                              <p:pRg st="2" end="2"/>
                                            </p:txEl>
                                          </p:spTgt>
                                        </p:tgtEl>
                                        <p:attrNameLst>
                                          <p:attrName>style.visibility</p:attrName>
                                        </p:attrNameLst>
                                      </p:cBhvr>
                                      <p:to>
                                        <p:strVal val="visible"/>
                                      </p:to>
                                    </p:set>
                                    <p:animEffect transition="in" filter="fade">
                                      <p:cBhvr>
                                        <p:cTn id="19" dur="2000"/>
                                        <p:tgtEl>
                                          <p:spTgt spid="242691">
                                            <p:txEl>
                                              <p:pRg st="2" end="2"/>
                                            </p:txEl>
                                          </p:spTgt>
                                        </p:tgtEl>
                                      </p:cBhvr>
                                    </p:animEffect>
                                  </p:childTnLst>
                                </p:cTn>
                              </p:par>
                            </p:childTnLst>
                          </p:cTn>
                        </p:par>
                        <p:par>
                          <p:cTn id="20" fill="hold" nodeType="afterGroup">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242691">
                                            <p:txEl>
                                              <p:pRg st="3" end="3"/>
                                            </p:txEl>
                                          </p:spTgt>
                                        </p:tgtEl>
                                        <p:attrNameLst>
                                          <p:attrName>style.visibility</p:attrName>
                                        </p:attrNameLst>
                                      </p:cBhvr>
                                      <p:to>
                                        <p:strVal val="visible"/>
                                      </p:to>
                                    </p:set>
                                    <p:animEffect transition="in" filter="fade">
                                      <p:cBhvr>
                                        <p:cTn id="23" dur="2000"/>
                                        <p:tgtEl>
                                          <p:spTgt spid="242691">
                                            <p:txEl>
                                              <p:pRg st="3" end="3"/>
                                            </p:txEl>
                                          </p:spTgt>
                                        </p:tgtEl>
                                      </p:cBhvr>
                                    </p:animEffect>
                                  </p:childTnLst>
                                </p:cTn>
                              </p:par>
                            </p:childTnLst>
                          </p:cTn>
                        </p:par>
                        <p:par>
                          <p:cTn id="24" fill="hold" nodeType="afterGroup">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242691">
                                            <p:txEl>
                                              <p:pRg st="4" end="4"/>
                                            </p:txEl>
                                          </p:spTgt>
                                        </p:tgtEl>
                                        <p:attrNameLst>
                                          <p:attrName>style.visibility</p:attrName>
                                        </p:attrNameLst>
                                      </p:cBhvr>
                                      <p:to>
                                        <p:strVal val="visible"/>
                                      </p:to>
                                    </p:set>
                                    <p:animEffect transition="in" filter="fade">
                                      <p:cBhvr>
                                        <p:cTn id="27" dur="2000"/>
                                        <p:tgtEl>
                                          <p:spTgt spid="242691">
                                            <p:txEl>
                                              <p:pRg st="4" end="4"/>
                                            </p:txEl>
                                          </p:spTgt>
                                        </p:tgtEl>
                                      </p:cBhvr>
                                    </p:animEffect>
                                  </p:childTnLst>
                                </p:cTn>
                              </p:par>
                            </p:childTnLst>
                          </p:cTn>
                        </p:par>
                        <p:par>
                          <p:cTn id="28" fill="hold" nodeType="afterGroup">
                            <p:stCondLst>
                              <p:cond delay="10500"/>
                            </p:stCondLst>
                            <p:childTnLst>
                              <p:par>
                                <p:cTn id="29" presetID="10" presetClass="entr" presetSubtype="0" fill="hold" grpId="0" nodeType="afterEffect">
                                  <p:stCondLst>
                                    <p:cond delay="0"/>
                                  </p:stCondLst>
                                  <p:childTnLst>
                                    <p:set>
                                      <p:cBhvr>
                                        <p:cTn id="30" dur="1" fill="hold">
                                          <p:stCondLst>
                                            <p:cond delay="0"/>
                                          </p:stCondLst>
                                        </p:cTn>
                                        <p:tgtEl>
                                          <p:spTgt spid="242691">
                                            <p:txEl>
                                              <p:pRg st="5" end="5"/>
                                            </p:txEl>
                                          </p:spTgt>
                                        </p:tgtEl>
                                        <p:attrNameLst>
                                          <p:attrName>style.visibility</p:attrName>
                                        </p:attrNameLst>
                                      </p:cBhvr>
                                      <p:to>
                                        <p:strVal val="visible"/>
                                      </p:to>
                                    </p:set>
                                    <p:animEffect transition="in" filter="fade">
                                      <p:cBhvr>
                                        <p:cTn id="31" dur="2000"/>
                                        <p:tgtEl>
                                          <p:spTgt spid="242691">
                                            <p:txEl>
                                              <p:pRg st="5" end="5"/>
                                            </p:txEl>
                                          </p:spTgt>
                                        </p:tgtEl>
                                      </p:cBhvr>
                                    </p:animEffect>
                                  </p:childTnLst>
                                </p:cTn>
                              </p:par>
                            </p:childTnLst>
                          </p:cTn>
                        </p:par>
                        <p:par>
                          <p:cTn id="32" fill="hold" nodeType="afterGroup">
                            <p:stCondLst>
                              <p:cond delay="12500"/>
                            </p:stCondLst>
                            <p:childTnLst>
                              <p:par>
                                <p:cTn id="33" presetID="2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bwMode="auto">
          <a:xfrm>
            <a:off x="214313" y="1528763"/>
            <a:ext cx="7561262" cy="1571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8163" indent="-447675" algn="just" eaLnBrk="1" hangingPunct="1">
              <a:lnSpc>
                <a:spcPct val="150000"/>
              </a:lnSpc>
              <a:spcBef>
                <a:spcPts val="600"/>
              </a:spcBef>
              <a:spcAft>
                <a:spcPts val="600"/>
              </a:spcAft>
            </a:pPr>
            <a:r>
              <a:rPr lang="fa-IR" altLang="en-US" sz="2400" b="1" u="sng" smtClean="0">
                <a:solidFill>
                  <a:schemeClr val="folHlink"/>
                </a:solidFill>
                <a:cs typeface="Titr" pitchFamily="2" charset="0"/>
              </a:rPr>
              <a:t>8- اگر سازمان امور مالياتي کشور استرداد ناشي از صادرات و يا ناشي از خريد يکجاي ماشين الات، تجهيزات و يا مواد اوليه را به موقع انجام ندهد، چه روي خواهد داد</a:t>
            </a:r>
            <a:r>
              <a:rPr lang="ar-SA" altLang="en-US" sz="2400" b="1" u="sng" smtClean="0">
                <a:solidFill>
                  <a:schemeClr val="folHlink"/>
                </a:solidFill>
                <a:cs typeface="Titr" pitchFamily="2" charset="0"/>
              </a:rPr>
              <a:t>؟</a:t>
            </a:r>
            <a:endParaRPr lang="en-US" altLang="en-US" sz="2400" b="1" u="sng" smtClean="0">
              <a:solidFill>
                <a:schemeClr val="folHlink"/>
              </a:solidFill>
              <a:cs typeface="Titr" pitchFamily="2" charset="0"/>
            </a:endParaRPr>
          </a:p>
        </p:txBody>
      </p:sp>
      <p:sp>
        <p:nvSpPr>
          <p:cNvPr id="242691" name="Rectangle 3"/>
          <p:cNvSpPr>
            <a:spLocks noGrp="1" noChangeArrowheads="1"/>
          </p:cNvSpPr>
          <p:nvPr>
            <p:ph type="body" idx="4294967295"/>
          </p:nvPr>
        </p:nvSpPr>
        <p:spPr bwMode="auto">
          <a:xfrm>
            <a:off x="214313" y="3171825"/>
            <a:ext cx="8358187" cy="3614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7463" algn="just" eaLnBrk="1" hangingPunct="1">
              <a:lnSpc>
                <a:spcPct val="150000"/>
              </a:lnSpc>
              <a:spcBef>
                <a:spcPts val="600"/>
              </a:spcBef>
              <a:spcAft>
                <a:spcPts val="600"/>
              </a:spcAft>
              <a:buFontTx/>
              <a:buNone/>
            </a:pPr>
            <a:r>
              <a:rPr lang="fa-IR" altLang="en-US" sz="1800" b="1" smtClean="0">
                <a:cs typeface="Traffic" pitchFamily="2" charset="0"/>
              </a:rPr>
              <a:t>	بر اساس قانون ماليات بر ارزش افزوده چنانچه سازمان امور مالياتي کشور استرداد ماليات بر ارزش افزوده را در مهلت مقرر قانوني (سه ماه) به انجام نرساند، مبالغ ماليات بر ارزش افزوده مشمول استرداد مشمول جريمه اي معادل 2 درصد در ماه خواهد گرديد که بايستي توسط اين سازمان به همراه مالياتهاي مشمول استرداد به موديان پرداخت گردد،</a:t>
            </a:r>
          </a:p>
          <a:p>
            <a:pPr marL="0" indent="17463" algn="just" eaLnBrk="1" hangingPunct="1">
              <a:lnSpc>
                <a:spcPct val="150000"/>
              </a:lnSpc>
              <a:spcBef>
                <a:spcPts val="600"/>
              </a:spcBef>
              <a:spcAft>
                <a:spcPts val="600"/>
              </a:spcAft>
              <a:buFontTx/>
              <a:buNone/>
            </a:pPr>
            <a:r>
              <a:rPr lang="fa-IR" altLang="en-US" sz="1800" b="1" smtClean="0">
                <a:cs typeface="Traffic" pitchFamily="2" charset="0"/>
              </a:rPr>
              <a:t>	در قانون ماليات بر ارزش افزوده نرخ جريمه تاخير براي موديان و سازمان امور مالياتي کشور به صورت يکسان در نظر گرفته شده است،</a:t>
            </a:r>
            <a:endParaRPr lang="en-US" altLang="en-US" sz="1800" b="1" smtClean="0">
              <a:cs typeface="Traffic" pitchFamily="2" charset="0"/>
            </a:endParaRPr>
          </a:p>
        </p:txBody>
      </p:sp>
      <p:sp>
        <p:nvSpPr>
          <p:cNvPr id="11" name="Rectangle 4"/>
          <p:cNvSpPr>
            <a:spLocks noChangeArrowheads="1"/>
          </p:cNvSpPr>
          <p:nvPr/>
        </p:nvSpPr>
        <p:spPr bwMode="auto">
          <a:xfrm>
            <a:off x="0" y="885825"/>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1588"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80000"/>
              </a:lnSpc>
            </a:pPr>
            <a:r>
              <a:rPr lang="fa-IR" altLang="en-US" sz="1600" b="1">
                <a:solidFill>
                  <a:srgbClr val="000000"/>
                </a:solidFill>
                <a:latin typeface="Comic Sans MS" panose="030F0702030302020204" pitchFamily="66" charset="0"/>
                <a:cs typeface="Homa" pitchFamily="2" charset="0"/>
              </a:rPr>
              <a:t>7- سوالات متداول در رابطه با نظام ماليات بر ارزش افزوده</a:t>
            </a:r>
            <a:endParaRPr lang="en-US" altLang="en-US" sz="1600" b="1">
              <a:solidFill>
                <a:srgbClr val="000000"/>
              </a:solidFill>
              <a:latin typeface="Comic Sans MS" panose="030F0702030302020204" pitchFamily="66" charset="0"/>
              <a:cs typeface="Ho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wipe(right)">
                                      <p:cBhvr>
                                        <p:cTn id="7" dur="500"/>
                                        <p:tgtEl>
                                          <p:spTgt spid="24269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2691">
                                            <p:txEl>
                                              <p:pRg st="0" end="0"/>
                                            </p:txEl>
                                          </p:spTgt>
                                        </p:tgtEl>
                                        <p:attrNameLst>
                                          <p:attrName>style.visibility</p:attrName>
                                        </p:attrNameLst>
                                      </p:cBhvr>
                                      <p:to>
                                        <p:strVal val="visible"/>
                                      </p:to>
                                    </p:set>
                                    <p:animEffect transition="in" filter="fade">
                                      <p:cBhvr>
                                        <p:cTn id="11" dur="2000"/>
                                        <p:tgtEl>
                                          <p:spTgt spid="2426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2691">
                                            <p:txEl>
                                              <p:pRg st="1" end="1"/>
                                            </p:txEl>
                                          </p:spTgt>
                                        </p:tgtEl>
                                        <p:attrNameLst>
                                          <p:attrName>style.visibility</p:attrName>
                                        </p:attrNameLst>
                                      </p:cBhvr>
                                      <p:to>
                                        <p:strVal val="visible"/>
                                      </p:to>
                                    </p:set>
                                    <p:animEffect transition="in" filter="fade">
                                      <p:cBhvr>
                                        <p:cTn id="16" dur="2000"/>
                                        <p:tgtEl>
                                          <p:spTgt spid="242691">
                                            <p:txEl>
                                              <p:pRg st="1" end="1"/>
                                            </p:txEl>
                                          </p:spTgt>
                                        </p:tgtEl>
                                      </p:cBhvr>
                                    </p:animEffect>
                                  </p:childTnLst>
                                </p:cTn>
                              </p:par>
                            </p:childTnLst>
                          </p:cTn>
                        </p:par>
                        <p:par>
                          <p:cTn id="17" fill="hold" nodeType="afterGroup">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type="body" idx="4294967295"/>
          </p:nvPr>
        </p:nvSpPr>
        <p:spPr>
          <a:xfrm>
            <a:off x="0" y="1193800"/>
            <a:ext cx="8785225" cy="6021388"/>
          </a:xfrm>
          <a:prstGeom prst="rect">
            <a:avLst/>
          </a:prstGeom>
        </p:spPr>
        <p:txBody>
          <a:bodyPr/>
          <a:lstStyle/>
          <a:p>
            <a:pPr algn="ctr" eaLnBrk="1" fontAlgn="auto" hangingPunct="1">
              <a:lnSpc>
                <a:spcPct val="150000"/>
              </a:lnSpc>
              <a:spcBef>
                <a:spcPct val="50000"/>
              </a:spcBef>
              <a:spcAft>
                <a:spcPts val="0"/>
              </a:spcAft>
              <a:buFont typeface="Wingdings" pitchFamily="2" charset="2"/>
              <a:buNone/>
              <a:defRPr/>
            </a:pPr>
            <a:r>
              <a:rPr lang="fa-IR" sz="2900" dirty="0" smtClean="0">
                <a:solidFill>
                  <a:srgbClr val="003366"/>
                </a:solidFill>
                <a:cs typeface="Titr" pitchFamily="2" charset="-78"/>
              </a:rPr>
              <a:t>سابقه پياده سازي در جهان</a:t>
            </a:r>
          </a:p>
          <a:p>
            <a:pPr algn="just" eaLnBrk="1" fontAlgn="auto" hangingPunct="1">
              <a:lnSpc>
                <a:spcPct val="150000"/>
              </a:lnSpc>
              <a:spcBef>
                <a:spcPct val="50000"/>
              </a:spcBef>
              <a:spcAft>
                <a:spcPts val="0"/>
              </a:spcAft>
              <a:defRPr/>
            </a:pPr>
            <a:r>
              <a:rPr lang="fa-IR" sz="2500" b="1" dirty="0" smtClean="0">
                <a:solidFill>
                  <a:srgbClr val="003366"/>
                </a:solidFill>
                <a:cs typeface="Zar" pitchFamily="2" charset="-78"/>
              </a:rPr>
              <a:t>اولين سوابق پياده سازي در جهان</a:t>
            </a:r>
            <a:r>
              <a:rPr lang="fa-IR" sz="2800" b="1" dirty="0" smtClean="0">
                <a:solidFill>
                  <a:srgbClr val="003366"/>
                </a:solidFill>
                <a:cs typeface="Zar" pitchFamily="2" charset="-78"/>
              </a:rPr>
              <a:t>:</a:t>
            </a:r>
            <a:r>
              <a:rPr lang="fa-IR" sz="2800" dirty="0" smtClean="0">
                <a:solidFill>
                  <a:srgbClr val="003366"/>
                </a:solidFill>
                <a:cs typeface="Zar" pitchFamily="2" charset="-78"/>
              </a:rPr>
              <a:t> </a:t>
            </a:r>
            <a:r>
              <a:rPr lang="fa-IR" sz="2500" dirty="0" smtClean="0">
                <a:solidFill>
                  <a:schemeClr val="accent2">
                    <a:lumMod val="75000"/>
                  </a:schemeClr>
                </a:solidFill>
                <a:cs typeface="Zar" pitchFamily="2" charset="-78"/>
              </a:rPr>
              <a:t>فرانسه در 1948، سپس </a:t>
            </a:r>
            <a:r>
              <a:rPr lang="ar-SA" sz="2500" dirty="0" smtClean="0">
                <a:solidFill>
                  <a:schemeClr val="accent2">
                    <a:lumMod val="75000"/>
                  </a:schemeClr>
                </a:solidFill>
                <a:cs typeface="Zar" pitchFamily="2" charset="-78"/>
              </a:rPr>
              <a:t>ساحل عاج، برزيل، دانمارك، آلمان، اورگوئه، سوئد و هلند در دهه 1960 ميلادي</a:t>
            </a:r>
            <a:r>
              <a:rPr lang="fa-IR" sz="2500" dirty="0" smtClean="0">
                <a:solidFill>
                  <a:schemeClr val="accent2">
                    <a:lumMod val="75000"/>
                  </a:schemeClr>
                </a:solidFill>
                <a:cs typeface="Zar" pitchFamily="2" charset="-78"/>
              </a:rPr>
              <a:t>؛</a:t>
            </a:r>
          </a:p>
          <a:p>
            <a:pPr algn="just" eaLnBrk="1" fontAlgn="auto" hangingPunct="1">
              <a:lnSpc>
                <a:spcPct val="150000"/>
              </a:lnSpc>
              <a:spcBef>
                <a:spcPct val="50000"/>
              </a:spcBef>
              <a:spcAft>
                <a:spcPts val="0"/>
              </a:spcAft>
              <a:defRPr/>
            </a:pPr>
            <a:r>
              <a:rPr lang="fa-IR" sz="2800" b="1" dirty="0" smtClean="0">
                <a:solidFill>
                  <a:srgbClr val="003366"/>
                </a:solidFill>
                <a:cs typeface="Zar" pitchFamily="2" charset="-78"/>
              </a:rPr>
              <a:t> </a:t>
            </a:r>
            <a:r>
              <a:rPr lang="fa-IR" sz="2500" b="1" dirty="0" smtClean="0">
                <a:solidFill>
                  <a:srgbClr val="003366"/>
                </a:solidFill>
                <a:cs typeface="Zar" pitchFamily="2" charset="-78"/>
              </a:rPr>
              <a:t>اولين سابقه پياده سازي در آسيا: </a:t>
            </a:r>
            <a:r>
              <a:rPr lang="fa-IR" sz="2500" dirty="0" smtClean="0">
                <a:solidFill>
                  <a:schemeClr val="accent2">
                    <a:lumMod val="75000"/>
                  </a:schemeClr>
                </a:solidFill>
                <a:cs typeface="Zar" pitchFamily="2" charset="-78"/>
              </a:rPr>
              <a:t>کره جنوبي با همکاري صندوق بين المللي پول در اوائل دهه 1970 ميلادي، سپس کشورهاي اندونزي، ترکيه و تايوان؛</a:t>
            </a:r>
          </a:p>
          <a:p>
            <a:pPr algn="just" eaLnBrk="1" fontAlgn="auto" hangingPunct="1">
              <a:lnSpc>
                <a:spcPct val="150000"/>
              </a:lnSpc>
              <a:spcBef>
                <a:spcPct val="50000"/>
              </a:spcBef>
              <a:spcAft>
                <a:spcPts val="0"/>
              </a:spcAft>
              <a:defRPr/>
            </a:pPr>
            <a:r>
              <a:rPr lang="fa-IR" sz="2500" b="1" dirty="0" smtClean="0">
                <a:solidFill>
                  <a:srgbClr val="003366"/>
                </a:solidFill>
                <a:cs typeface="Zar" pitchFamily="2" charset="-78"/>
              </a:rPr>
              <a:t> گستره استقرار کنوني: </a:t>
            </a:r>
            <a:r>
              <a:rPr lang="fa-IR" sz="2500" dirty="0" smtClean="0">
                <a:solidFill>
                  <a:schemeClr val="accent2">
                    <a:lumMod val="75000"/>
                  </a:schemeClr>
                </a:solidFill>
                <a:cs typeface="Zar" pitchFamily="2" charset="-78"/>
              </a:rPr>
              <a:t>در بيش از 136 کشور جهان با ويژگيهاي متنوع اقتصادي، اجتماعي و فرهنگي پياده شده است.</a:t>
            </a:r>
            <a:endParaRPr lang="en-US" sz="2500" dirty="0" smtClean="0">
              <a:solidFill>
                <a:schemeClr val="accent2">
                  <a:lumMod val="75000"/>
                </a:schemeClr>
              </a:solidFill>
              <a:cs typeface="Zar" pitchFamily="2" charset="-78"/>
            </a:endParaRPr>
          </a:p>
        </p:txBody>
      </p:sp>
      <p:sp>
        <p:nvSpPr>
          <p:cNvPr id="28675" name="Rectangle 2"/>
          <p:cNvSpPr>
            <a:spLocks noGrp="1" noChangeArrowheads="1"/>
          </p:cNvSpPr>
          <p:nvPr>
            <p:ph type="title" idx="4294967295"/>
          </p:nvPr>
        </p:nvSpPr>
        <p:spPr bwMode="auto">
          <a:xfrm>
            <a:off x="1071563" y="928688"/>
            <a:ext cx="7143750"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1900" smtClean="0">
                <a:solidFill>
                  <a:srgbClr val="003366"/>
                </a:solidFill>
                <a:cs typeface="Homa" pitchFamily="2" charset="0"/>
              </a:rPr>
              <a:t>2- معرفي اوليه و جايگاه ماليات بر ارزش افزوده در جهان</a:t>
            </a:r>
            <a:endParaRPr lang="en-US" altLang="en-US" sz="1900" smtClean="0">
              <a:solidFill>
                <a:srgbClr val="003366"/>
              </a:solidFill>
              <a:cs typeface="Homa" pitchFamily="2"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Group 2"/>
          <p:cNvGraphicFramePr>
            <a:graphicFrameLocks noGrp="1"/>
          </p:cNvGraphicFramePr>
          <p:nvPr/>
        </p:nvGraphicFramePr>
        <p:xfrm>
          <a:off x="642937" y="2143125"/>
          <a:ext cx="7572376" cy="4005262"/>
        </p:xfrm>
        <a:graphic>
          <a:graphicData uri="http://schemas.openxmlformats.org/drawingml/2006/table">
            <a:tbl>
              <a:tblPr rtl="1"/>
              <a:tblGrid>
                <a:gridCol w="716219">
                  <a:extLst>
                    <a:ext uri="{9D8B030D-6E8A-4147-A177-3AD203B41FA5}">
                      <a16:colId xmlns:a16="http://schemas.microsoft.com/office/drawing/2014/main" val="20000"/>
                    </a:ext>
                  </a:extLst>
                </a:gridCol>
                <a:gridCol w="1447094">
                  <a:extLst>
                    <a:ext uri="{9D8B030D-6E8A-4147-A177-3AD203B41FA5}">
                      <a16:colId xmlns:a16="http://schemas.microsoft.com/office/drawing/2014/main" val="20001"/>
                    </a:ext>
                  </a:extLst>
                </a:gridCol>
                <a:gridCol w="1082434">
                  <a:extLst>
                    <a:ext uri="{9D8B030D-6E8A-4147-A177-3AD203B41FA5}">
                      <a16:colId xmlns:a16="http://schemas.microsoft.com/office/drawing/2014/main" val="20002"/>
                    </a:ext>
                  </a:extLst>
                </a:gridCol>
                <a:gridCol w="1080881">
                  <a:extLst>
                    <a:ext uri="{9D8B030D-6E8A-4147-A177-3AD203B41FA5}">
                      <a16:colId xmlns:a16="http://schemas.microsoft.com/office/drawing/2014/main" val="20003"/>
                    </a:ext>
                  </a:extLst>
                </a:gridCol>
                <a:gridCol w="1082433">
                  <a:extLst>
                    <a:ext uri="{9D8B030D-6E8A-4147-A177-3AD203B41FA5}">
                      <a16:colId xmlns:a16="http://schemas.microsoft.com/office/drawing/2014/main" val="20004"/>
                    </a:ext>
                  </a:extLst>
                </a:gridCol>
                <a:gridCol w="1080881">
                  <a:extLst>
                    <a:ext uri="{9D8B030D-6E8A-4147-A177-3AD203B41FA5}">
                      <a16:colId xmlns:a16="http://schemas.microsoft.com/office/drawing/2014/main" val="20005"/>
                    </a:ext>
                  </a:extLst>
                </a:gridCol>
                <a:gridCol w="1082434">
                  <a:extLst>
                    <a:ext uri="{9D8B030D-6E8A-4147-A177-3AD203B41FA5}">
                      <a16:colId xmlns:a16="http://schemas.microsoft.com/office/drawing/2014/main" val="20006"/>
                    </a:ext>
                  </a:extLst>
                </a:gridCol>
              </a:tblGrid>
              <a:tr h="57914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رديف</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نام كشور</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سال معرفي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نرخ اصلي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ساير نرخها</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 T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/GDP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40399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آذربايجان</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1992</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18</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ـ</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27/9</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4/1</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1"/>
                  </a:ext>
                </a:extLst>
              </a:tr>
              <a:tr h="3357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2</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آرژانتين</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1975</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21</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27 ـ </a:t>
                      </a: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10/5</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51/4</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6/2</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2"/>
                  </a:ext>
                </a:extLst>
              </a:tr>
              <a:tr h="3357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3</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آفريقاي جنوبي</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1991</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14</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Arial" charset="0"/>
                          <a:cs typeface="Mitra" pitchFamily="2" charset="-78"/>
                        </a:rPr>
                        <a:t>-</a:t>
                      </a:r>
                      <a:endParaRPr kumimoji="0" lang="ar-SA" sz="1400" b="1" i="0" u="none" strike="noStrike" cap="none" normalizeH="0" baseline="0" dirty="0" smtClean="0">
                        <a:ln>
                          <a:noFill/>
                        </a:ln>
                        <a:solidFill>
                          <a:srgbClr val="FFFFCC"/>
                        </a:solidFill>
                        <a:effectLst/>
                        <a:latin typeface="Arial"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24/0</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5/9</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3"/>
                  </a:ext>
                </a:extLst>
              </a:tr>
              <a:tr h="3357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4</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آلباني</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1996</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20</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rgbClr val="FFFFCC"/>
                          </a:solidFill>
                          <a:effectLst/>
                          <a:latin typeface="Arial" charset="0"/>
                          <a:cs typeface="Titr" pitchFamily="2" charset="-78"/>
                        </a:rPr>
                        <a:t>-</a:t>
                      </a:r>
                      <a:endParaRPr kumimoji="0" lang="ar-SA" sz="1200" b="1" i="0" u="none" strike="noStrike" cap="none" normalizeH="0" baseline="0" dirty="0" smtClean="0">
                        <a:ln>
                          <a:noFill/>
                        </a:ln>
                        <a:solidFill>
                          <a:srgbClr val="FFFFCC"/>
                        </a:solidFill>
                        <a:effectLst/>
                        <a:latin typeface="Arial"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35/7</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5/9</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4"/>
                  </a:ext>
                </a:extLst>
              </a:tr>
              <a:tr h="3357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5</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آلمان</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1968</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16</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7</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18/3</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6/9</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5"/>
                  </a:ext>
                </a:extLst>
              </a:tr>
              <a:tr h="3357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6</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اتريش</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1973</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20</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 16 ـ10   </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19/1</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8/5</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6"/>
                  </a:ext>
                </a:extLst>
              </a:tr>
              <a:tr h="3357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7</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اتيوپي</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2003</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15</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rgbClr val="FFFFCC"/>
                          </a:solidFill>
                          <a:effectLst/>
                          <a:latin typeface="Arial" charset="0"/>
                          <a:cs typeface="Titr" pitchFamily="2" charset="-78"/>
                        </a:rPr>
                        <a:t>-</a:t>
                      </a:r>
                      <a:endParaRPr kumimoji="0" lang="ar-SA" sz="1200" b="1" i="0" u="none" strike="noStrike" cap="none" normalizeH="0" baseline="0" smtClean="0">
                        <a:ln>
                          <a:noFill/>
                        </a:ln>
                        <a:solidFill>
                          <a:srgbClr val="FFFFCC"/>
                        </a:solidFill>
                        <a:effectLst/>
                        <a:latin typeface="Arial"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FFFFCC"/>
                          </a:solidFill>
                          <a:effectLst/>
                          <a:latin typeface="Arial" charset="0"/>
                          <a:cs typeface="Titr" pitchFamily="2" charset="-78"/>
                        </a:rPr>
                        <a:t>n/a</a:t>
                      </a:r>
                      <a:endParaRPr kumimoji="0" lang="ar-SA" sz="1200" b="1" i="0" u="none" strike="noStrike" cap="none" normalizeH="0" baseline="0" smtClean="0">
                        <a:ln>
                          <a:noFill/>
                        </a:ln>
                        <a:solidFill>
                          <a:srgbClr val="FFFFCC"/>
                        </a:solidFill>
                        <a:effectLst/>
                        <a:latin typeface="Arial"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FFFFCC"/>
                          </a:solidFill>
                          <a:effectLst/>
                          <a:latin typeface="Arial" charset="0"/>
                          <a:cs typeface="Titr" pitchFamily="2" charset="-78"/>
                        </a:rPr>
                        <a:t>n/a</a:t>
                      </a:r>
                      <a:endParaRPr kumimoji="0" lang="ar-SA" sz="1200" b="1" i="0" u="none" strike="noStrike" cap="none" normalizeH="0" baseline="0" dirty="0" smtClean="0">
                        <a:ln>
                          <a:noFill/>
                        </a:ln>
                        <a:solidFill>
                          <a:srgbClr val="FFFFCC"/>
                        </a:solidFill>
                        <a:effectLst/>
                        <a:latin typeface="Arial"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7"/>
                  </a:ext>
                </a:extLst>
              </a:tr>
              <a:tr h="3357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8</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اردن</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2001</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16</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4</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31/7</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4/5</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8"/>
                  </a:ext>
                </a:extLst>
              </a:tr>
              <a:tr h="3357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9</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ارمنستان</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1992</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20</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smtClean="0">
                          <a:ln>
                            <a:noFill/>
                          </a:ln>
                          <a:solidFill>
                            <a:srgbClr val="FFFFCC"/>
                          </a:solidFill>
                          <a:effectLst/>
                          <a:latin typeface="Arial" charset="0"/>
                          <a:cs typeface="Titr" pitchFamily="2" charset="-78"/>
                        </a:rPr>
                        <a:t>-</a:t>
                      </a:r>
                      <a:endParaRPr kumimoji="0" lang="ar-SA" sz="1200" b="1" i="0" u="none" strike="noStrike" cap="none" normalizeH="0" baseline="0" smtClean="0">
                        <a:ln>
                          <a:noFill/>
                        </a:ln>
                        <a:solidFill>
                          <a:srgbClr val="FFFFCC"/>
                        </a:solidFill>
                        <a:effectLst/>
                        <a:latin typeface="Arial" charset="0"/>
                        <a:cs typeface="Titr"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38/0</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6/5</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9"/>
                  </a:ext>
                </a:extLst>
              </a:tr>
              <a:tr h="3357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10</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ازبكستان</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1992</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20</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latin typeface="Times New Roman" pitchFamily="18" charset="0"/>
                          <a:ea typeface="Times New Roman" pitchFamily="18" charset="0"/>
                          <a:cs typeface="Mitra" pitchFamily="2" charset="-78"/>
                        </a:rPr>
                        <a:t>15</a:t>
                      </a:r>
                      <a:endParaRPr kumimoji="0" lang="ar-SA" sz="1400" b="1" i="0" u="none" strike="noStrike" cap="none" normalizeH="0" baseline="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Times New Roman" pitchFamily="18" charset="0"/>
                          <a:ea typeface="Times New Roman" pitchFamily="18" charset="0"/>
                          <a:cs typeface="Mitra" pitchFamily="2" charset="-78"/>
                        </a:rPr>
                        <a:t>24/9</a:t>
                      </a:r>
                      <a:endParaRPr kumimoji="0" lang="ar-SA" sz="1400" b="1" i="0" u="none" strike="noStrike" cap="none" normalizeH="0" baseline="0" dirty="0" smtClean="0">
                        <a:ln>
                          <a:noFill/>
                        </a:ln>
                        <a:solidFill>
                          <a:srgbClr val="FFFFCC"/>
                        </a:solidFill>
                        <a:effectLst/>
                        <a:latin typeface="Arial" charset="0"/>
                        <a:ea typeface="Times New Roman" pitchFamily="18"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latin typeface="Arial" charset="0"/>
                          <a:cs typeface="Mitra" pitchFamily="2" charset="-78"/>
                        </a:rPr>
                        <a:t>7/6</a:t>
                      </a:r>
                      <a:endParaRPr kumimoji="0" lang="ar-SA" sz="1400" b="1" i="0" u="none" strike="noStrike" cap="none" normalizeH="0" baseline="0" dirty="0" smtClean="0">
                        <a:ln>
                          <a:noFill/>
                        </a:ln>
                        <a:solidFill>
                          <a:srgbClr val="FFFFCC"/>
                        </a:solidFill>
                        <a:effectLst/>
                        <a:latin typeface="Arial" charset="0"/>
                        <a:cs typeface="Mitra" pitchFamily="2" charset="-78"/>
                      </a:endParaRPr>
                    </a:p>
                  </a:txBody>
                  <a:tcPr marT="45722" marB="45722"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10"/>
                  </a:ext>
                </a:extLst>
              </a:tr>
            </a:tbl>
          </a:graphicData>
        </a:graphic>
      </p:graphicFrame>
      <p:sp>
        <p:nvSpPr>
          <p:cNvPr id="30820" name="Rectangle 100"/>
          <p:cNvSpPr>
            <a:spLocks noChangeArrowheads="1"/>
          </p:cNvSpPr>
          <p:nvPr/>
        </p:nvSpPr>
        <p:spPr bwMode="auto">
          <a:xfrm>
            <a:off x="214313" y="1071563"/>
            <a:ext cx="91440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fa-IR" altLang="en-US" sz="2800">
                <a:solidFill>
                  <a:srgbClr val="003366"/>
                </a:solidFill>
                <a:latin typeface="Verdana" panose="020B0604030504040204" pitchFamily="34" charset="0"/>
                <a:cs typeface="Titr" pitchFamily="2" charset="0"/>
              </a:rPr>
              <a:t>نمونه وضعيت پياده سازي در کشورهاي جهان</a:t>
            </a:r>
            <a:endParaRPr lang="en-US" altLang="en-US" sz="2800">
              <a:solidFill>
                <a:srgbClr val="003366"/>
              </a:solidFill>
              <a:latin typeface="Verdana" panose="020B0604030504040204" pitchFamily="34" charset="0"/>
              <a:cs typeface="Titr" pitchFamily="2" charset="0"/>
            </a:endParaRPr>
          </a:p>
        </p:txBody>
      </p:sp>
      <p:sp>
        <p:nvSpPr>
          <p:cNvPr id="10" name="Rectangle 2"/>
          <p:cNvSpPr txBox="1">
            <a:spLocks noChangeArrowheads="1"/>
          </p:cNvSpPr>
          <p:nvPr/>
        </p:nvSpPr>
        <p:spPr>
          <a:xfrm>
            <a:off x="0" y="857250"/>
            <a:ext cx="9144000" cy="500063"/>
          </a:xfrm>
          <a:prstGeom prst="rect">
            <a:avLst/>
          </a:prstGeom>
        </p:spPr>
        <p:txBody>
          <a:bodyPr/>
          <a:lstStyle/>
          <a:p>
            <a:pPr algn="ctr" rtl="1" eaLnBrk="1" fontAlgn="auto" hangingPunct="1">
              <a:spcBef>
                <a:spcPts val="0"/>
              </a:spcBef>
              <a:spcAft>
                <a:spcPts val="0"/>
              </a:spcAft>
              <a:defRPr/>
            </a:pPr>
            <a:r>
              <a:rPr lang="fa-IR" sz="1600" kern="0" dirty="0">
                <a:solidFill>
                  <a:srgbClr val="003366"/>
                </a:solidFill>
                <a:latin typeface="+mj-lt"/>
                <a:ea typeface="+mj-ea"/>
                <a:cs typeface="Homa" pitchFamily="2" charset="-78"/>
              </a:rPr>
              <a:t>2- معرفي اوليه و جايگاه ماليات بر ارزش افزوده در جهان</a:t>
            </a:r>
            <a:endParaRPr lang="en-US" sz="1600" kern="0" dirty="0">
              <a:solidFill>
                <a:srgbClr val="003366"/>
              </a:solidFill>
              <a:latin typeface="+mj-lt"/>
              <a:ea typeface="+mj-ea"/>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wipe(up)">
                                      <p:cBhvr>
                                        <p:cTn id="7" dur="1000"/>
                                        <p:tgtEl>
                                          <p:spTgt spid="296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Group 2"/>
          <p:cNvGraphicFramePr>
            <a:graphicFrameLocks noGrp="1"/>
          </p:cNvGraphicFramePr>
          <p:nvPr/>
        </p:nvGraphicFramePr>
        <p:xfrm>
          <a:off x="214313" y="2143125"/>
          <a:ext cx="8358187" cy="4143377"/>
        </p:xfrm>
        <a:graphic>
          <a:graphicData uri="http://schemas.openxmlformats.org/drawingml/2006/table">
            <a:tbl>
              <a:tblPr rtl="1"/>
              <a:tblGrid>
                <a:gridCol w="790543">
                  <a:extLst>
                    <a:ext uri="{9D8B030D-6E8A-4147-A177-3AD203B41FA5}">
                      <a16:colId xmlns:a16="http://schemas.microsoft.com/office/drawing/2014/main" val="20000"/>
                    </a:ext>
                  </a:extLst>
                </a:gridCol>
                <a:gridCol w="1597263">
                  <a:extLst>
                    <a:ext uri="{9D8B030D-6E8A-4147-A177-3AD203B41FA5}">
                      <a16:colId xmlns:a16="http://schemas.microsoft.com/office/drawing/2014/main" val="20001"/>
                    </a:ext>
                  </a:extLst>
                </a:gridCol>
                <a:gridCol w="1194762">
                  <a:extLst>
                    <a:ext uri="{9D8B030D-6E8A-4147-A177-3AD203B41FA5}">
                      <a16:colId xmlns:a16="http://schemas.microsoft.com/office/drawing/2014/main" val="20002"/>
                    </a:ext>
                  </a:extLst>
                </a:gridCol>
                <a:gridCol w="1193048">
                  <a:extLst>
                    <a:ext uri="{9D8B030D-6E8A-4147-A177-3AD203B41FA5}">
                      <a16:colId xmlns:a16="http://schemas.microsoft.com/office/drawing/2014/main" val="20003"/>
                    </a:ext>
                  </a:extLst>
                </a:gridCol>
                <a:gridCol w="1194761">
                  <a:extLst>
                    <a:ext uri="{9D8B030D-6E8A-4147-A177-3AD203B41FA5}">
                      <a16:colId xmlns:a16="http://schemas.microsoft.com/office/drawing/2014/main" val="20004"/>
                    </a:ext>
                  </a:extLst>
                </a:gridCol>
                <a:gridCol w="1193048">
                  <a:extLst>
                    <a:ext uri="{9D8B030D-6E8A-4147-A177-3AD203B41FA5}">
                      <a16:colId xmlns:a16="http://schemas.microsoft.com/office/drawing/2014/main" val="20005"/>
                    </a:ext>
                  </a:extLst>
                </a:gridCol>
                <a:gridCol w="1194762">
                  <a:extLst>
                    <a:ext uri="{9D8B030D-6E8A-4147-A177-3AD203B41FA5}">
                      <a16:colId xmlns:a16="http://schemas.microsoft.com/office/drawing/2014/main" val="20006"/>
                    </a:ext>
                  </a:extLst>
                </a:gridCol>
              </a:tblGrid>
              <a:tr h="463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رديف</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نام كشور</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سال معرفي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نرخ اصلي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ساير نرخها</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 T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/GDP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43390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11</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اسپانيا</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1986</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16</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7 ـ 4</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17/6</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6/2</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1"/>
                  </a:ext>
                </a:extLst>
              </a:tr>
              <a:tr h="3606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12</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استراليا</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2000</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10</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Arial" charset="0"/>
                          <a:cs typeface="Mitra" pitchFamily="2" charset="-78"/>
                        </a:rPr>
                        <a:t>-</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smtClean="0">
                          <a:ln>
                            <a:noFill/>
                          </a:ln>
                          <a:solidFill>
                            <a:srgbClr val="FFFFCC"/>
                          </a:solidFill>
                          <a:effectLst>
                            <a:outerShdw blurRad="38100" dist="38100" dir="2700000" algn="tl">
                              <a:srgbClr val="000000"/>
                            </a:outerShdw>
                          </a:effectLst>
                          <a:latin typeface="Arial" charset="0"/>
                          <a:cs typeface="Mitra" pitchFamily="2" charset="-78"/>
                        </a:rPr>
                        <a:t>n/a</a:t>
                      </a: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smtClean="0">
                          <a:ln>
                            <a:noFill/>
                          </a:ln>
                          <a:solidFill>
                            <a:srgbClr val="FFFFCC"/>
                          </a:solidFill>
                          <a:effectLst>
                            <a:outerShdw blurRad="38100" dist="38100" dir="2700000" algn="tl">
                              <a:srgbClr val="000000"/>
                            </a:outerShdw>
                          </a:effectLst>
                          <a:latin typeface="Arial" charset="0"/>
                          <a:cs typeface="Mitra" pitchFamily="2" charset="-78"/>
                        </a:rPr>
                        <a:t>n/a</a:t>
                      </a: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2"/>
                  </a:ext>
                </a:extLst>
              </a:tr>
              <a:tr h="3606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13</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استوني </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1992</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18</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5</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23/4</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8/5</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3"/>
                  </a:ext>
                </a:extLst>
              </a:tr>
              <a:tr h="3606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14</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رژيم اشغالگر قدس</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1976</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17</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9</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34/9</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10/6</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4"/>
                  </a:ext>
                </a:extLst>
              </a:tr>
              <a:tr h="3606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15</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اسلوني </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1999</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20</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8/5</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25/6</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10/1</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5"/>
                  </a:ext>
                </a:extLst>
              </a:tr>
              <a:tr h="3606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16</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اكوادور</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1970</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12</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Arial" charset="0"/>
                          <a:cs typeface="Mitra" pitchFamily="2" charset="-78"/>
                        </a:rPr>
                        <a:t>-</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41/6</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4/4</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6"/>
                  </a:ext>
                </a:extLst>
              </a:tr>
              <a:tr h="3606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17</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الجزاير</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1992</a:t>
                      </a:r>
                      <a:endParaRPr kumimoji="0" lang="ar-SA" sz="1400" b="1" i="0" u="none" strike="noStrike" cap="none" normalizeH="0" baseline="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17</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7</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31/0</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3/1</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7"/>
                  </a:ext>
                </a:extLst>
              </a:tr>
              <a:tr h="3606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18</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السالوادور</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1992</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13</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Arial" charset="0"/>
                          <a:cs typeface="Mitra" pitchFamily="2" charset="-78"/>
                        </a:rPr>
                        <a:t>-</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51/6</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5/3</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8"/>
                  </a:ext>
                </a:extLst>
              </a:tr>
              <a:tr h="3606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اندونزي</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1985</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10</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5</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19/3</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2/7</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9"/>
                  </a:ext>
                </a:extLst>
              </a:tr>
              <a:tr h="3606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20</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اوروگوئه</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1968</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23</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14</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34/6</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outerShdw>
                          </a:effectLst>
                          <a:latin typeface="Times New Roman" pitchFamily="18" charset="0"/>
                          <a:ea typeface="Times New Roman" pitchFamily="18" charset="0"/>
                          <a:cs typeface="Mitra" pitchFamily="2" charset="-78"/>
                        </a:rPr>
                        <a:t>8/4</a:t>
                      </a:r>
                      <a:endParaRPr kumimoji="0" lang="ar-SA" sz="1400" b="1" i="0" u="none" strike="noStrike" cap="none" normalizeH="0" baseline="0" dirty="0" smtClean="0">
                        <a:ln>
                          <a:noFill/>
                        </a:ln>
                        <a:solidFill>
                          <a:srgbClr val="FFFFCC"/>
                        </a:solidFill>
                        <a:effectLst>
                          <a:outerShdw blurRad="38100" dist="38100" dir="2700000" algn="tl">
                            <a:srgbClr val="000000"/>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10"/>
                  </a:ext>
                </a:extLst>
              </a:tr>
            </a:tbl>
          </a:graphicData>
        </a:graphic>
      </p:graphicFrame>
      <p:sp>
        <p:nvSpPr>
          <p:cNvPr id="32868" name="Rectangle 100"/>
          <p:cNvSpPr>
            <a:spLocks noChangeArrowheads="1"/>
          </p:cNvSpPr>
          <p:nvPr/>
        </p:nvSpPr>
        <p:spPr bwMode="auto">
          <a:xfrm>
            <a:off x="0" y="1357313"/>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fa-IR" altLang="en-US" sz="2500">
                <a:solidFill>
                  <a:srgbClr val="003366"/>
                </a:solidFill>
                <a:latin typeface="Verdana" panose="020B0604030504040204" pitchFamily="34" charset="0"/>
                <a:cs typeface="Titr" pitchFamily="2" charset="0"/>
              </a:rPr>
              <a:t>نمونه وضعيت پياده سازي در کشورهاي جهان</a:t>
            </a:r>
            <a:endParaRPr lang="en-US" altLang="en-US" sz="2500">
              <a:solidFill>
                <a:srgbClr val="003366"/>
              </a:solidFill>
              <a:latin typeface="Verdana" panose="020B0604030504040204" pitchFamily="34" charset="0"/>
              <a:cs typeface="Titr" pitchFamily="2" charset="0"/>
            </a:endParaRPr>
          </a:p>
        </p:txBody>
      </p:sp>
      <p:sp>
        <p:nvSpPr>
          <p:cNvPr id="11" name="Rectangle 2"/>
          <p:cNvSpPr txBox="1">
            <a:spLocks noChangeArrowheads="1"/>
          </p:cNvSpPr>
          <p:nvPr/>
        </p:nvSpPr>
        <p:spPr>
          <a:xfrm>
            <a:off x="0" y="928688"/>
            <a:ext cx="9144000" cy="500062"/>
          </a:xfrm>
          <a:prstGeom prst="rect">
            <a:avLst/>
          </a:prstGeom>
        </p:spPr>
        <p:txBody>
          <a:bodyPr/>
          <a:lstStyle/>
          <a:p>
            <a:pPr algn="ctr" rtl="1" eaLnBrk="1" fontAlgn="auto" hangingPunct="1">
              <a:spcBef>
                <a:spcPts val="0"/>
              </a:spcBef>
              <a:spcAft>
                <a:spcPts val="0"/>
              </a:spcAft>
              <a:defRPr/>
            </a:pPr>
            <a:r>
              <a:rPr lang="fa-IR" sz="1900" kern="0">
                <a:solidFill>
                  <a:srgbClr val="003366"/>
                </a:solidFill>
                <a:latin typeface="+mj-lt"/>
                <a:ea typeface="+mj-ea"/>
                <a:cs typeface="Homa" pitchFamily="2" charset="-78"/>
              </a:rPr>
              <a:t>2- معرفي اوليه و جايگاه ماليات بر ارزش افزوده در جهان</a:t>
            </a:r>
            <a:endParaRPr lang="en-US" sz="1900" kern="0" dirty="0">
              <a:solidFill>
                <a:srgbClr val="003366"/>
              </a:solidFill>
              <a:latin typeface="+mj-lt"/>
              <a:ea typeface="+mj-ea"/>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wipe(up)">
                                      <p:cBhvr>
                                        <p:cTn id="7" dur="1000"/>
                                        <p:tgtEl>
                                          <p:spTgt spid="296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Group 2"/>
          <p:cNvGraphicFramePr>
            <a:graphicFrameLocks noGrp="1"/>
          </p:cNvGraphicFramePr>
          <p:nvPr/>
        </p:nvGraphicFramePr>
        <p:xfrm>
          <a:off x="571501" y="2214563"/>
          <a:ext cx="8072437" cy="3968747"/>
        </p:xfrm>
        <a:graphic>
          <a:graphicData uri="http://schemas.openxmlformats.org/drawingml/2006/table">
            <a:tbl>
              <a:tblPr rtl="1"/>
              <a:tblGrid>
                <a:gridCol w="763516">
                  <a:extLst>
                    <a:ext uri="{9D8B030D-6E8A-4147-A177-3AD203B41FA5}">
                      <a16:colId xmlns:a16="http://schemas.microsoft.com/office/drawing/2014/main" val="20000"/>
                    </a:ext>
                  </a:extLst>
                </a:gridCol>
                <a:gridCol w="1542657">
                  <a:extLst>
                    <a:ext uri="{9D8B030D-6E8A-4147-A177-3AD203B41FA5}">
                      <a16:colId xmlns:a16="http://schemas.microsoft.com/office/drawing/2014/main" val="20001"/>
                    </a:ext>
                  </a:extLst>
                </a:gridCol>
                <a:gridCol w="1153915">
                  <a:extLst>
                    <a:ext uri="{9D8B030D-6E8A-4147-A177-3AD203B41FA5}">
                      <a16:colId xmlns:a16="http://schemas.microsoft.com/office/drawing/2014/main" val="20002"/>
                    </a:ext>
                  </a:extLst>
                </a:gridCol>
                <a:gridCol w="1152260">
                  <a:extLst>
                    <a:ext uri="{9D8B030D-6E8A-4147-A177-3AD203B41FA5}">
                      <a16:colId xmlns:a16="http://schemas.microsoft.com/office/drawing/2014/main" val="20003"/>
                    </a:ext>
                  </a:extLst>
                </a:gridCol>
                <a:gridCol w="1153914">
                  <a:extLst>
                    <a:ext uri="{9D8B030D-6E8A-4147-A177-3AD203B41FA5}">
                      <a16:colId xmlns:a16="http://schemas.microsoft.com/office/drawing/2014/main" val="20004"/>
                    </a:ext>
                  </a:extLst>
                </a:gridCol>
                <a:gridCol w="1152260">
                  <a:extLst>
                    <a:ext uri="{9D8B030D-6E8A-4147-A177-3AD203B41FA5}">
                      <a16:colId xmlns:a16="http://schemas.microsoft.com/office/drawing/2014/main" val="20005"/>
                    </a:ext>
                  </a:extLst>
                </a:gridCol>
                <a:gridCol w="1153915">
                  <a:extLst>
                    <a:ext uri="{9D8B030D-6E8A-4147-A177-3AD203B41FA5}">
                      <a16:colId xmlns:a16="http://schemas.microsoft.com/office/drawing/2014/main" val="20006"/>
                    </a:ext>
                  </a:extLst>
                </a:gridCol>
              </a:tblGrid>
              <a:tr h="44410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رديف</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نام كشور</a:t>
                      </a:r>
                      <a:endParaRPr kumimoji="0" lang="ar-SA" sz="1600" b="0" i="0" u="none" strike="noStrike" cap="none" normalizeH="0" baseline="0" dirty="0" smtClean="0">
                        <a:ln>
                          <a:noFill/>
                        </a:ln>
                        <a:solidFill>
                          <a:srgbClr val="FFFFCC"/>
                        </a:solidFill>
                        <a:effectLst/>
                        <a:latin typeface="Arial" charset="0"/>
                        <a:ea typeface="Times New Roman" pitchFamily="18"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سال معرفي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نرخ اصلي</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80000"/>
                        </a:lnSpc>
                        <a:spcBef>
                          <a:spcPct val="10000"/>
                        </a:spcBef>
                        <a:spcAft>
                          <a:spcPct val="0"/>
                        </a:spcAft>
                        <a:buClr>
                          <a:schemeClr val="hlink"/>
                        </a:buClr>
                        <a:buSzPct val="60000"/>
                        <a:buFont typeface="Wingdings" pitchFamily="2" charset="2"/>
                        <a:buNone/>
                        <a:tabLst/>
                      </a:pPr>
                      <a:r>
                        <a:rPr kumimoji="0" lang="fa-IR" sz="1600" b="0" i="0" u="none" strike="noStrike" cap="none" normalizeH="0" baseline="0" dirty="0" smtClean="0">
                          <a:ln>
                            <a:noFill/>
                          </a:ln>
                          <a:solidFill>
                            <a:srgbClr val="FFFFCC"/>
                          </a:solidFill>
                          <a:effectLst/>
                          <a:latin typeface="Verdana" pitchFamily="34" charset="0"/>
                          <a:cs typeface="Titr" pitchFamily="2" charset="-78"/>
                        </a:rPr>
                        <a:t>ساير نرخها</a:t>
                      </a:r>
                      <a:endParaRPr kumimoji="0" lang="en-US" sz="1600" b="0" i="0" u="none" strike="noStrike" cap="none" normalizeH="0" baseline="0" dirty="0" smtClean="0">
                        <a:ln>
                          <a:noFill/>
                        </a:ln>
                        <a:solidFill>
                          <a:srgbClr val="FFFFCC"/>
                        </a:solidFill>
                        <a:effectLst/>
                        <a:latin typeface="Verdana" pitchFamily="34"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 T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 </a:t>
                      </a:r>
                      <a:r>
                        <a:rPr kumimoji="0" lang="en-US" sz="1600" b="0" i="0" u="none" strike="noStrike" cap="none" normalizeH="0" baseline="0" dirty="0" smtClean="0">
                          <a:ln>
                            <a:noFill/>
                          </a:ln>
                          <a:solidFill>
                            <a:srgbClr val="FFFFCC"/>
                          </a:solidFill>
                          <a:effectLst/>
                          <a:latin typeface="Times New Roman" pitchFamily="18" charset="0"/>
                          <a:ea typeface="Times New Roman" pitchFamily="18" charset="0"/>
                          <a:cs typeface="Titr" pitchFamily="2" charset="-78"/>
                        </a:rPr>
                        <a:t>VAT /GDP </a:t>
                      </a:r>
                      <a:endParaRPr kumimoji="0" lang="en-US" sz="1600" b="0" i="0" u="none" strike="noStrike" cap="none" normalizeH="0" baseline="0" dirty="0" smtClean="0">
                        <a:ln>
                          <a:noFill/>
                        </a:ln>
                        <a:solidFill>
                          <a:srgbClr val="FFFFCC"/>
                        </a:solidFill>
                        <a:effectLst/>
                        <a:latin typeface="Arial" charset="0"/>
                        <a:cs typeface="Titr"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415616">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21</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اوكراين</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1992</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20</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20/1</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6/5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1"/>
                  </a:ext>
                </a:extLst>
              </a:tr>
              <a:tr h="3454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اوگاندا</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1996</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17</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rPr>
                        <a:t>-</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33/6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3/4</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2"/>
                  </a:ext>
                </a:extLst>
              </a:tr>
              <a:tr h="3454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23</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ايتاليا</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1973</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20</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10 ـ 4 </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5/4</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3"/>
                  </a:ext>
                </a:extLst>
              </a:tr>
              <a:tr h="3454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24</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ايرلند</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1972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21</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13/5</a:t>
                      </a: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ـ </a:t>
                      </a: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4/3</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22/2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7/2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4"/>
                  </a:ext>
                </a:extLst>
              </a:tr>
              <a:tr h="3454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25</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ايسلند</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1990</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24/5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14</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27/9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9/9</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5"/>
                  </a:ext>
                </a:extLst>
              </a:tr>
              <a:tr h="3454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26</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باربادوس</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1997</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15</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7/5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30/6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9/5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6"/>
                  </a:ext>
                </a:extLst>
              </a:tr>
              <a:tr h="3454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27</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برزيل </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1967</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20/5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31/2</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8/6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7"/>
                  </a:ext>
                </a:extLst>
              </a:tr>
              <a:tr h="3454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28</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بريتانياي كبير</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1973</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17/5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5</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18/7</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6/8</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8"/>
                  </a:ext>
                </a:extLst>
              </a:tr>
              <a:tr h="3454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29</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بلاروس </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1992</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18</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10</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26/6</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9/0</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9"/>
                  </a:ext>
                </a:extLst>
              </a:tr>
              <a:tr h="3454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30</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38100" cap="flat" cmpd="sng" algn="ctr">
                      <a:solidFill>
                        <a:srgbClr val="FFFF00"/>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بلژيك</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1971</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21</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12 ـ 6</a:t>
                      </a:r>
                      <a:endParaRPr kumimoji="0" lang="ar-SA" sz="1400" b="1"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15/1</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Times New Roman" pitchFamily="18" charset="0"/>
                          <a:ea typeface="Times New Roman" pitchFamily="18" charset="0"/>
                          <a:cs typeface="Mitra" pitchFamily="2" charset="-78"/>
                        </a:rPr>
                        <a:t>6/9</a:t>
                      </a:r>
                      <a:endParaRPr kumimoji="0" lang="ar-SA" sz="1400" b="1"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ea typeface="Times New Roman" pitchFamily="18" charset="0"/>
                        <a:cs typeface="Mitra" pitchFamily="2" charset="-78"/>
                      </a:endParaRPr>
                    </a:p>
                  </a:txBody>
                  <a:tcPr anchor="ctr" horzOverflow="overflow">
                    <a:lnL w="12700" cap="flat" cmpd="sng" algn="ctr">
                      <a:solidFill>
                        <a:srgbClr val="FFFF99"/>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10"/>
                  </a:ext>
                </a:extLst>
              </a:tr>
            </a:tbl>
          </a:graphicData>
        </a:graphic>
      </p:graphicFrame>
      <p:sp>
        <p:nvSpPr>
          <p:cNvPr id="34916" name="Rectangle 100"/>
          <p:cNvSpPr>
            <a:spLocks noChangeArrowheads="1"/>
          </p:cNvSpPr>
          <p:nvPr/>
        </p:nvSpPr>
        <p:spPr bwMode="auto">
          <a:xfrm>
            <a:off x="0" y="142875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fa-IR" altLang="en-US" sz="2500">
                <a:solidFill>
                  <a:srgbClr val="003366"/>
                </a:solidFill>
                <a:latin typeface="Verdana" panose="020B0604030504040204" pitchFamily="34" charset="0"/>
                <a:cs typeface="Titr" pitchFamily="2" charset="0"/>
              </a:rPr>
              <a:t>نمونه وضعيت پياده سازي در کشورهاي جهان</a:t>
            </a:r>
            <a:endParaRPr lang="en-US" altLang="en-US" sz="2500">
              <a:solidFill>
                <a:srgbClr val="003366"/>
              </a:solidFill>
              <a:latin typeface="Verdana" panose="020B0604030504040204" pitchFamily="34" charset="0"/>
              <a:cs typeface="Titr" pitchFamily="2" charset="0"/>
            </a:endParaRPr>
          </a:p>
        </p:txBody>
      </p:sp>
      <p:sp>
        <p:nvSpPr>
          <p:cNvPr id="10" name="Rectangle 2"/>
          <p:cNvSpPr txBox="1">
            <a:spLocks noChangeArrowheads="1"/>
          </p:cNvSpPr>
          <p:nvPr/>
        </p:nvSpPr>
        <p:spPr>
          <a:xfrm>
            <a:off x="0" y="1071563"/>
            <a:ext cx="9144000" cy="500062"/>
          </a:xfrm>
          <a:prstGeom prst="rect">
            <a:avLst/>
          </a:prstGeom>
        </p:spPr>
        <p:txBody>
          <a:bodyPr/>
          <a:lstStyle/>
          <a:p>
            <a:pPr algn="ctr" rtl="1" eaLnBrk="1" fontAlgn="auto" hangingPunct="1">
              <a:spcBef>
                <a:spcPts val="0"/>
              </a:spcBef>
              <a:spcAft>
                <a:spcPts val="0"/>
              </a:spcAft>
              <a:defRPr/>
            </a:pPr>
            <a:r>
              <a:rPr lang="fa-IR" sz="1900" kern="0" dirty="0">
                <a:solidFill>
                  <a:srgbClr val="003366"/>
                </a:solidFill>
                <a:latin typeface="+mj-lt"/>
                <a:ea typeface="+mj-ea"/>
                <a:cs typeface="Homa" pitchFamily="2" charset="-78"/>
              </a:rPr>
              <a:t>2- معرفي اوليه و جايگاه ماليات بر ارزش افزوده در جهان</a:t>
            </a:r>
            <a:endParaRPr lang="en-US" sz="1900" kern="0" dirty="0">
              <a:solidFill>
                <a:srgbClr val="003366"/>
              </a:solidFill>
              <a:latin typeface="+mj-lt"/>
              <a:ea typeface="+mj-ea"/>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wipe(up)">
                                      <p:cBhvr>
                                        <p:cTn id="7" dur="1000"/>
                                        <p:tgtEl>
                                          <p:spTgt spid="296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5467</Words>
  <Application>Microsoft Office PowerPoint</Application>
  <PresentationFormat>On-screen Show (4:3)</PresentationFormat>
  <Paragraphs>1347</Paragraphs>
  <Slides>56</Slides>
  <Notes>55</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77" baseType="lpstr">
      <vt:lpstr>Arial</vt:lpstr>
      <vt:lpstr>Calibri</vt:lpstr>
      <vt:lpstr>Times New Roman</vt:lpstr>
      <vt:lpstr>Titr</vt:lpstr>
      <vt:lpstr>Zar</vt:lpstr>
      <vt:lpstr>Arial Black</vt:lpstr>
      <vt:lpstr>Verdana</vt:lpstr>
      <vt:lpstr>Homa</vt:lpstr>
      <vt:lpstr>Georgia</vt:lpstr>
      <vt:lpstr>Wingdings</vt:lpstr>
      <vt:lpstr>Mitra</vt:lpstr>
      <vt:lpstr>Tahoma</vt:lpstr>
      <vt:lpstr>B Nazanin</vt:lpstr>
      <vt:lpstr>Yagut</vt:lpstr>
      <vt:lpstr>Comic Sans MS</vt:lpstr>
      <vt:lpstr>Traffic</vt:lpstr>
      <vt:lpstr>B Badr</vt:lpstr>
      <vt:lpstr>Jadid</vt:lpstr>
      <vt:lpstr>Office Theme</vt:lpstr>
      <vt:lpstr>Microsoft Excel Chart</vt:lpstr>
      <vt:lpstr>Chart</vt:lpstr>
      <vt:lpstr>PowerPoint Presentation</vt:lpstr>
      <vt:lpstr>جايگاه ماليات بر ارزش افزوده در نظام مالياتي</vt:lpstr>
      <vt:lpstr>تعريف نظري ماليات بر ارزش افزوده</vt:lpstr>
      <vt:lpstr>تعريف عملياتي ماليات بر ارزش افزوده (مطابق مفاد عمليات مقرر در قانون)</vt:lpstr>
      <vt:lpstr>2- معرفي اوليه و جايگاه ماليات بر ارزش افزوده در جهان</vt:lpstr>
      <vt:lpstr>2- معرفي اوليه و جايگاه ماليات بر ارزش افزوده در جهان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تاريخچه استقرار نظام ماليات بر ارزش افزوده در ايران</vt:lpstr>
      <vt:lpstr>تاريخچه استقرار نظام ماليات بر ارزش افزوده در ايران (ادامه)</vt:lpstr>
      <vt:lpstr>تاريخچه استقرار نظام ماليات بر ارزش افزوده در ايران (ادامه)</vt:lpstr>
      <vt:lpstr>PowerPoint Presentation</vt:lpstr>
      <vt:lpstr>ويژگيهاي قانون ماليات بر ارزش افزوده</vt:lpstr>
      <vt:lpstr>ويژگيهاي قانون ماليات بر ارزش افزوده</vt:lpstr>
      <vt:lpstr>ويژگيهاي قانون ماليات بر ارزش افزوده</vt:lpstr>
      <vt:lpstr>PowerPoint Presentation</vt:lpstr>
      <vt:lpstr>معافيتهاي قانون ماليات بر ارزش افزوده (1)</vt:lpstr>
      <vt:lpstr>معافيتهاي قانون ماليات بر ارزش افزوده (2)</vt:lpstr>
      <vt:lpstr>5- تکاليف فعالان اقتصادي در اين نظام مالياتي </vt:lpstr>
      <vt:lpstr>الف) ثبت نام: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آيا فعالان اقتصادي (اعم از كارخانجات، شركتها و صاحبان مشاغل) اين ماليات را خواهند پرداخت؟</vt:lpstr>
      <vt:lpstr>2- آيا با اجراي اين نظام مالياتي، هيچ ‌يك از مالياتهاي قبلي حذف يا تعديل خواهند گرديد؟</vt:lpstr>
      <vt:lpstr>3- آيا چند مرحله‌اي بودن ماليات بر ارزش افزوده و وصول آن در هر يك از مراحل واردات ـ توليد ـ توزيع موجب اخذ مضاعف ماليات نخواهد شد؟</vt:lpstr>
      <vt:lpstr>4- آيا ماشين آلات خطوط توليد کارخانجات و به طور کلي تجهيزات مورد استفاده در امر کسب و کار مشمول ماليات بر ارزش افزوده مي‌گردد؟</vt:lpstr>
      <vt:lpstr>5- آيا در اين نظام مالياتي خريدهاي يكجاي يك بنگاه توليدي يا توزيعي و يا فرايند طولاني توليد در برخي از صنايع، موجب تحمل طولاني مدت بار مالياتي ناشي از اين ماليات تا زمان فروش كالاها يا خدمات توليد يا عرضه شده نخواهد گرديد؟</vt:lpstr>
      <vt:lpstr>6- آيا تکاليف عملياتي نظام ماليات بر ارزش افزوده به سادگي توسط موديان اين نظام مالياتي قابل اجرا خواهد بود؟</vt:lpstr>
      <vt:lpstr>7- آيا اجراي اين نظام مالياتي باعث افزايش بهاي کالاها و خدمات براي مصرف کننده نهائي نخواهد گرديد؟</vt:lpstr>
      <vt:lpstr>8- اگر سازمان امور مالياتي کشور استرداد ناشي از صادرات و يا ناشي از خريد يکجاي ماشين الات، تجهيزات و يا مواد اوليه را به موقع انجام ندهد، چه روي خواهد داد؟</vt:lpstr>
    </vt:vector>
  </TitlesOfParts>
  <Company>VAT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ghahremani</dc:creator>
  <cp:lastModifiedBy>narges latifi</cp:lastModifiedBy>
  <cp:revision>42</cp:revision>
  <dcterms:created xsi:type="dcterms:W3CDTF">2009-03-03T07:28:32Z</dcterms:created>
  <dcterms:modified xsi:type="dcterms:W3CDTF">2018-01-30T08:37:17Z</dcterms:modified>
</cp:coreProperties>
</file>